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Lst>
  <p:notesMasterIdLst>
    <p:notesMasterId r:id="rId55"/>
  </p:notesMasterIdLst>
  <p:sldIdLst>
    <p:sldId id="260" r:id="rId4"/>
    <p:sldId id="262" r:id="rId5"/>
    <p:sldId id="267" r:id="rId6"/>
    <p:sldId id="290" r:id="rId7"/>
    <p:sldId id="291" r:id="rId8"/>
    <p:sldId id="292" r:id="rId9"/>
    <p:sldId id="287" r:id="rId10"/>
    <p:sldId id="294" r:id="rId11"/>
    <p:sldId id="293" r:id="rId12"/>
    <p:sldId id="298" r:id="rId13"/>
    <p:sldId id="301" r:id="rId14"/>
    <p:sldId id="295" r:id="rId15"/>
    <p:sldId id="310" r:id="rId16"/>
    <p:sldId id="299" r:id="rId17"/>
    <p:sldId id="331" r:id="rId18"/>
    <p:sldId id="311" r:id="rId19"/>
    <p:sldId id="296" r:id="rId20"/>
    <p:sldId id="313" r:id="rId21"/>
    <p:sldId id="312" r:id="rId22"/>
    <p:sldId id="297" r:id="rId23"/>
    <p:sldId id="304" r:id="rId24"/>
    <p:sldId id="305" r:id="rId25"/>
    <p:sldId id="328" r:id="rId26"/>
    <p:sldId id="286" r:id="rId27"/>
    <p:sldId id="300" r:id="rId28"/>
    <p:sldId id="315" r:id="rId29"/>
    <p:sldId id="316" r:id="rId30"/>
    <p:sldId id="329" r:id="rId31"/>
    <p:sldId id="318" r:id="rId32"/>
    <p:sldId id="303" r:id="rId33"/>
    <p:sldId id="319" r:id="rId34"/>
    <p:sldId id="320" r:id="rId35"/>
    <p:sldId id="321" r:id="rId36"/>
    <p:sldId id="322" r:id="rId37"/>
    <p:sldId id="323" r:id="rId38"/>
    <p:sldId id="285" r:id="rId39"/>
    <p:sldId id="317" r:id="rId40"/>
    <p:sldId id="307" r:id="rId41"/>
    <p:sldId id="326" r:id="rId42"/>
    <p:sldId id="309" r:id="rId43"/>
    <p:sldId id="330" r:id="rId44"/>
    <p:sldId id="332" r:id="rId45"/>
    <p:sldId id="333" r:id="rId46"/>
    <p:sldId id="324" r:id="rId47"/>
    <p:sldId id="327" r:id="rId48"/>
    <p:sldId id="308" r:id="rId49"/>
    <p:sldId id="325" r:id="rId50"/>
    <p:sldId id="334" r:id="rId51"/>
    <p:sldId id="302" r:id="rId52"/>
    <p:sldId id="272" r:id="rId53"/>
    <p:sldId id="289" r:id="rId54"/>
  </p:sldIdLst>
  <p:sldSz cx="12190413" cy="6859588"/>
  <p:notesSz cx="6858000" cy="9144000"/>
  <p:defaultTextStyle>
    <a:defPPr>
      <a:defRPr lang="zh-CN"/>
    </a:defPPr>
    <a:lvl1pPr marL="0" algn="l" defTabSz="967618" rtl="0" eaLnBrk="1" latinLnBrk="0" hangingPunct="1">
      <a:defRPr sz="1900" kern="1200">
        <a:solidFill>
          <a:schemeClr val="tx1"/>
        </a:solidFill>
        <a:latin typeface="+mn-lt"/>
        <a:ea typeface="+mn-ea"/>
        <a:cs typeface="+mn-cs"/>
      </a:defRPr>
    </a:lvl1pPr>
    <a:lvl2pPr marL="483809" algn="l" defTabSz="967618" rtl="0" eaLnBrk="1" latinLnBrk="0" hangingPunct="1">
      <a:defRPr sz="1900" kern="1200">
        <a:solidFill>
          <a:schemeClr val="tx1"/>
        </a:solidFill>
        <a:latin typeface="+mn-lt"/>
        <a:ea typeface="+mn-ea"/>
        <a:cs typeface="+mn-cs"/>
      </a:defRPr>
    </a:lvl2pPr>
    <a:lvl3pPr marL="967618" algn="l" defTabSz="967618" rtl="0" eaLnBrk="1" latinLnBrk="0" hangingPunct="1">
      <a:defRPr sz="1900" kern="1200">
        <a:solidFill>
          <a:schemeClr val="tx1"/>
        </a:solidFill>
        <a:latin typeface="+mn-lt"/>
        <a:ea typeface="+mn-ea"/>
        <a:cs typeface="+mn-cs"/>
      </a:defRPr>
    </a:lvl3pPr>
    <a:lvl4pPr marL="1451427" algn="l" defTabSz="967618" rtl="0" eaLnBrk="1" latinLnBrk="0" hangingPunct="1">
      <a:defRPr sz="1900" kern="1200">
        <a:solidFill>
          <a:schemeClr val="tx1"/>
        </a:solidFill>
        <a:latin typeface="+mn-lt"/>
        <a:ea typeface="+mn-ea"/>
        <a:cs typeface="+mn-cs"/>
      </a:defRPr>
    </a:lvl4pPr>
    <a:lvl5pPr marL="1935236" algn="l" defTabSz="967618" rtl="0" eaLnBrk="1" latinLnBrk="0" hangingPunct="1">
      <a:defRPr sz="1900" kern="1200">
        <a:solidFill>
          <a:schemeClr val="tx1"/>
        </a:solidFill>
        <a:latin typeface="+mn-lt"/>
        <a:ea typeface="+mn-ea"/>
        <a:cs typeface="+mn-cs"/>
      </a:defRPr>
    </a:lvl5pPr>
    <a:lvl6pPr marL="2419045" algn="l" defTabSz="967618" rtl="0" eaLnBrk="1" latinLnBrk="0" hangingPunct="1">
      <a:defRPr sz="1900" kern="1200">
        <a:solidFill>
          <a:schemeClr val="tx1"/>
        </a:solidFill>
        <a:latin typeface="+mn-lt"/>
        <a:ea typeface="+mn-ea"/>
        <a:cs typeface="+mn-cs"/>
      </a:defRPr>
    </a:lvl6pPr>
    <a:lvl7pPr marL="2902854" algn="l" defTabSz="967618" rtl="0" eaLnBrk="1" latinLnBrk="0" hangingPunct="1">
      <a:defRPr sz="1900" kern="1200">
        <a:solidFill>
          <a:schemeClr val="tx1"/>
        </a:solidFill>
        <a:latin typeface="+mn-lt"/>
        <a:ea typeface="+mn-ea"/>
        <a:cs typeface="+mn-cs"/>
      </a:defRPr>
    </a:lvl7pPr>
    <a:lvl8pPr marL="3386663" algn="l" defTabSz="967618" rtl="0" eaLnBrk="1" latinLnBrk="0" hangingPunct="1">
      <a:defRPr sz="1900" kern="1200">
        <a:solidFill>
          <a:schemeClr val="tx1"/>
        </a:solidFill>
        <a:latin typeface="+mn-lt"/>
        <a:ea typeface="+mn-ea"/>
        <a:cs typeface="+mn-cs"/>
      </a:defRPr>
    </a:lvl8pPr>
    <a:lvl9pPr marL="3870472" algn="l" defTabSz="96761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500"/>
    <a:srgbClr val="363E47"/>
    <a:srgbClr val="E6E6E6"/>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651" autoAdjust="0"/>
  </p:normalViewPr>
  <p:slideViewPr>
    <p:cSldViewPr>
      <p:cViewPr varScale="1">
        <p:scale>
          <a:sx n="39" d="100"/>
          <a:sy n="39" d="100"/>
        </p:scale>
        <p:origin x="60" y="164"/>
      </p:cViewPr>
      <p:guideLst>
        <p:guide orient="horz" pos="216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z="2400" b="1" dirty="0"/>
              <a:t>5</a:t>
            </a:r>
            <a:r>
              <a:rPr lang="zh-CN" altLang="en-US" sz="2400" b="1" dirty="0"/>
              <a:t>次实验结果对比</a:t>
            </a:r>
            <a:endParaRPr lang="zh-CN" sz="2400"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BG</c:v>
                </c:pt>
              </c:strCache>
            </c:strRef>
          </c:tx>
          <c:spPr>
            <a:solidFill>
              <a:schemeClr val="accent1"/>
            </a:solidFill>
            <a:ln>
              <a:noFill/>
            </a:ln>
            <a:effectLst/>
          </c:spPr>
          <c:invertIfNegative val="0"/>
          <c:cat>
            <c:strRef>
              <c:f>Sheet1!$A$2:$A$6</c:f>
              <c:strCache>
                <c:ptCount val="5"/>
                <c:pt idx="0">
                  <c:v>原模型</c:v>
                </c:pt>
                <c:pt idx="1">
                  <c:v>加深模型</c:v>
                </c:pt>
                <c:pt idx="2">
                  <c:v>加深模型（改良）</c:v>
                </c:pt>
                <c:pt idx="3">
                  <c:v>加宽模型</c:v>
                </c:pt>
                <c:pt idx="4">
                  <c:v>使用ST</c:v>
                </c:pt>
              </c:strCache>
            </c:strRef>
          </c:cat>
          <c:val>
            <c:numRef>
              <c:f>Sheet1!$B$2:$B$6</c:f>
              <c:numCache>
                <c:formatCode>General</c:formatCode>
                <c:ptCount val="5"/>
                <c:pt idx="0">
                  <c:v>98</c:v>
                </c:pt>
                <c:pt idx="1">
                  <c:v>76</c:v>
                </c:pt>
                <c:pt idx="2">
                  <c:v>77</c:v>
                </c:pt>
                <c:pt idx="3">
                  <c:v>94</c:v>
                </c:pt>
                <c:pt idx="4">
                  <c:v>67</c:v>
                </c:pt>
              </c:numCache>
            </c:numRef>
          </c:val>
          <c:extLst>
            <c:ext xmlns:c16="http://schemas.microsoft.com/office/drawing/2014/chart" uri="{C3380CC4-5D6E-409C-BE32-E72D297353CC}">
              <c16:uniqueId val="{00000000-0443-46DE-B481-88483501D870}"/>
            </c:ext>
          </c:extLst>
        </c:ser>
        <c:ser>
          <c:idx val="1"/>
          <c:order val="1"/>
          <c:tx>
            <c:strRef>
              <c:f>Sheet1!$C$1</c:f>
              <c:strCache>
                <c:ptCount val="1"/>
                <c:pt idx="0">
                  <c:v>NM</c:v>
                </c:pt>
              </c:strCache>
            </c:strRef>
          </c:tx>
          <c:spPr>
            <a:solidFill>
              <a:schemeClr val="accent2"/>
            </a:solidFill>
            <a:ln>
              <a:noFill/>
            </a:ln>
            <a:effectLst/>
          </c:spPr>
          <c:invertIfNegative val="0"/>
          <c:cat>
            <c:strRef>
              <c:f>Sheet1!$A$2:$A$6</c:f>
              <c:strCache>
                <c:ptCount val="5"/>
                <c:pt idx="0">
                  <c:v>原模型</c:v>
                </c:pt>
                <c:pt idx="1">
                  <c:v>加深模型</c:v>
                </c:pt>
                <c:pt idx="2">
                  <c:v>加深模型（改良）</c:v>
                </c:pt>
                <c:pt idx="3">
                  <c:v>加宽模型</c:v>
                </c:pt>
                <c:pt idx="4">
                  <c:v>使用ST</c:v>
                </c:pt>
              </c:strCache>
            </c:strRef>
          </c:cat>
          <c:val>
            <c:numRef>
              <c:f>Sheet1!$C$2:$C$6</c:f>
              <c:numCache>
                <c:formatCode>General</c:formatCode>
                <c:ptCount val="5"/>
                <c:pt idx="0">
                  <c:v>97</c:v>
                </c:pt>
                <c:pt idx="1">
                  <c:v>65</c:v>
                </c:pt>
                <c:pt idx="2">
                  <c:v>67</c:v>
                </c:pt>
                <c:pt idx="3">
                  <c:v>89</c:v>
                </c:pt>
                <c:pt idx="4">
                  <c:v>59</c:v>
                </c:pt>
              </c:numCache>
            </c:numRef>
          </c:val>
          <c:extLst>
            <c:ext xmlns:c16="http://schemas.microsoft.com/office/drawing/2014/chart" uri="{C3380CC4-5D6E-409C-BE32-E72D297353CC}">
              <c16:uniqueId val="{00000001-0443-46DE-B481-88483501D870}"/>
            </c:ext>
          </c:extLst>
        </c:ser>
        <c:ser>
          <c:idx val="2"/>
          <c:order val="2"/>
          <c:tx>
            <c:strRef>
              <c:f>Sheet1!$D$1</c:f>
              <c:strCache>
                <c:ptCount val="1"/>
                <c:pt idx="0">
                  <c:v>CL</c:v>
                </c:pt>
              </c:strCache>
            </c:strRef>
          </c:tx>
          <c:spPr>
            <a:solidFill>
              <a:schemeClr val="accent3"/>
            </a:solidFill>
            <a:ln>
              <a:noFill/>
            </a:ln>
            <a:effectLst/>
          </c:spPr>
          <c:invertIfNegative val="0"/>
          <c:cat>
            <c:strRef>
              <c:f>Sheet1!$A$2:$A$6</c:f>
              <c:strCache>
                <c:ptCount val="5"/>
                <c:pt idx="0">
                  <c:v>原模型</c:v>
                </c:pt>
                <c:pt idx="1">
                  <c:v>加深模型</c:v>
                </c:pt>
                <c:pt idx="2">
                  <c:v>加深模型（改良）</c:v>
                </c:pt>
                <c:pt idx="3">
                  <c:v>加宽模型</c:v>
                </c:pt>
                <c:pt idx="4">
                  <c:v>使用ST</c:v>
                </c:pt>
              </c:strCache>
            </c:strRef>
          </c:cat>
          <c:val>
            <c:numRef>
              <c:f>Sheet1!$D$2:$D$6</c:f>
              <c:numCache>
                <c:formatCode>General</c:formatCode>
                <c:ptCount val="5"/>
                <c:pt idx="0">
                  <c:v>92</c:v>
                </c:pt>
                <c:pt idx="1">
                  <c:v>40</c:v>
                </c:pt>
                <c:pt idx="2">
                  <c:v>53</c:v>
                </c:pt>
                <c:pt idx="3">
                  <c:v>60</c:v>
                </c:pt>
                <c:pt idx="4">
                  <c:v>38</c:v>
                </c:pt>
              </c:numCache>
            </c:numRef>
          </c:val>
          <c:extLst>
            <c:ext xmlns:c16="http://schemas.microsoft.com/office/drawing/2014/chart" uri="{C3380CC4-5D6E-409C-BE32-E72D297353CC}">
              <c16:uniqueId val="{00000002-0443-46DE-B481-88483501D870}"/>
            </c:ext>
          </c:extLst>
        </c:ser>
        <c:dLbls>
          <c:showLegendKey val="0"/>
          <c:showVal val="0"/>
          <c:showCatName val="0"/>
          <c:showSerName val="0"/>
          <c:showPercent val="0"/>
          <c:showBubbleSize val="0"/>
        </c:dLbls>
        <c:gapWidth val="219"/>
        <c:overlap val="-27"/>
        <c:axId val="319883263"/>
        <c:axId val="319885183"/>
      </c:barChart>
      <c:catAx>
        <c:axId val="319883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19885183"/>
        <c:crosses val="autoZero"/>
        <c:auto val="1"/>
        <c:lblAlgn val="ctr"/>
        <c:lblOffset val="100"/>
        <c:noMultiLvlLbl val="0"/>
      </c:catAx>
      <c:valAx>
        <c:axId val="3198851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19883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5208A-A234-4560-8B39-71F103BFD53C}" type="datetimeFigureOut">
              <a:rPr lang="zh-CN" altLang="en-US" smtClean="0"/>
              <a:t>2023/6/14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81D4F2-DF29-4ED6-A8FA-B0368B10ACB5}" type="slidenum">
              <a:rPr lang="zh-CN" altLang="en-US" smtClean="0"/>
              <a:t>‹#›</a:t>
            </a:fld>
            <a:endParaRPr lang="zh-CN" altLang="en-US"/>
          </a:p>
        </p:txBody>
      </p:sp>
    </p:spTree>
    <p:extLst>
      <p:ext uri="{BB962C8B-B14F-4D97-AF65-F5344CB8AC3E}">
        <p14:creationId xmlns:p14="http://schemas.microsoft.com/office/powerpoint/2010/main" val="1145194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cbsr.ia.ac.cn/english/Gait%20Databases.as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7%9B%91%E6%8E%A7%E6%91%84%E5%83%8F%E5%A4%B4/8201776?fromModule=lemma_inlink"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5204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本论文的数据集是</a:t>
            </a:r>
            <a:r>
              <a:rPr lang="en-US" altLang="zh-CN" sz="1800" dirty="0">
                <a:solidFill>
                  <a:srgbClr val="24292F"/>
                </a:solidFill>
                <a:effectLst/>
                <a:latin typeface="宋体" panose="02010600030101010101" pitchFamily="2" charset="-122"/>
                <a:cs typeface="Segoe UI" panose="020B0502040204020203" pitchFamily="34" charset="0"/>
              </a:rPr>
              <a:t> </a:t>
            </a:r>
            <a:r>
              <a:rPr lang="en-US" altLang="zh-CN" sz="1800" u="none" strike="noStrike" dirty="0">
                <a:solidFill>
                  <a:srgbClr val="0000FF"/>
                </a:solidFill>
                <a:effectLst/>
                <a:latin typeface="宋体" panose="02010600030101010101" pitchFamily="2" charset="-122"/>
                <a:cs typeface="Segoe UI" panose="020B0502040204020203" pitchFamily="34" charset="0"/>
                <a:hlinkClick r:id="rId3"/>
              </a:rPr>
              <a:t>CASIA-B</a:t>
            </a:r>
            <a:r>
              <a:rPr lang="zh-CN" altLang="zh-CN" sz="1800" dirty="0">
                <a:effectLst/>
                <a:ea typeface="宋体" panose="02010600030101010101" pitchFamily="2" charset="-122"/>
                <a:cs typeface="Times New Roman" panose="02020603050405020304" pitchFamily="18" charset="0"/>
              </a:rPr>
              <a:t>，</a:t>
            </a:r>
            <a:r>
              <a:rPr lang="zh-CN" altLang="en-US" sz="1800" b="0" i="0" dirty="0">
                <a:solidFill>
                  <a:srgbClr val="121212"/>
                </a:solidFill>
                <a:effectLst/>
                <a:latin typeface="-apple-system"/>
              </a:rPr>
              <a:t>一组步态轮廓图像。（</a:t>
            </a:r>
            <a:r>
              <a:rPr lang="en-US" altLang="zh-CN" sz="2800" b="0" i="0" dirty="0">
                <a:solidFill>
                  <a:srgbClr val="212529"/>
                </a:solidFill>
                <a:effectLst/>
                <a:latin typeface="Lato" panose="020F0502020204030203" pitchFamily="34" charset="0"/>
              </a:rPr>
              <a:t>.</a:t>
            </a:r>
            <a:r>
              <a:rPr lang="en-US" altLang="zh-CN" sz="2800" b="0" i="0" dirty="0" err="1">
                <a:solidFill>
                  <a:srgbClr val="212529"/>
                </a:solidFill>
                <a:effectLst/>
                <a:latin typeface="Lato" panose="020F0502020204030203" pitchFamily="34" charset="0"/>
              </a:rPr>
              <a:t>png</a:t>
            </a:r>
            <a:r>
              <a:rPr lang="en-US" altLang="zh-CN" sz="2800" b="0" i="0" dirty="0">
                <a:solidFill>
                  <a:srgbClr val="212529"/>
                </a:solidFill>
                <a:effectLst/>
                <a:latin typeface="Lato" panose="020F0502020204030203" pitchFamily="34" charset="0"/>
              </a:rPr>
              <a:t> </a:t>
            </a:r>
            <a:r>
              <a:rPr lang="zh-CN" altLang="en-US" sz="2800" b="0" i="0" dirty="0">
                <a:solidFill>
                  <a:srgbClr val="212529"/>
                </a:solidFill>
                <a:effectLst/>
                <a:latin typeface="Lato" panose="020F0502020204030203" pitchFamily="34" charset="0"/>
              </a:rPr>
              <a:t>格式</a:t>
            </a:r>
            <a:r>
              <a:rPr lang="zh-CN" altLang="en-US" sz="1800" b="0" i="0" dirty="0">
                <a:solidFill>
                  <a:srgbClr val="121212"/>
                </a:solidFill>
                <a:effectLst/>
                <a:latin typeface="-apple-system"/>
              </a:rPr>
              <a:t>）</a:t>
            </a:r>
            <a:endParaRPr lang="en-US" altLang="zh-CN" sz="1800"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分别考虑了视角、服装和携带条件变化这三种变化。</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cap="none" normalizeH="0" baseline="0" dirty="0">
                <a:ln>
                  <a:noFill/>
                </a:ln>
                <a:solidFill>
                  <a:srgbClr val="333333"/>
                </a:solidFill>
                <a:effectLst/>
                <a:latin typeface="Arial" panose="020B0604020202020204" pitchFamily="34" charset="0"/>
                <a:ea typeface="JetBrains Mono"/>
              </a:rPr>
              <a:t>NM</a:t>
            </a:r>
            <a:r>
              <a:rPr kumimoji="0" lang="zh-CN" altLang="zh-CN" sz="1800" b="0" i="0" u="none" strike="noStrike" cap="none" normalizeH="0" baseline="0" dirty="0">
                <a:ln>
                  <a:noFill/>
                </a:ln>
                <a:solidFill>
                  <a:srgbClr val="333333"/>
                </a:solidFill>
                <a:effectLst/>
                <a:latin typeface="Arial" panose="020B0604020202020204" pitchFamily="34" charset="0"/>
                <a:ea typeface="JetBrains Mono"/>
              </a:rPr>
              <a:t>(每个受试者6个序列)</a:t>
            </a:r>
            <a:r>
              <a:rPr kumimoji="0" lang="en-US" altLang="zh-CN" sz="1800" b="0" i="0" u="none" strike="noStrike" cap="none" normalizeH="0" baseline="0" dirty="0">
                <a:ln>
                  <a:noFill/>
                </a:ln>
                <a:solidFill>
                  <a:srgbClr val="333333"/>
                </a:solidFill>
                <a:effectLst/>
                <a:latin typeface="Arial" panose="020B0604020202020204" pitchFamily="34" charset="0"/>
                <a:ea typeface="JetBrains Mono"/>
              </a:rPr>
              <a:t> </a:t>
            </a:r>
            <a:r>
              <a:rPr kumimoji="0" lang="zh-CN" altLang="zh-CN" sz="1800" b="0" i="0" u="none" strike="noStrike" cap="none" normalizeH="0" baseline="0" dirty="0">
                <a:ln>
                  <a:noFill/>
                </a:ln>
                <a:solidFill>
                  <a:srgbClr val="333333"/>
                </a:solidFill>
                <a:effectLst/>
                <a:latin typeface="Arial" panose="020B0604020202020204" pitchFamily="34" charset="0"/>
                <a:ea typeface="JetBrains Mono"/>
              </a:rPr>
              <a:t> </a:t>
            </a:r>
            <a:r>
              <a:rPr kumimoji="0" lang="en-US" altLang="zh-CN" sz="1800" b="0" i="0" u="none" strike="noStrike" cap="none" normalizeH="0" baseline="0" dirty="0">
                <a:ln>
                  <a:noFill/>
                </a:ln>
                <a:solidFill>
                  <a:srgbClr val="333333"/>
                </a:solidFill>
                <a:effectLst/>
                <a:latin typeface="Arial" panose="020B0604020202020204" pitchFamily="34" charset="0"/>
                <a:ea typeface="JetBrains Mono"/>
              </a:rPr>
              <a:t>BG</a:t>
            </a:r>
            <a:r>
              <a:rPr kumimoji="0" lang="zh-CN" altLang="zh-CN" sz="1800" b="0" i="0" u="none" strike="noStrike" cap="none" normalizeH="0" baseline="0" dirty="0">
                <a:ln>
                  <a:noFill/>
                </a:ln>
                <a:solidFill>
                  <a:srgbClr val="333333"/>
                </a:solidFill>
                <a:effectLst/>
                <a:latin typeface="Arial" panose="020B0604020202020204" pitchFamily="34" charset="0"/>
                <a:ea typeface="JetBrains Mono"/>
              </a:rPr>
              <a:t>(每个受试者2个序列) </a:t>
            </a:r>
            <a:r>
              <a:rPr kumimoji="0" lang="en-US" altLang="zh-CN" sz="1800" b="0" i="0" u="none" strike="noStrike" cap="none" normalizeH="0" baseline="0" dirty="0">
                <a:ln>
                  <a:noFill/>
                </a:ln>
                <a:solidFill>
                  <a:srgbClr val="333333"/>
                </a:solidFill>
                <a:effectLst/>
                <a:latin typeface="Arial" panose="020B0604020202020204" pitchFamily="34" charset="0"/>
                <a:ea typeface="JetBrains Mono"/>
              </a:rPr>
              <a:t> CL</a:t>
            </a:r>
            <a:r>
              <a:rPr kumimoji="0" lang="zh-CN" altLang="zh-CN" sz="1800" b="0" i="0" u="none" strike="noStrike" cap="none" normalizeH="0" baseline="0" dirty="0">
                <a:ln>
                  <a:noFill/>
                </a:ln>
                <a:solidFill>
                  <a:srgbClr val="333333"/>
                </a:solidFill>
                <a:effectLst/>
                <a:latin typeface="Arial" panose="020B0604020202020204" pitchFamily="34" charset="0"/>
                <a:ea typeface="JetBrains Mono"/>
              </a:rPr>
              <a:t>(每个受试者2个序列)</a:t>
            </a:r>
            <a:r>
              <a:rPr kumimoji="0" lang="en-US" altLang="zh-CN" sz="1800" b="0" i="0" u="none" strike="noStrike" cap="none" normalizeH="0" baseline="0" dirty="0">
                <a:ln>
                  <a:noFill/>
                </a:ln>
                <a:solidFill>
                  <a:srgbClr val="333333"/>
                </a:solidFill>
                <a:effectLst/>
                <a:latin typeface="Arial" panose="020B0604020202020204" pitchFamily="34" charset="0"/>
                <a:ea typeface="JetBrains Mono"/>
              </a:rPr>
              <a:t>——</a:t>
            </a:r>
            <a:r>
              <a:rPr kumimoji="0" lang="zh-CN" altLang="zh-CN" sz="1800" b="0" i="0" u="none" strike="noStrike" cap="none" normalizeH="0" baseline="0" dirty="0">
                <a:ln>
                  <a:noFill/>
                </a:ln>
                <a:solidFill>
                  <a:srgbClr val="333333"/>
                </a:solidFill>
                <a:effectLst/>
                <a:latin typeface="Arial" panose="020B0604020202020204" pitchFamily="34" charset="0"/>
                <a:ea typeface="JetBrains Mono"/>
              </a:rPr>
              <a:t>即，每个对象具有11×(6+2+2)=110个序列。</a:t>
            </a:r>
            <a:r>
              <a:rPr kumimoji="0" lang="zh-CN" altLang="zh-CN" sz="800" b="0" i="0" u="none" strike="noStrike" cap="none" normalizeH="0" baseline="0" dirty="0">
                <a:ln>
                  <a:noFill/>
                </a:ln>
                <a:solidFill>
                  <a:schemeClr val="tx1"/>
                </a:solidFill>
                <a:effectLst/>
                <a:latin typeface="Arial" panose="020B0604020202020204" pitchFamily="34" charset="0"/>
              </a:rPr>
              <a:t> </a:t>
            </a:r>
            <a:endParaRPr kumimoji="0" lang="en-US" altLang="zh-CN" sz="1800" b="0" i="0" u="none" strike="noStrike" cap="none" normalizeH="0" baseline="0" dirty="0">
              <a:ln>
                <a:noFill/>
              </a:ln>
              <a:solidFill>
                <a:srgbClr val="333333"/>
              </a:solidFill>
              <a:effectLst/>
              <a:latin typeface="Arial" panose="020B0604020202020204" pitchFamily="34" charset="0"/>
              <a:ea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除了视频文件，还提供从视频文件中提取的人体轮廓。</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按照原文的大训练集方式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(LT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方式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74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个人，并且是只用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NM1-4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进行训练，用其他</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个测试和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NM1-4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进行测试。 </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原文采用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个人 </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16</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个数据一共</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128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份数据为一个</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batch_size</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，训练的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万次，</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因为设备的原因</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一块</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1080ti)</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，我采用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人 </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个数据一共</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个数据为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batch size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训练了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16</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万次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7829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数据集下载下来</a:t>
            </a:r>
            <a:endParaRPr lang="en-US" altLang="zh-CN" dirty="0"/>
          </a:p>
          <a:p>
            <a:r>
              <a:rPr lang="zh-CN" altLang="en-US" dirty="0"/>
              <a:t>数据预处理：很大的图片</a:t>
            </a:r>
            <a:r>
              <a:rPr lang="en-US" altLang="zh-CN" dirty="0"/>
              <a:t>——</a:t>
            </a:r>
            <a:r>
              <a:rPr lang="zh-CN" altLang="en-US" dirty="0"/>
              <a:t>裁剪为</a:t>
            </a:r>
            <a:r>
              <a:rPr lang="en-US" altLang="zh-CN" dirty="0"/>
              <a:t>64×64</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6806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2800" b="0" i="0" dirty="0">
                <a:solidFill>
                  <a:srgbClr val="1D1D1F"/>
                </a:solidFill>
                <a:effectLst/>
                <a:latin typeface="SourceSansPro"/>
              </a:rPr>
              <a:t>三步处理步态识别任务（帧级特征</a:t>
            </a:r>
            <a:r>
              <a:rPr lang="en-US" altLang="zh-CN" sz="2800" b="0" i="0" dirty="0">
                <a:solidFill>
                  <a:srgbClr val="1D1D1F"/>
                </a:solidFill>
                <a:effectLst/>
                <a:latin typeface="SourceSansPro"/>
              </a:rPr>
              <a:t>-</a:t>
            </a:r>
            <a:r>
              <a:rPr lang="zh-CN" altLang="en-US" sz="2800" b="0" i="0" dirty="0">
                <a:solidFill>
                  <a:srgbClr val="1D1D1F"/>
                </a:solidFill>
                <a:effectLst/>
                <a:latin typeface="SourceSansPro"/>
              </a:rPr>
              <a:t>集合级特征</a:t>
            </a:r>
            <a:r>
              <a:rPr lang="en-US" altLang="zh-CN" sz="2800" b="0" i="0" dirty="0">
                <a:solidFill>
                  <a:srgbClr val="1D1D1F"/>
                </a:solidFill>
                <a:effectLst/>
                <a:latin typeface="SourceSansPro"/>
              </a:rPr>
              <a:t>-</a:t>
            </a:r>
            <a:r>
              <a:rPr lang="zh-CN" altLang="en-US" sz="2800" b="0" i="0" dirty="0">
                <a:solidFill>
                  <a:srgbClr val="1D1D1F"/>
                </a:solidFill>
                <a:effectLst/>
                <a:latin typeface="SourceSansPro"/>
              </a:rPr>
              <a:t>判别特征）</a:t>
            </a:r>
            <a:endParaRPr lang="en-US" altLang="zh-CN" sz="2800" b="0" i="0" dirty="0">
              <a:solidFill>
                <a:srgbClr val="1D1D1F"/>
              </a:solidFill>
              <a:effectLst/>
              <a:latin typeface="SourceSansPro"/>
            </a:endParaRPr>
          </a:p>
          <a:p>
            <a:pPr marL="171450" indent="-171450">
              <a:lnSpc>
                <a:spcPct val="150000"/>
              </a:lnSpc>
              <a:buFont typeface="Arial" panose="020B0604020202020204" pitchFamily="34" charset="0"/>
              <a:buChar char="•"/>
            </a:pPr>
            <a:r>
              <a:rPr lang="zh-CN" altLang="en-US" dirty="0"/>
              <a:t>从每个轮廓图提取帧级特征的卷积网络</a:t>
            </a:r>
            <a:endParaRPr lang="en-US" altLang="zh-CN" sz="2800" b="0" i="0" dirty="0">
              <a:solidFill>
                <a:srgbClr val="1D1D1F"/>
              </a:solidFill>
              <a:effectLst/>
              <a:latin typeface="SourceSansPro"/>
            </a:endParaRPr>
          </a:p>
          <a:p>
            <a:pPr marL="171450" indent="-171450">
              <a:lnSpc>
                <a:spcPct val="150000"/>
              </a:lnSpc>
              <a:buFont typeface="Arial" panose="020B0604020202020204" pitchFamily="34" charset="0"/>
              <a:buChar char="•"/>
            </a:pPr>
            <a:r>
              <a:rPr lang="zh-CN" altLang="en-US" dirty="0"/>
              <a:t>置换不变函数（排列不相关函数） 将帧级特征集合聚集为集合级特征，这将通过</a:t>
            </a:r>
            <a:r>
              <a:rPr lang="en-US" altLang="zh-CN" dirty="0"/>
              <a:t>Set Pooling</a:t>
            </a:r>
            <a:r>
              <a:rPr lang="zh-CN" altLang="en-US" dirty="0"/>
              <a:t>实现</a:t>
            </a:r>
            <a:endParaRPr lang="en-US" altLang="zh-CN" sz="2800" b="0" i="0" dirty="0">
              <a:solidFill>
                <a:srgbClr val="1D1D1F"/>
              </a:solidFill>
              <a:effectLst/>
              <a:latin typeface="SourceSansPro"/>
            </a:endParaRPr>
          </a:p>
          <a:p>
            <a:pPr marL="171450" indent="-171450">
              <a:lnSpc>
                <a:spcPct val="150000"/>
              </a:lnSpc>
              <a:buFont typeface="Arial" panose="020B0604020202020204" pitchFamily="34" charset="0"/>
              <a:buChar char="•"/>
            </a:pPr>
            <a:r>
              <a:rPr lang="zh-CN" altLang="en-US" dirty="0"/>
              <a:t>用来从集合级特征中学习</a:t>
            </a:r>
            <a:r>
              <a:rPr lang="en-US" altLang="zh-CN" dirty="0"/>
              <a:t>Pi</a:t>
            </a:r>
            <a:r>
              <a:rPr lang="zh-CN" altLang="en-US" dirty="0"/>
              <a:t>的判别特征，这将通过</a:t>
            </a:r>
            <a:r>
              <a:rPr lang="en-US" altLang="zh-CN" dirty="0"/>
              <a:t>Horizontal Pyramid Mapping</a:t>
            </a:r>
            <a:r>
              <a:rPr lang="zh-CN" altLang="en-US" dirty="0"/>
              <a:t>（</a:t>
            </a:r>
            <a:r>
              <a:rPr lang="en-US" altLang="zh-CN" dirty="0"/>
              <a:t>HPM</a:t>
            </a:r>
            <a:r>
              <a:rPr lang="zh-CN" altLang="en-US" dirty="0"/>
              <a:t>）结构实现</a:t>
            </a:r>
            <a:endParaRPr lang="en-US" altLang="zh-CN" dirty="0"/>
          </a:p>
          <a:p>
            <a:pPr marL="0" indent="0">
              <a:lnSpc>
                <a:spcPct val="150000"/>
              </a:lnSpc>
              <a:buFont typeface="Arial" panose="020B0604020202020204" pitchFamily="34" charset="0"/>
              <a:buNone/>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mn-ea"/>
              </a:rPr>
              <a:t>不同层的卷积网络具有不同的感受野。越深层具有越大的感受野。</a:t>
            </a:r>
            <a:endParaRPr lang="en-US" altLang="zh-CN" b="0" i="0" dirty="0">
              <a:solidFill>
                <a:srgbClr val="121212"/>
              </a:solidFill>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mn-ea"/>
              </a:rPr>
              <a:t>因此，浅层特征更注重细粒度，而深层特征蕴含更多全局粒度信息。</a:t>
            </a:r>
            <a:endParaRPr kumimoji="0" lang="zh-CN" altLang="zh-CN" i="0" u="none" strike="noStrike" cap="none" normalizeH="0" baseline="0" dirty="0">
              <a:ln>
                <a:noFill/>
              </a:ln>
              <a:effectLst/>
              <a:latin typeface="+mn-ea"/>
            </a:endParaRPr>
          </a:p>
          <a:p>
            <a:pPr marL="0" indent="0">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8614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854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u="none" strike="noStrike" cap="none" normalizeH="0" baseline="0" dirty="0">
                <a:ln>
                  <a:noFill/>
                </a:ln>
                <a:solidFill>
                  <a:srgbClr val="333333"/>
                </a:solidFill>
                <a:effectLst/>
                <a:latin typeface="Arial" panose="020B0604020202020204" pitchFamily="34" charset="0"/>
                <a:ea typeface="JetBrains Mono"/>
              </a:rPr>
              <a:t>只用数据集中的</a:t>
            </a:r>
            <a:r>
              <a:rPr kumimoji="0" lang="en-US" altLang="zh-CN" sz="1200" b="0" i="0" u="none" strike="noStrike" cap="none" normalizeH="0" baseline="0" dirty="0">
                <a:ln>
                  <a:noFill/>
                </a:ln>
                <a:solidFill>
                  <a:srgbClr val="333333"/>
                </a:solidFill>
                <a:effectLst/>
                <a:latin typeface="Arial" panose="020B0604020202020204" pitchFamily="34" charset="0"/>
                <a:ea typeface="JetBrains Mono"/>
              </a:rPr>
              <a:t>NM1-4</a:t>
            </a:r>
            <a:r>
              <a:rPr kumimoji="0" lang="zh-CN" altLang="en-US" sz="1200" b="0" i="0" u="none" strike="noStrike" cap="none" normalizeH="0" baseline="0" dirty="0">
                <a:ln>
                  <a:noFill/>
                </a:ln>
                <a:solidFill>
                  <a:srgbClr val="333333"/>
                </a:solidFill>
                <a:effectLst/>
                <a:latin typeface="Arial" panose="020B0604020202020204" pitchFamily="34" charset="0"/>
                <a:ea typeface="JetBrains Mono"/>
              </a:rPr>
              <a:t>训练</a:t>
            </a:r>
            <a:endParaRPr kumimoji="0" lang="en-US" altLang="zh-CN" sz="1200" b="0" i="0" u="none" strike="noStrike" cap="none" normalizeH="0" baseline="0" dirty="0">
              <a:ln>
                <a:noFill/>
              </a:ln>
              <a:solidFill>
                <a:srgbClr val="333333"/>
              </a:solidFill>
              <a:effectLst/>
              <a:latin typeface="Arial" panose="020B0604020202020204" pitchFamily="34" charset="0"/>
              <a:ea typeface="JetBrains Mono"/>
            </a:endParaRPr>
          </a:p>
          <a:p>
            <a:r>
              <a:rPr kumimoji="0" lang="en-US" altLang="zh-CN" sz="1200" b="0" i="0" u="none" strike="noStrike" cap="none" normalizeH="0" baseline="0" dirty="0">
                <a:ln>
                  <a:noFill/>
                </a:ln>
                <a:solidFill>
                  <a:srgbClr val="333333"/>
                </a:solidFill>
                <a:effectLst/>
                <a:latin typeface="Arial" panose="020B0604020202020204" pitchFamily="34" charset="0"/>
                <a:ea typeface="JetBrains Mono"/>
              </a:rPr>
              <a:t>CL</a:t>
            </a:r>
            <a:r>
              <a:rPr kumimoji="0" lang="zh-CN" altLang="en-US" sz="1200" b="0" i="0" u="none" strike="noStrike" cap="none" normalizeH="0" baseline="0" dirty="0">
                <a:ln>
                  <a:noFill/>
                </a:ln>
                <a:solidFill>
                  <a:srgbClr val="333333"/>
                </a:solidFill>
                <a:effectLst/>
                <a:latin typeface="Arial" panose="020B0604020202020204" pitchFamily="34" charset="0"/>
                <a:ea typeface="JetBrains Mono"/>
              </a:rPr>
              <a:t>和</a:t>
            </a:r>
            <a:r>
              <a:rPr kumimoji="0" lang="en-US" altLang="zh-CN" sz="1200" b="0" i="0" u="none" strike="noStrike" cap="none" normalizeH="0" baseline="0" dirty="0">
                <a:ln>
                  <a:noFill/>
                </a:ln>
                <a:solidFill>
                  <a:srgbClr val="333333"/>
                </a:solidFill>
                <a:effectLst/>
                <a:latin typeface="Arial" panose="020B0604020202020204" pitchFamily="34" charset="0"/>
                <a:ea typeface="JetBrains Mono"/>
              </a:rPr>
              <a:t>BG</a:t>
            </a:r>
            <a:r>
              <a:rPr kumimoji="0" lang="zh-CN" altLang="en-US" sz="1200" b="0" i="0" u="none" strike="noStrike" cap="none" normalizeH="0" baseline="0" dirty="0">
                <a:ln>
                  <a:noFill/>
                </a:ln>
                <a:solidFill>
                  <a:srgbClr val="333333"/>
                </a:solidFill>
                <a:effectLst/>
                <a:latin typeface="Arial" panose="020B0604020202020204" pitchFamily="34" charset="0"/>
                <a:ea typeface="JetBrains Mono"/>
              </a:rPr>
              <a:t>都只用来测试</a:t>
            </a:r>
            <a:endParaRPr kumimoji="0" lang="en-US" altLang="zh-CN" sz="1200" b="0" i="0" u="none" strike="noStrike" cap="none" normalizeH="0" baseline="0" dirty="0">
              <a:ln>
                <a:noFill/>
              </a:ln>
              <a:solidFill>
                <a:srgbClr val="333333"/>
              </a:solidFill>
              <a:effectLst/>
              <a:latin typeface="Arial" panose="020B0604020202020204" pitchFamily="34" charset="0"/>
              <a:ea typeface="JetBrains Mono"/>
            </a:endParaRPr>
          </a:p>
          <a:p>
            <a:endParaRPr kumimoji="0" lang="en-US" altLang="zh-CN" sz="1200" b="0" i="0" u="none" strike="noStrike" cap="none" normalizeH="0" baseline="0" dirty="0">
              <a:ln>
                <a:noFill/>
              </a:ln>
              <a:solidFill>
                <a:srgbClr val="333333"/>
              </a:solidFill>
              <a:effectLst/>
              <a:latin typeface="Arial" panose="020B0604020202020204" pitchFamily="34" charset="0"/>
              <a:ea typeface="JetBrains Mono"/>
            </a:endParaRPr>
          </a:p>
          <a:p>
            <a:r>
              <a:rPr kumimoji="0" lang="zh-CN" altLang="en-US" sz="1200" b="0" i="0" u="none" strike="noStrike" cap="none" normalizeH="0" baseline="0" dirty="0">
                <a:ln>
                  <a:noFill/>
                </a:ln>
                <a:solidFill>
                  <a:srgbClr val="333333"/>
                </a:solidFill>
                <a:effectLst/>
                <a:latin typeface="Arial" panose="020B0604020202020204" pitchFamily="34" charset="0"/>
                <a:ea typeface="JetBrains Mono"/>
              </a:rPr>
              <a:t>一共</a:t>
            </a:r>
            <a:r>
              <a:rPr kumimoji="0" lang="en-US" altLang="zh-CN" sz="1200" b="0" i="0" u="none" strike="noStrike" cap="none" normalizeH="0" baseline="0" dirty="0">
                <a:ln>
                  <a:noFill/>
                </a:ln>
                <a:solidFill>
                  <a:srgbClr val="333333"/>
                </a:solidFill>
                <a:effectLst/>
                <a:latin typeface="Arial" panose="020B0604020202020204" pitchFamily="34" charset="0"/>
                <a:ea typeface="JetBrains Mono"/>
              </a:rPr>
              <a:t>124</a:t>
            </a:r>
            <a:r>
              <a:rPr kumimoji="0" lang="zh-CN" altLang="en-US" sz="1200" b="0" i="0" u="none" strike="noStrike" cap="none" normalizeH="0" baseline="0" dirty="0">
                <a:ln>
                  <a:noFill/>
                </a:ln>
                <a:solidFill>
                  <a:srgbClr val="333333"/>
                </a:solidFill>
                <a:effectLst/>
                <a:latin typeface="Arial" panose="020B0604020202020204" pitchFamily="34" charset="0"/>
                <a:ea typeface="JetBrains Mono"/>
              </a:rPr>
              <a:t>个人，训练的时候，就选</a:t>
            </a:r>
            <a:r>
              <a:rPr kumimoji="0" lang="en-US" altLang="zh-CN" sz="1200" b="0" i="0" u="none" strike="noStrike" cap="none" normalizeH="0" baseline="0" dirty="0">
                <a:ln>
                  <a:noFill/>
                </a:ln>
                <a:solidFill>
                  <a:srgbClr val="333333"/>
                </a:solidFill>
                <a:effectLst/>
                <a:latin typeface="Arial" panose="020B0604020202020204" pitchFamily="34" charset="0"/>
                <a:ea typeface="JetBrains Mono"/>
              </a:rPr>
              <a:t>74</a:t>
            </a:r>
            <a:r>
              <a:rPr kumimoji="0" lang="zh-CN" altLang="en-US" sz="1200" b="0" i="0" u="none" strike="noStrike" cap="none" normalizeH="0" baseline="0" dirty="0">
                <a:ln>
                  <a:noFill/>
                </a:ln>
                <a:solidFill>
                  <a:srgbClr val="333333"/>
                </a:solidFill>
                <a:effectLst/>
                <a:latin typeface="Arial" panose="020B0604020202020204" pitchFamily="34" charset="0"/>
                <a:ea typeface="JetBrains Mono"/>
              </a:rPr>
              <a:t>个人的</a:t>
            </a:r>
            <a:r>
              <a:rPr kumimoji="0" lang="en-US" altLang="zh-CN" sz="1200" b="0" i="0" u="none" strike="noStrike" cap="none" normalizeH="0" baseline="0" dirty="0">
                <a:ln>
                  <a:noFill/>
                </a:ln>
                <a:solidFill>
                  <a:srgbClr val="333333"/>
                </a:solidFill>
                <a:effectLst/>
                <a:latin typeface="Arial" panose="020B0604020202020204" pitchFamily="34" charset="0"/>
                <a:ea typeface="JetBrains Mono"/>
              </a:rPr>
              <a:t>NM01-04</a:t>
            </a:r>
            <a:r>
              <a:rPr kumimoji="0" lang="zh-CN" altLang="en-US" sz="1200" b="0" i="0" u="none" strike="noStrike" cap="none" normalizeH="0" baseline="0" dirty="0">
                <a:ln>
                  <a:noFill/>
                </a:ln>
                <a:solidFill>
                  <a:srgbClr val="333333"/>
                </a:solidFill>
                <a:effectLst/>
                <a:latin typeface="Arial" panose="020B0604020202020204" pitchFamily="34" charset="0"/>
                <a:ea typeface="JetBrains Mono"/>
              </a:rPr>
              <a:t>进行训练</a:t>
            </a:r>
            <a:endParaRPr kumimoji="0" lang="en-US" altLang="zh-CN" sz="1200" b="0" i="0" u="none" strike="noStrike" cap="none" normalizeH="0" baseline="0" dirty="0">
              <a:ln>
                <a:noFill/>
              </a:ln>
              <a:solidFill>
                <a:srgbClr val="333333"/>
              </a:solidFill>
              <a:effectLst/>
              <a:latin typeface="Arial" panose="020B0604020202020204" pitchFamily="34" charset="0"/>
              <a:ea typeface="JetBrains Mono"/>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118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数据集下载下来</a:t>
            </a:r>
            <a:endParaRPr lang="en-US" altLang="zh-CN" dirty="0"/>
          </a:p>
          <a:p>
            <a:r>
              <a:rPr lang="zh-CN" altLang="en-US" dirty="0"/>
              <a:t>数据预处理：很大的图片</a:t>
            </a:r>
            <a:r>
              <a:rPr lang="en-US" altLang="zh-CN" dirty="0"/>
              <a:t>——</a:t>
            </a:r>
            <a:r>
              <a:rPr lang="zh-CN" altLang="en-US" dirty="0"/>
              <a:t>裁剪为</a:t>
            </a:r>
            <a:r>
              <a:rPr lang="en-US" altLang="zh-CN" dirty="0"/>
              <a:t>64×64</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对轮廓图，依据每一行的像素和不为</a:t>
            </a:r>
            <a:r>
              <a:rPr lang="en-US" altLang="zh-CN" sz="1800" kern="100" dirty="0">
                <a:effectLst/>
                <a:latin typeface="Times New Roman" panose="02020603050405020304" pitchFamily="18" charset="0"/>
                <a:ea typeface="宋体" panose="02010600030101010101" pitchFamily="2" charset="-122"/>
              </a:rPr>
              <a:t>0</a:t>
            </a:r>
            <a:r>
              <a:rPr lang="zh-CN" altLang="zh-CN" sz="1800" kern="100" dirty="0">
                <a:effectLst/>
                <a:latin typeface="Times New Roman" panose="02020603050405020304" pitchFamily="18" charset="0"/>
                <a:ea typeface="宋体" panose="02010600030101010101" pitchFamily="2" charset="-122"/>
              </a:rPr>
              <a:t>的原则，找上边和下边。</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根据上边和下边对轮廓图进行切割</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对切割的图进行</a:t>
            </a:r>
            <a:r>
              <a:rPr lang="en-US" altLang="zh-CN" sz="1800" kern="100" dirty="0">
                <a:effectLst/>
                <a:latin typeface="Times New Roman" panose="02020603050405020304" pitchFamily="18" charset="0"/>
                <a:ea typeface="宋体" panose="02010600030101010101" pitchFamily="2" charset="-122"/>
              </a:rPr>
              <a:t>resize</a:t>
            </a:r>
            <a:r>
              <a:rPr lang="zh-CN" altLang="zh-CN" sz="1800" kern="100" dirty="0">
                <a:effectLst/>
                <a:latin typeface="Times New Roman" panose="02020603050405020304" pitchFamily="18" charset="0"/>
                <a:ea typeface="宋体" panose="02010600030101010101" pitchFamily="2" charset="-122"/>
              </a:rPr>
              <a:t>操作，高度为</a:t>
            </a:r>
            <a:r>
              <a:rPr lang="en-US" altLang="zh-CN" sz="1800" kern="100" dirty="0">
                <a:effectLst/>
                <a:latin typeface="Times New Roman" panose="02020603050405020304" pitchFamily="18" charset="0"/>
                <a:ea typeface="宋体" panose="02010600030101010101" pitchFamily="2" charset="-122"/>
              </a:rPr>
              <a:t>64</a:t>
            </a:r>
            <a:r>
              <a:rPr lang="zh-CN" altLang="zh-CN" sz="1800" kern="100" dirty="0">
                <a:effectLst/>
                <a:latin typeface="Times New Roman" panose="02020603050405020304" pitchFamily="18" charset="0"/>
                <a:ea typeface="宋体" panose="02010600030101010101" pitchFamily="2" charset="-122"/>
              </a:rPr>
              <a:t>，宽度保持比例</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依据像素个数和最大的列为中心线原则，找到中心线</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中心线左右各</a:t>
            </a:r>
            <a:r>
              <a:rPr lang="en-US" altLang="zh-CN" sz="1800" kern="100" dirty="0">
                <a:effectLst/>
                <a:latin typeface="Times New Roman" panose="02020603050405020304" pitchFamily="18" charset="0"/>
                <a:ea typeface="宋体" panose="02010600030101010101" pitchFamily="2" charset="-122"/>
              </a:rPr>
              <a:t>32</a:t>
            </a:r>
            <a:r>
              <a:rPr lang="zh-CN" altLang="zh-CN" sz="1800" kern="100" dirty="0">
                <a:effectLst/>
                <a:latin typeface="Times New Roman" panose="02020603050405020304" pitchFamily="18" charset="0"/>
                <a:ea typeface="宋体" panose="02010600030101010101" pitchFamily="2" charset="-122"/>
              </a:rPr>
              <a:t>像素进行切割，不够的补</a:t>
            </a:r>
            <a:r>
              <a:rPr lang="en-US" altLang="zh-CN" sz="1800" kern="100" dirty="0">
                <a:effectLst/>
                <a:latin typeface="Times New Roman" panose="02020603050405020304" pitchFamily="18" charset="0"/>
                <a:ea typeface="宋体" panose="02010600030101010101" pitchFamily="2" charset="-122"/>
              </a:rPr>
              <a:t>0</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得到对齐后的轮廓图</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7797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zh-CN" altLang="en-US" dirty="0"/>
              <a:t>加入视觉注意力机制，提高</a:t>
            </a:r>
            <a:r>
              <a:rPr lang="en-US" altLang="zh-CN" dirty="0"/>
              <a:t>SP</a:t>
            </a:r>
            <a:r>
              <a:rPr lang="zh-CN" altLang="en-US" dirty="0"/>
              <a:t>的性能</a:t>
            </a:r>
            <a:br>
              <a:rPr lang="zh-CN" altLang="en-US" dirty="0"/>
            </a:br>
            <a:endParaRPr lang="zh-CN" altLang="en-US" dirty="0"/>
          </a:p>
          <a:p>
            <a:pPr>
              <a:buFont typeface="Arial" panose="020B0604020202020204" pitchFamily="34" charset="0"/>
              <a:buChar char="•"/>
            </a:pPr>
            <a:r>
              <a:rPr lang="zh-CN" altLang="en-US" dirty="0"/>
              <a:t>利用全局信息来学习每个帧级特征映射的元素注意力映射，以便提炼更有价值的信息。</a:t>
            </a:r>
            <a:br>
              <a:rPr lang="zh-CN" altLang="en-US" dirty="0"/>
            </a:br>
            <a:endParaRPr lang="zh-CN" altLang="en-US" dirty="0"/>
          </a:p>
          <a:p>
            <a:r>
              <a:rPr lang="zh-CN" altLang="en-US" dirty="0"/>
              <a:t> </a:t>
            </a:r>
          </a:p>
          <a:p>
            <a:pPr marL="0" indent="0">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2026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zh-CN" altLang="en-US" dirty="0"/>
              <a:t>首先，由左侧统计函数</a:t>
            </a:r>
            <a:r>
              <a:rPr lang="en-US" altLang="zh-CN" dirty="0"/>
              <a:t>max(·), mean(·) and median(·)</a:t>
            </a:r>
            <a:r>
              <a:rPr lang="zh-CN" altLang="en-US" dirty="0"/>
              <a:t>收集全局信息。</a:t>
            </a:r>
            <a:br>
              <a:rPr lang="zh-CN" altLang="en-US" dirty="0"/>
            </a:br>
            <a:r>
              <a:rPr lang="zh-CN" altLang="en-US" dirty="0"/>
              <a:t>（</a:t>
            </a:r>
            <a:r>
              <a:rPr lang="zh-CN" altLang="en-US" b="0" i="0" dirty="0">
                <a:solidFill>
                  <a:srgbClr val="1D1D1F"/>
                </a:solidFill>
                <a:effectLst/>
                <a:latin typeface="SourceSansPro"/>
              </a:rPr>
              <a:t>其中</a:t>
            </a:r>
            <a:r>
              <a:rPr lang="en-US" altLang="zh-CN" b="0" i="0" dirty="0">
                <a:solidFill>
                  <a:srgbClr val="1D1D1F"/>
                </a:solidFill>
                <a:effectLst/>
                <a:latin typeface="SourceSansPro"/>
              </a:rPr>
              <a:t>cat</a:t>
            </a:r>
            <a:r>
              <a:rPr lang="zh-CN" altLang="en-US" b="0" i="0" dirty="0">
                <a:solidFill>
                  <a:srgbClr val="1D1D1F"/>
                </a:solidFill>
                <a:effectLst/>
                <a:latin typeface="SourceSansPro"/>
              </a:rPr>
              <a:t>表示在通道维度上的连接，</a:t>
            </a:r>
            <a:r>
              <a:rPr lang="en-US" altLang="zh-CN" b="0" i="0" dirty="0">
                <a:solidFill>
                  <a:srgbClr val="1D1D1F"/>
                </a:solidFill>
                <a:effectLst/>
                <a:latin typeface="SourceSansPro"/>
              </a:rPr>
              <a:t>1_1C</a:t>
            </a:r>
            <a:r>
              <a:rPr lang="zh-CN" altLang="en-US" b="0" i="0" dirty="0">
                <a:solidFill>
                  <a:srgbClr val="1D1D1F"/>
                </a:solidFill>
                <a:effectLst/>
                <a:latin typeface="SourceSansPro"/>
              </a:rPr>
              <a:t>表示</a:t>
            </a:r>
            <a:r>
              <a:rPr lang="en-US" altLang="zh-CN" b="0" i="0" dirty="0">
                <a:solidFill>
                  <a:srgbClr val="1D1D1F"/>
                </a:solidFill>
                <a:effectLst/>
                <a:latin typeface="SourceSansPro"/>
              </a:rPr>
              <a:t>1×1</a:t>
            </a:r>
            <a:r>
              <a:rPr lang="zh-CN" altLang="en-US" b="0" i="0" dirty="0">
                <a:solidFill>
                  <a:srgbClr val="1D1D1F"/>
                </a:solidFill>
                <a:effectLst/>
                <a:latin typeface="SourceSansPro"/>
              </a:rPr>
              <a:t>卷积层，</a:t>
            </a:r>
            <a:r>
              <a:rPr lang="en-US" altLang="zh-CN" b="0" i="0" dirty="0">
                <a:solidFill>
                  <a:srgbClr val="1D1D1F"/>
                </a:solidFill>
                <a:effectLst/>
                <a:latin typeface="SourceSansPro"/>
              </a:rPr>
              <a:t>max</a:t>
            </a:r>
            <a:r>
              <a:rPr lang="zh-CN" altLang="en-US" b="0" i="0" dirty="0">
                <a:solidFill>
                  <a:srgbClr val="1D1D1F"/>
                </a:solidFill>
                <a:effectLst/>
                <a:latin typeface="SourceSansPro"/>
              </a:rPr>
              <a:t>、</a:t>
            </a:r>
            <a:r>
              <a:rPr lang="en-US" altLang="zh-CN" b="0" i="0" dirty="0">
                <a:solidFill>
                  <a:srgbClr val="1D1D1F"/>
                </a:solidFill>
                <a:effectLst/>
                <a:latin typeface="SourceSansPro"/>
              </a:rPr>
              <a:t>mean</a:t>
            </a:r>
            <a:r>
              <a:rPr lang="zh-CN" altLang="en-US" b="0" i="0" dirty="0">
                <a:solidFill>
                  <a:srgbClr val="1D1D1F"/>
                </a:solidFill>
                <a:effectLst/>
                <a:latin typeface="SourceSansPro"/>
              </a:rPr>
              <a:t>、</a:t>
            </a:r>
            <a:r>
              <a:rPr lang="en-US" altLang="zh-CN" b="0" i="0" dirty="0">
                <a:solidFill>
                  <a:srgbClr val="1D1D1F"/>
                </a:solidFill>
                <a:effectLst/>
                <a:latin typeface="SourceSansPro"/>
              </a:rPr>
              <a:t>median</a:t>
            </a:r>
            <a:r>
              <a:rPr lang="zh-CN" altLang="en-US" b="0" i="0" dirty="0">
                <a:solidFill>
                  <a:srgbClr val="1D1D1F"/>
                </a:solidFill>
                <a:effectLst/>
                <a:latin typeface="SourceSansPro"/>
              </a:rPr>
              <a:t>都是应用在集合维度</a:t>
            </a:r>
            <a:r>
              <a:rPr lang="zh-CN" altLang="en-US" dirty="0"/>
              <a:t>）</a:t>
            </a:r>
            <a:endParaRPr lang="en-US" altLang="zh-CN" dirty="0"/>
          </a:p>
          <a:p>
            <a:pPr>
              <a:buFont typeface="Arial" panose="020B0604020202020204" pitchFamily="34" charset="0"/>
              <a:buNone/>
            </a:pPr>
            <a:endParaRPr lang="zh-CN" altLang="en-US" dirty="0"/>
          </a:p>
          <a:p>
            <a:pPr>
              <a:buFont typeface="Arial" panose="020B0604020202020204" pitchFamily="34" charset="0"/>
              <a:buChar char="•"/>
            </a:pPr>
            <a:r>
              <a:rPr lang="zh-CN" altLang="en-US" dirty="0"/>
              <a:t>然后，将其于原始特征映射一起送入</a:t>
            </a:r>
            <a:r>
              <a:rPr lang="en-US" altLang="zh-CN" dirty="0"/>
              <a:t>1×1</a:t>
            </a:r>
            <a:r>
              <a:rPr lang="zh-CN" altLang="en-US" dirty="0"/>
              <a:t>卷积层（</a:t>
            </a:r>
            <a:r>
              <a:rPr lang="en-US" altLang="zh-CN" dirty="0"/>
              <a:t>1_1C</a:t>
            </a:r>
            <a:r>
              <a:rPr lang="zh-CN" altLang="en-US" dirty="0"/>
              <a:t>）计算注意力以精炼特征信息。</a:t>
            </a:r>
            <a:br>
              <a:rPr lang="zh-CN" altLang="en-US" dirty="0"/>
            </a:br>
            <a:endParaRPr lang="zh-CN" altLang="en-US" dirty="0"/>
          </a:p>
          <a:p>
            <a:pPr>
              <a:buFont typeface="Arial" panose="020B0604020202020204" pitchFamily="34" charset="0"/>
              <a:buChar char="•"/>
            </a:pPr>
            <a:r>
              <a:rPr lang="zh-CN" altLang="en-US" dirty="0"/>
              <a:t>通过在细化的帧级特征映射的集合上使用</a:t>
            </a:r>
            <a:r>
              <a:rPr lang="en-US" altLang="zh-CN" dirty="0"/>
              <a:t>max</a:t>
            </a:r>
            <a:r>
              <a:rPr lang="zh-CN" altLang="en-US" dirty="0"/>
              <a:t>来提取最终集合级特征。残差结构可以加速并稳定收敛。</a:t>
            </a:r>
            <a:br>
              <a:rPr lang="zh-CN" altLang="en-US" dirty="0"/>
            </a:br>
            <a:endParaRPr lang="zh-CN" altLang="en-US" dirty="0"/>
          </a:p>
          <a:p>
            <a:r>
              <a:rPr lang="zh-CN" altLang="en-US" dirty="0"/>
              <a:t> </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28797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66071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3593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9889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en-US" altLang="zh-CN" dirty="0"/>
              <a:t>HPM</a:t>
            </a:r>
            <a:r>
              <a:rPr lang="zh-CN" altLang="en-US" dirty="0"/>
              <a:t>通过将步态序列图像输入到卷积神经网络（</a:t>
            </a:r>
            <a:r>
              <a:rPr lang="en-US" altLang="zh-CN" dirty="0"/>
              <a:t>CNN</a:t>
            </a:r>
            <a:r>
              <a:rPr lang="zh-CN" altLang="en-US" dirty="0"/>
              <a:t>）中，并在网络中的多个层次上提取特征。</a:t>
            </a:r>
            <a:br>
              <a:rPr lang="zh-CN" altLang="en-US" dirty="0"/>
            </a:br>
            <a:endParaRPr lang="zh-CN" altLang="en-US" dirty="0"/>
          </a:p>
          <a:p>
            <a:pPr>
              <a:buFont typeface="Arial" panose="020B0604020202020204" pitchFamily="34" charset="0"/>
              <a:buChar char="•"/>
            </a:pPr>
            <a:r>
              <a:rPr lang="zh-CN" altLang="en-US" dirty="0"/>
              <a:t>然后，对于每个层次的特征图，</a:t>
            </a:r>
            <a:r>
              <a:rPr lang="en-US" altLang="zh-CN" dirty="0"/>
              <a:t>HPM</a:t>
            </a:r>
            <a:r>
              <a:rPr lang="zh-CN" altLang="en-US" dirty="0"/>
              <a:t>将特征图进行分割成多个子图块，每个子图块表示不同的水平尺度。</a:t>
            </a:r>
            <a:br>
              <a:rPr lang="zh-CN" altLang="en-US" dirty="0"/>
            </a:br>
            <a:endParaRPr lang="zh-CN" altLang="en-US" dirty="0"/>
          </a:p>
          <a:p>
            <a:pPr>
              <a:buFont typeface="Arial" panose="020B0604020202020204" pitchFamily="34" charset="0"/>
              <a:buChar char="•"/>
            </a:pPr>
            <a:r>
              <a:rPr lang="zh-CN" altLang="en-US" dirty="0"/>
              <a:t>子图块特征提取：在每个子图块中，</a:t>
            </a:r>
            <a:r>
              <a:rPr lang="en-US" altLang="zh-CN" dirty="0"/>
              <a:t>HPM</a:t>
            </a:r>
            <a:r>
              <a:rPr lang="zh-CN" altLang="en-US" dirty="0"/>
              <a:t>对特征进行池化操作，例如最大池化或平均池化，以获取子图块内的局部特征。</a:t>
            </a:r>
            <a:br>
              <a:rPr lang="zh-CN" altLang="en-US" dirty="0"/>
            </a:br>
            <a:endParaRPr lang="zh-CN" altLang="en-US" dirty="0"/>
          </a:p>
          <a:p>
            <a:pPr>
              <a:buFont typeface="Arial" panose="020B0604020202020204" pitchFamily="34" charset="0"/>
              <a:buChar char="•"/>
            </a:pPr>
            <a:r>
              <a:rPr lang="zh-CN" altLang="en-US" dirty="0"/>
              <a:t>全局特征提取：然后，通过对所有子图块进行池化操作，</a:t>
            </a:r>
            <a:r>
              <a:rPr lang="en-US" altLang="zh-CN" dirty="0"/>
              <a:t>HPM</a:t>
            </a:r>
            <a:r>
              <a:rPr lang="zh-CN" altLang="en-US" dirty="0"/>
              <a:t>还能够获取整个特征图的全局特征。</a:t>
            </a:r>
            <a:br>
              <a:rPr lang="zh-CN" altLang="en-US" dirty="0"/>
            </a:br>
            <a:endParaRPr lang="zh-CN" altLang="en-US" dirty="0"/>
          </a:p>
          <a:p>
            <a:pPr>
              <a:buFont typeface="Arial" panose="020B0604020202020204" pitchFamily="34" charset="0"/>
              <a:buChar char="•"/>
            </a:pPr>
            <a:r>
              <a:rPr lang="zh-CN" altLang="en-US" dirty="0"/>
              <a:t>最后，将局部特征和全局特征进行拼接或者融合，得到最终的多尺度特征表示。</a:t>
            </a:r>
            <a:br>
              <a:rPr lang="zh-CN" altLang="en-US" dirty="0"/>
            </a:br>
            <a:endParaRPr lang="zh-CN" altLang="en-US" dirty="0"/>
          </a:p>
          <a:p>
            <a:r>
              <a:rPr lang="zh-CN" altLang="en-US" dirty="0"/>
              <a:t> </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9334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Triplet Loss</a:t>
            </a:r>
            <a:r>
              <a:rPr lang="zh-CN" altLang="en-US" b="0" i="0" dirty="0">
                <a:solidFill>
                  <a:srgbClr val="374151"/>
                </a:solidFill>
                <a:effectLst/>
                <a:latin typeface="Söhne"/>
              </a:rPr>
              <a:t>的目标是通过最小化锚样本与正样本之间的距离，同时最大化锚样本与负样本之间的距离。</a:t>
            </a:r>
            <a:endParaRPr lang="en-US" altLang="zh-CN" b="0" i="0" dirty="0">
              <a:solidFill>
                <a:srgbClr val="374151"/>
              </a:solidFill>
              <a:effectLst/>
              <a:latin typeface="Söhne"/>
            </a:endParaRPr>
          </a:p>
          <a:p>
            <a:r>
              <a:rPr lang="zh-CN" altLang="en-US" b="0" i="0" dirty="0">
                <a:solidFill>
                  <a:srgbClr val="374151"/>
                </a:solidFill>
                <a:effectLst/>
                <a:latin typeface="Söhne"/>
              </a:rPr>
              <a:t>这样可以在嵌入向量空间中形成紧密的同类簇并增加不同类别之间的分离度。</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7423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其中，</a:t>
            </a:r>
            <a:r>
              <a:rPr lang="en-US" altLang="zh-CN" b="0" i="0" dirty="0">
                <a:solidFill>
                  <a:srgbClr val="374151"/>
                </a:solidFill>
                <a:effectLst/>
                <a:latin typeface="Söhne"/>
              </a:rPr>
              <a:t>d(a, p)</a:t>
            </a:r>
            <a:r>
              <a:rPr lang="zh-CN" altLang="en-US" b="0" i="0" dirty="0">
                <a:solidFill>
                  <a:srgbClr val="374151"/>
                </a:solidFill>
                <a:effectLst/>
                <a:latin typeface="Söhne"/>
              </a:rPr>
              <a:t>表示嵌入向量</a:t>
            </a:r>
            <a:r>
              <a:rPr lang="en-US" altLang="zh-CN" b="0" i="0" dirty="0">
                <a:solidFill>
                  <a:srgbClr val="374151"/>
                </a:solidFill>
                <a:effectLst/>
                <a:latin typeface="Söhne"/>
              </a:rPr>
              <a:t>a</a:t>
            </a:r>
            <a:r>
              <a:rPr lang="zh-CN" altLang="en-US" b="0" i="0" dirty="0">
                <a:solidFill>
                  <a:srgbClr val="374151"/>
                </a:solidFill>
                <a:effectLst/>
                <a:latin typeface="Söhne"/>
              </a:rPr>
              <a:t>和</a:t>
            </a:r>
            <a:r>
              <a:rPr lang="en-US" altLang="zh-CN" b="0" i="0" dirty="0">
                <a:solidFill>
                  <a:srgbClr val="374151"/>
                </a:solidFill>
                <a:effectLst/>
                <a:latin typeface="Söhne"/>
              </a:rPr>
              <a:t>p</a:t>
            </a:r>
            <a:r>
              <a:rPr lang="zh-CN" altLang="en-US" b="0" i="0" dirty="0">
                <a:solidFill>
                  <a:srgbClr val="374151"/>
                </a:solidFill>
                <a:effectLst/>
                <a:latin typeface="Söhne"/>
              </a:rPr>
              <a:t>之间的欧氏距离或余弦距离（取决于具体的任务和网络结构）。</a:t>
            </a:r>
            <a:endParaRPr lang="en-US" altLang="zh-CN" b="0" i="0" dirty="0">
              <a:solidFill>
                <a:srgbClr val="374151"/>
              </a:solidFill>
              <a:effectLst/>
              <a:latin typeface="Söhne"/>
            </a:endParaRPr>
          </a:p>
          <a:p>
            <a:r>
              <a:rPr lang="en-US" altLang="zh-CN" b="0" i="0" dirty="0">
                <a:solidFill>
                  <a:srgbClr val="374151"/>
                </a:solidFill>
                <a:effectLst/>
                <a:latin typeface="Söhne"/>
              </a:rPr>
              <a:t>margin</a:t>
            </a:r>
            <a:r>
              <a:rPr lang="zh-CN" altLang="en-US" b="0" i="0" dirty="0">
                <a:solidFill>
                  <a:srgbClr val="374151"/>
                </a:solidFill>
                <a:effectLst/>
                <a:latin typeface="Söhne"/>
              </a:rPr>
              <a:t>是一个预先定义的边界值，用于控制正样本和负样本之间的距离差异。</a:t>
            </a:r>
            <a:endParaRPr lang="en-US" altLang="zh-CN"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5995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10955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397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 </a:t>
            </a:r>
            <a:r>
              <a:rPr lang="en-US" altLang="zh-CN" sz="1800" dirty="0" err="1">
                <a:effectLst/>
                <a:ea typeface="宋体" panose="02010600030101010101" pitchFamily="2" charset="-122"/>
                <a:cs typeface="Times New Roman" panose="02020603050405020304" pitchFamily="18" charset="0"/>
              </a:rPr>
              <a:t>swin_transformer</a:t>
            </a:r>
            <a:r>
              <a:rPr lang="zh-CN" altLang="zh-CN" sz="1800" dirty="0">
                <a:effectLst/>
                <a:ea typeface="宋体" panose="02010600030101010101" pitchFamily="2" charset="-122"/>
                <a:cs typeface="Times New Roman" panose="02020603050405020304" pitchFamily="18" charset="0"/>
              </a:rPr>
              <a:t>就是</a:t>
            </a:r>
            <a:r>
              <a:rPr lang="en-US" altLang="zh-CN" sz="1800" dirty="0">
                <a:effectLst/>
                <a:ea typeface="宋体" panose="02010600030101010101" pitchFamily="2" charset="-122"/>
                <a:cs typeface="Times New Roman" panose="02020603050405020304" pitchFamily="18" charset="0"/>
              </a:rPr>
              <a:t>NLP</a:t>
            </a:r>
            <a:r>
              <a:rPr lang="zh-CN" altLang="zh-CN" sz="1800" dirty="0">
                <a:effectLst/>
                <a:ea typeface="宋体" panose="02010600030101010101" pitchFamily="2" charset="-122"/>
                <a:cs typeface="Times New Roman" panose="02020603050405020304" pitchFamily="18" charset="0"/>
              </a:rPr>
              <a:t>领域的</a:t>
            </a:r>
            <a:r>
              <a:rPr lang="en-US" altLang="zh-CN" sz="1800" dirty="0">
                <a:effectLst/>
                <a:ea typeface="宋体" panose="02010600030101010101" pitchFamily="2" charset="-122"/>
                <a:cs typeface="Times New Roman" panose="02020603050405020304" pitchFamily="18" charset="0"/>
              </a:rPr>
              <a:t>transformer</a:t>
            </a:r>
            <a:r>
              <a:rPr lang="zh-CN" altLang="zh-CN" sz="1800" dirty="0">
                <a:effectLst/>
                <a:ea typeface="宋体" panose="02010600030101010101" pitchFamily="2" charset="-122"/>
                <a:cs typeface="Times New Roman" panose="02020603050405020304" pitchFamily="18" charset="0"/>
              </a:rPr>
              <a:t>在</a:t>
            </a:r>
            <a:r>
              <a:rPr lang="en-US" altLang="zh-CN" sz="1800" dirty="0">
                <a:effectLst/>
                <a:ea typeface="宋体" panose="02010600030101010101" pitchFamily="2" charset="-122"/>
                <a:cs typeface="Times New Roman" panose="02020603050405020304" pitchFamily="18" charset="0"/>
              </a:rPr>
              <a:t>CV</a:t>
            </a:r>
            <a:r>
              <a:rPr lang="zh-CN" altLang="zh-CN" sz="1800" dirty="0">
                <a:effectLst/>
                <a:ea typeface="宋体" panose="02010600030101010101" pitchFamily="2" charset="-122"/>
                <a:cs typeface="Times New Roman" panose="02020603050405020304" pitchFamily="18" charset="0"/>
              </a:rPr>
              <a:t>领域应用，最近两年非常火，在</a:t>
            </a:r>
            <a:r>
              <a:rPr lang="en-US" altLang="zh-CN" sz="1800" dirty="0">
                <a:effectLst/>
                <a:ea typeface="宋体" panose="02010600030101010101" pitchFamily="2" charset="-122"/>
                <a:cs typeface="Times New Roman" panose="02020603050405020304" pitchFamily="18" charset="0"/>
              </a:rPr>
              <a:t>CV</a:t>
            </a:r>
            <a:r>
              <a:rPr lang="zh-CN" altLang="zh-CN" sz="1800" dirty="0">
                <a:effectLst/>
                <a:ea typeface="宋体" panose="02010600030101010101" pitchFamily="2" charset="-122"/>
                <a:cs typeface="Times New Roman" panose="02020603050405020304" pitchFamily="18" charset="0"/>
              </a:rPr>
              <a:t>各个研究方向都达到了很好的效果。</a:t>
            </a:r>
            <a:endParaRPr lang="en-US" altLang="zh-CN" sz="1800" dirty="0">
              <a:effectLst/>
              <a:ea typeface="宋体" panose="02010600030101010101" pitchFamily="2" charset="-122"/>
              <a:cs typeface="Times New Roman" panose="02020603050405020304" pitchFamily="18" charset="0"/>
            </a:endParaRPr>
          </a:p>
          <a:p>
            <a:r>
              <a:rPr lang="en-US" altLang="zh-CN" sz="1800" dirty="0">
                <a:effectLst/>
                <a:ea typeface="宋体" panose="02010600030101010101" pitchFamily="2" charset="-122"/>
                <a:cs typeface="Times New Roman" panose="02020603050405020304" pitchFamily="18" charset="0"/>
              </a:rPr>
              <a:t>2022CVPR</a:t>
            </a:r>
            <a:r>
              <a:rPr lang="zh-CN" altLang="en-US" sz="1800" dirty="0">
                <a:effectLst/>
                <a:ea typeface="宋体" panose="02010600030101010101" pitchFamily="2" charset="-122"/>
                <a:cs typeface="Times New Roman" panose="02020603050405020304" pitchFamily="18" charset="0"/>
              </a:rPr>
              <a:t>版本</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所以我就基于这个结构在步态识别任务试试效果，将</a:t>
            </a:r>
            <a:r>
              <a:rPr lang="en-US" altLang="zh-CN" sz="1800" b="1" dirty="0">
                <a:effectLst/>
                <a:ea typeface="宋体" panose="02010600030101010101" pitchFamily="2" charset="-122"/>
                <a:cs typeface="Times New Roman" panose="02020603050405020304" pitchFamily="18" charset="0"/>
              </a:rPr>
              <a:t>CNN</a:t>
            </a:r>
            <a:r>
              <a:rPr lang="zh-CN" altLang="zh-CN" sz="1800" b="1" dirty="0">
                <a:effectLst/>
                <a:ea typeface="宋体" panose="02010600030101010101" pitchFamily="2" charset="-122"/>
                <a:cs typeface="Times New Roman" panose="02020603050405020304" pitchFamily="18" charset="0"/>
              </a:rPr>
              <a:t>的</a:t>
            </a:r>
            <a:r>
              <a:rPr lang="en-US" altLang="zh-CN" sz="1800" b="1" dirty="0">
                <a:effectLst/>
                <a:ea typeface="宋体" panose="02010600030101010101" pitchFamily="2" charset="-122"/>
                <a:cs typeface="Times New Roman" panose="02020603050405020304" pitchFamily="18" charset="0"/>
              </a:rPr>
              <a:t>model</a:t>
            </a:r>
            <a:r>
              <a:rPr lang="zh-CN" altLang="zh-CN" sz="1800" dirty="0">
                <a:effectLst/>
                <a:ea typeface="宋体" panose="02010600030101010101" pitchFamily="2" charset="-122"/>
                <a:cs typeface="Times New Roman" panose="02020603050405020304" pitchFamily="18" charset="0"/>
              </a:rPr>
              <a:t>直接</a:t>
            </a:r>
            <a:r>
              <a:rPr lang="zh-CN" altLang="zh-CN" sz="1800" b="1" dirty="0">
                <a:effectLst/>
                <a:ea typeface="宋体" panose="02010600030101010101" pitchFamily="2" charset="-122"/>
                <a:cs typeface="Times New Roman" panose="02020603050405020304" pitchFamily="18" charset="0"/>
              </a:rPr>
              <a:t>替换为</a:t>
            </a:r>
            <a:r>
              <a:rPr lang="en-US" altLang="zh-CN" sz="1800" b="1" dirty="0" err="1">
                <a:effectLst/>
                <a:ea typeface="宋体" panose="02010600030101010101" pitchFamily="2" charset="-122"/>
                <a:cs typeface="Times New Roman" panose="02020603050405020304" pitchFamily="18" charset="0"/>
              </a:rPr>
              <a:t>swin_tranformer</a:t>
            </a:r>
            <a:r>
              <a:rPr lang="zh-CN" altLang="zh-CN" sz="1800" dirty="0">
                <a:effectLst/>
                <a:ea typeface="宋体" panose="02010600030101010101" pitchFamily="2" charset="-122"/>
                <a:cs typeface="Times New Roman" panose="02020603050405020304" pitchFamily="18" charset="0"/>
              </a:rPr>
              <a:t>，后面的</a:t>
            </a:r>
            <a:r>
              <a:rPr lang="en-US" altLang="zh-CN" sz="1800" dirty="0">
                <a:effectLst/>
                <a:ea typeface="宋体" panose="02010600030101010101" pitchFamily="2" charset="-122"/>
                <a:cs typeface="Times New Roman" panose="02020603050405020304" pitchFamily="18" charset="0"/>
              </a:rPr>
              <a:t>HPP</a:t>
            </a:r>
            <a:r>
              <a:rPr lang="zh-CN" altLang="zh-CN" sz="1800" dirty="0">
                <a:effectLst/>
                <a:ea typeface="宋体" panose="02010600030101010101" pitchFamily="2" charset="-122"/>
                <a:cs typeface="Times New Roman" panose="02020603050405020304" pitchFamily="18" charset="0"/>
              </a:rPr>
              <a:t>和</a:t>
            </a:r>
            <a:r>
              <a:rPr lang="en-US" altLang="zh-CN" sz="1800" dirty="0">
                <a:effectLst/>
                <a:ea typeface="宋体" panose="02010600030101010101" pitchFamily="2" charset="-122"/>
                <a:cs typeface="Times New Roman" panose="02020603050405020304" pitchFamily="18" charset="0"/>
              </a:rPr>
              <a:t>SET pooling</a:t>
            </a:r>
            <a:r>
              <a:rPr lang="zh-CN" altLang="zh-CN" sz="1800" dirty="0">
                <a:effectLst/>
                <a:ea typeface="宋体" panose="02010600030101010101" pitchFamily="2" charset="-122"/>
                <a:cs typeface="Times New Roman" panose="02020603050405020304" pitchFamily="18" charset="0"/>
              </a:rPr>
              <a:t>不变</a:t>
            </a:r>
            <a:endParaRPr lang="en-US" altLang="zh-CN" sz="1800" dirty="0">
              <a:effectLst/>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sz="1800" dirty="0" err="1">
                <a:effectLst/>
                <a:ea typeface="宋体" panose="02010600030101010101" pitchFamily="2" charset="-122"/>
                <a:cs typeface="Times New Roman" panose="02020603050405020304" pitchFamily="18" charset="0"/>
              </a:rPr>
              <a:t>Swin</a:t>
            </a:r>
            <a:r>
              <a:rPr lang="en-US" altLang="zh-CN" sz="1800" dirty="0">
                <a:effectLst/>
                <a:ea typeface="宋体" panose="02010600030101010101" pitchFamily="2" charset="-122"/>
                <a:cs typeface="Times New Roman" panose="02020603050405020304" pitchFamily="18" charset="0"/>
              </a:rPr>
              <a:t> transformer</a:t>
            </a:r>
            <a:r>
              <a:rPr lang="zh-CN" altLang="en-US" sz="1800" dirty="0">
                <a:effectLst/>
                <a:ea typeface="宋体" panose="02010600030101010101" pitchFamily="2" charset="-122"/>
                <a:cs typeface="Times New Roman" panose="02020603050405020304" pitchFamily="18" charset="0"/>
              </a:rPr>
              <a:t>的特点：</a:t>
            </a:r>
            <a:endParaRPr lang="en-US" altLang="zh-CN" sz="1800" dirty="0">
              <a:effectLst/>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zh-CN" altLang="en-US" sz="1800" dirty="0">
                <a:effectLst/>
                <a:ea typeface="宋体" panose="02010600030101010101" pitchFamily="2" charset="-122"/>
                <a:cs typeface="Times New Roman" panose="02020603050405020304" pitchFamily="18" charset="0"/>
              </a:rPr>
              <a:t>全局注意力 变 窗口注意力</a:t>
            </a:r>
            <a:endParaRPr lang="en-US" altLang="zh-CN" sz="1800" dirty="0">
              <a:effectLst/>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800" dirty="0">
                <a:effectLst/>
                <a:ea typeface="宋体" panose="02010600030101010101" pitchFamily="2" charset="-122"/>
                <a:cs typeface="Times New Roman" panose="02020603050405020304" pitchFamily="18" charset="0"/>
              </a:rPr>
              <a:t>小窗口内计算注意力</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减小图片增大后的复杂度增长幅度</a:t>
            </a:r>
            <a:endParaRPr lang="en-US" altLang="zh-CN" sz="1800" dirty="0">
              <a:effectLst/>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800" dirty="0">
                <a:effectLst/>
                <a:ea typeface="宋体" panose="02010600030101010101" pitchFamily="2" charset="-122"/>
                <a:cs typeface="Times New Roman" panose="02020603050405020304" pitchFamily="18" charset="0"/>
              </a:rPr>
              <a:t>Patch merging(</a:t>
            </a:r>
            <a:r>
              <a:rPr lang="zh-CN" altLang="en-US" sz="1800" dirty="0">
                <a:effectLst/>
                <a:ea typeface="宋体" panose="02010600030101010101" pitchFamily="2" charset="-122"/>
                <a:cs typeface="Times New Roman" panose="02020603050405020304" pitchFamily="18" charset="0"/>
              </a:rPr>
              <a:t>类似于</a:t>
            </a:r>
            <a:r>
              <a:rPr lang="en-US" altLang="zh-CN" sz="1800" dirty="0">
                <a:effectLst/>
                <a:ea typeface="宋体" panose="02010600030101010101" pitchFamily="2" charset="-122"/>
                <a:cs typeface="Times New Roman" panose="02020603050405020304" pitchFamily="18" charset="0"/>
              </a:rPr>
              <a:t>max pooling</a:t>
            </a:r>
            <a:r>
              <a:rPr lang="zh-CN" altLang="en-US" sz="1800" dirty="0">
                <a:effectLst/>
                <a:ea typeface="宋体" panose="02010600030101010101" pitchFamily="2" charset="-122"/>
                <a:cs typeface="Times New Roman" panose="02020603050405020304" pitchFamily="18" charset="0"/>
              </a:rPr>
              <a:t>）</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将相邻的小</a:t>
            </a:r>
            <a:r>
              <a:rPr lang="en-US" altLang="zh-CN" sz="1800" dirty="0">
                <a:effectLst/>
                <a:ea typeface="宋体" panose="02010600030101010101" pitchFamily="2" charset="-122"/>
                <a:cs typeface="Times New Roman" panose="02020603050405020304" pitchFamily="18" charset="0"/>
              </a:rPr>
              <a:t>patch</a:t>
            </a:r>
            <a:r>
              <a:rPr lang="zh-CN" altLang="en-US" sz="1800" dirty="0">
                <a:effectLst/>
                <a:ea typeface="宋体" panose="02010600030101010101" pitchFamily="2" charset="-122"/>
                <a:cs typeface="Times New Roman" panose="02020603050405020304" pitchFamily="18" charset="0"/>
              </a:rPr>
              <a:t>合成一个大</a:t>
            </a:r>
            <a:r>
              <a:rPr lang="en-US" altLang="zh-CN" sz="1800" dirty="0">
                <a:effectLst/>
                <a:ea typeface="宋体" panose="02010600030101010101" pitchFamily="2" charset="-122"/>
                <a:cs typeface="Times New Roman" panose="02020603050405020304" pitchFamily="18" charset="0"/>
              </a:rPr>
              <a:t>patch</a:t>
            </a:r>
            <a:r>
              <a:rPr lang="zh-CN" altLang="en-US" sz="1800" dirty="0">
                <a:effectLst/>
                <a:ea typeface="宋体" panose="02010600030101010101" pitchFamily="2" charset="-122"/>
                <a:cs typeface="Times New Roman" panose="02020603050405020304" pitchFamily="18" charset="0"/>
              </a:rPr>
              <a:t>，增大感受野，获得多尺度特征</a:t>
            </a:r>
            <a:endParaRPr lang="en-US" altLang="zh-CN" sz="1800" dirty="0">
              <a:effectLst/>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800" dirty="0">
                <a:effectLst/>
                <a:ea typeface="宋体" panose="02010600030101010101" pitchFamily="2" charset="-122"/>
                <a:cs typeface="Times New Roman" panose="02020603050405020304" pitchFamily="18" charset="0"/>
              </a:rPr>
              <a:t>Shift window——shift</a:t>
            </a:r>
            <a:r>
              <a:rPr lang="zh-CN" altLang="en-US" sz="1800" dirty="0">
                <a:effectLst/>
                <a:ea typeface="宋体" panose="02010600030101010101" pitchFamily="2" charset="-122"/>
                <a:cs typeface="Times New Roman" panose="02020603050405020304" pitchFamily="18" charset="0"/>
              </a:rPr>
              <a:t>操作（将原窗口往右下移动，移动之后再分割成</a:t>
            </a:r>
            <a:r>
              <a:rPr lang="en-US" altLang="zh-CN" sz="1800" dirty="0">
                <a:effectLst/>
                <a:ea typeface="宋体" panose="02010600030101010101" pitchFamily="2" charset="-122"/>
                <a:cs typeface="Times New Roman" panose="02020603050405020304" pitchFamily="18" charset="0"/>
              </a:rPr>
              <a:t>4</a:t>
            </a:r>
            <a:r>
              <a:rPr lang="zh-CN" altLang="en-US" sz="1800" dirty="0">
                <a:effectLst/>
                <a:ea typeface="宋体" panose="02010600030101010101" pitchFamily="2" charset="-122"/>
                <a:cs typeface="Times New Roman" panose="02020603050405020304" pitchFamily="18" charset="0"/>
              </a:rPr>
              <a:t>块），该操作可以使得窗口重叠，可以更好的理解上下文</a:t>
            </a:r>
            <a:endParaRPr lang="en-US" altLang="zh-CN" sz="1800" dirty="0">
              <a:effectLst/>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2874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4047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0187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9139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533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44549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整个模型 一共包含</a:t>
            </a:r>
            <a:r>
              <a:rPr lang="en-US" altLang="zh-CN" b="0" i="0" dirty="0">
                <a:solidFill>
                  <a:srgbClr val="121212"/>
                </a:solidFill>
                <a:effectLst/>
                <a:latin typeface="-apple-system"/>
              </a:rPr>
              <a:t>4</a:t>
            </a:r>
            <a:r>
              <a:rPr lang="zh-CN" altLang="en-US" b="0" i="0" dirty="0">
                <a:solidFill>
                  <a:srgbClr val="121212"/>
                </a:solidFill>
                <a:effectLst/>
                <a:latin typeface="-apple-system"/>
              </a:rPr>
              <a:t>个</a:t>
            </a:r>
            <a:r>
              <a:rPr lang="en-US" altLang="zh-CN" b="0" i="0" dirty="0">
                <a:solidFill>
                  <a:srgbClr val="121212"/>
                </a:solidFill>
                <a:effectLst/>
                <a:latin typeface="-apple-system"/>
              </a:rPr>
              <a:t>Stage</a:t>
            </a:r>
            <a:r>
              <a:rPr lang="zh-CN" altLang="en-US" b="0" i="0" dirty="0">
                <a:solidFill>
                  <a:srgbClr val="121212"/>
                </a:solidFill>
                <a:effectLst/>
                <a:latin typeface="-apple-system"/>
              </a:rPr>
              <a:t>，每个</a:t>
            </a:r>
            <a:r>
              <a:rPr lang="en-US" altLang="zh-CN" b="0" i="0" dirty="0">
                <a:solidFill>
                  <a:srgbClr val="121212"/>
                </a:solidFill>
                <a:effectLst/>
                <a:latin typeface="-apple-system"/>
              </a:rPr>
              <a:t>stage</a:t>
            </a:r>
            <a:r>
              <a:rPr lang="zh-CN" altLang="en-US" b="0" i="0" dirty="0">
                <a:solidFill>
                  <a:srgbClr val="121212"/>
                </a:solidFill>
                <a:effectLst/>
                <a:latin typeface="-apple-system"/>
              </a:rPr>
              <a:t>都会缩小输入特征图的分辨率，像</a:t>
            </a:r>
            <a:r>
              <a:rPr lang="en-US" altLang="zh-CN" b="0" i="0" dirty="0">
                <a:solidFill>
                  <a:srgbClr val="121212"/>
                </a:solidFill>
                <a:effectLst/>
                <a:latin typeface="-apple-system"/>
              </a:rPr>
              <a:t>CNN</a:t>
            </a:r>
            <a:r>
              <a:rPr lang="zh-CN" altLang="en-US" b="0" i="0" dirty="0">
                <a:solidFill>
                  <a:srgbClr val="121212"/>
                </a:solidFill>
                <a:effectLst/>
                <a:latin typeface="-apple-system"/>
              </a:rPr>
              <a:t>一样逐层扩大感受野。</a:t>
            </a:r>
          </a:p>
          <a:p>
            <a:pPr algn="l">
              <a:buFont typeface="Arial" panose="020B0604020202020204" pitchFamily="34" charset="0"/>
              <a:buChar char="•"/>
            </a:pPr>
            <a:r>
              <a:rPr lang="zh-CN" altLang="en-US" b="0" i="0" dirty="0">
                <a:solidFill>
                  <a:srgbClr val="121212"/>
                </a:solidFill>
                <a:effectLst/>
                <a:latin typeface="-apple-system"/>
              </a:rPr>
              <a:t>在输入开始的时候，做了一个</a:t>
            </a:r>
            <a:r>
              <a:rPr lang="en-US" altLang="zh-CN" b="0" i="0" dirty="0">
                <a:solidFill>
                  <a:srgbClr val="121212"/>
                </a:solidFill>
                <a:effectLst/>
                <a:latin typeface="-apple-system"/>
              </a:rPr>
              <a:t>Patch Embedding</a:t>
            </a:r>
            <a:r>
              <a:rPr lang="zh-CN" altLang="en-US" b="0" i="0" dirty="0">
                <a:solidFill>
                  <a:srgbClr val="121212"/>
                </a:solidFill>
                <a:effectLst/>
                <a:latin typeface="-apple-system"/>
              </a:rPr>
              <a:t>，将图片切成一个个图块，并嵌入到</a:t>
            </a:r>
            <a:r>
              <a:rPr lang="en-US" altLang="zh-CN" b="0" i="0" dirty="0">
                <a:solidFill>
                  <a:srgbClr val="121212"/>
                </a:solidFill>
                <a:effectLst/>
                <a:latin typeface="-apple-system"/>
              </a:rPr>
              <a:t>Embedding</a:t>
            </a:r>
            <a:r>
              <a:rPr lang="zh-CN" altLang="en-US" b="0" i="0" dirty="0">
                <a:solidFill>
                  <a:srgbClr val="121212"/>
                </a:solidFill>
                <a:effectLst/>
                <a:latin typeface="-apple-system"/>
              </a:rPr>
              <a:t>。</a:t>
            </a:r>
          </a:p>
          <a:p>
            <a:pPr algn="l">
              <a:buFont typeface="Arial" panose="020B0604020202020204" pitchFamily="34" charset="0"/>
              <a:buChar char="•"/>
            </a:pPr>
            <a:r>
              <a:rPr lang="zh-CN" altLang="en-US" b="0" i="0" dirty="0">
                <a:solidFill>
                  <a:srgbClr val="121212"/>
                </a:solidFill>
                <a:effectLst/>
                <a:latin typeface="-apple-system"/>
              </a:rPr>
              <a:t>在每个</a:t>
            </a:r>
            <a:r>
              <a:rPr lang="en-US" altLang="zh-CN" b="0" i="0" dirty="0">
                <a:solidFill>
                  <a:srgbClr val="121212"/>
                </a:solidFill>
                <a:effectLst/>
                <a:latin typeface="-apple-system"/>
              </a:rPr>
              <a:t>Stage</a:t>
            </a:r>
            <a:r>
              <a:rPr lang="zh-CN" altLang="en-US" b="0" i="0" dirty="0">
                <a:solidFill>
                  <a:srgbClr val="121212"/>
                </a:solidFill>
                <a:effectLst/>
                <a:latin typeface="-apple-system"/>
              </a:rPr>
              <a:t>里，由</a:t>
            </a:r>
            <a:r>
              <a:rPr lang="en-US" altLang="zh-CN" b="0" i="0" dirty="0">
                <a:solidFill>
                  <a:srgbClr val="121212"/>
                </a:solidFill>
                <a:effectLst/>
                <a:latin typeface="-apple-system"/>
              </a:rPr>
              <a:t>Patch Merging</a:t>
            </a:r>
            <a:r>
              <a:rPr lang="zh-CN" altLang="en-US" b="0" i="0" dirty="0">
                <a:solidFill>
                  <a:srgbClr val="121212"/>
                </a:solidFill>
                <a:effectLst/>
                <a:latin typeface="-apple-system"/>
              </a:rPr>
              <a:t>和多个</a:t>
            </a:r>
            <a:r>
              <a:rPr lang="en-US" altLang="zh-CN" b="0" i="0" dirty="0">
                <a:solidFill>
                  <a:srgbClr val="121212"/>
                </a:solidFill>
                <a:effectLst/>
                <a:latin typeface="-apple-system"/>
              </a:rPr>
              <a:t>Block</a:t>
            </a:r>
            <a:r>
              <a:rPr lang="zh-CN" altLang="en-US" b="0" i="0" dirty="0">
                <a:solidFill>
                  <a:srgbClr val="121212"/>
                </a:solidFill>
                <a:effectLst/>
                <a:latin typeface="-apple-system"/>
              </a:rPr>
              <a:t>组成。</a:t>
            </a:r>
          </a:p>
          <a:p>
            <a:pPr algn="l">
              <a:buFont typeface="Arial" panose="020B0604020202020204" pitchFamily="34" charset="0"/>
              <a:buChar char="•"/>
            </a:pPr>
            <a:r>
              <a:rPr lang="zh-CN" altLang="en-US" b="0" i="0" dirty="0">
                <a:solidFill>
                  <a:srgbClr val="121212"/>
                </a:solidFill>
                <a:effectLst/>
                <a:latin typeface="-apple-system"/>
              </a:rPr>
              <a:t>其中</a:t>
            </a:r>
            <a:r>
              <a:rPr lang="en-US" altLang="zh-CN" b="0" i="0" dirty="0">
                <a:solidFill>
                  <a:srgbClr val="121212"/>
                </a:solidFill>
                <a:effectLst/>
                <a:latin typeface="-apple-system"/>
              </a:rPr>
              <a:t>Patch Merging</a:t>
            </a:r>
            <a:r>
              <a:rPr lang="zh-CN" altLang="en-US" b="0" i="0" dirty="0">
                <a:solidFill>
                  <a:srgbClr val="121212"/>
                </a:solidFill>
                <a:effectLst/>
                <a:latin typeface="-apple-system"/>
              </a:rPr>
              <a:t>模块主要在每个</a:t>
            </a:r>
            <a:r>
              <a:rPr lang="en-US" altLang="zh-CN" b="0" i="0" dirty="0">
                <a:solidFill>
                  <a:srgbClr val="121212"/>
                </a:solidFill>
                <a:effectLst/>
                <a:latin typeface="-apple-system"/>
              </a:rPr>
              <a:t>Stage</a:t>
            </a:r>
            <a:r>
              <a:rPr lang="zh-CN" altLang="en-US" b="0" i="0" dirty="0">
                <a:solidFill>
                  <a:srgbClr val="121212"/>
                </a:solidFill>
                <a:effectLst/>
                <a:latin typeface="-apple-system"/>
              </a:rPr>
              <a:t>一开始降低图片分辨率。</a:t>
            </a:r>
          </a:p>
          <a:p>
            <a:pPr algn="l">
              <a:buFont typeface="Arial" panose="020B0604020202020204" pitchFamily="34" charset="0"/>
              <a:buChar char="•"/>
            </a:pPr>
            <a:r>
              <a:rPr lang="zh-CN" altLang="en-US" b="0" i="0" dirty="0">
                <a:solidFill>
                  <a:srgbClr val="121212"/>
                </a:solidFill>
                <a:effectLst/>
                <a:latin typeface="-apple-system"/>
              </a:rPr>
              <a:t>而</a:t>
            </a:r>
            <a:r>
              <a:rPr lang="en-US" altLang="zh-CN" b="0" i="0" dirty="0">
                <a:solidFill>
                  <a:srgbClr val="121212"/>
                </a:solidFill>
                <a:effectLst/>
                <a:latin typeface="-apple-system"/>
              </a:rPr>
              <a:t>Block</a:t>
            </a:r>
            <a:r>
              <a:rPr lang="zh-CN" altLang="en-US" b="0" i="0" dirty="0">
                <a:solidFill>
                  <a:srgbClr val="121212"/>
                </a:solidFill>
                <a:effectLst/>
                <a:latin typeface="-apple-system"/>
              </a:rPr>
              <a:t>具体结构如右图所示，主要是</a:t>
            </a:r>
            <a:r>
              <a:rPr lang="en-US" altLang="zh-CN" b="0" i="0" dirty="0" err="1">
                <a:solidFill>
                  <a:srgbClr val="121212"/>
                </a:solidFill>
                <a:effectLst/>
                <a:latin typeface="-apple-system"/>
              </a:rPr>
              <a:t>LayerNorm</a:t>
            </a:r>
            <a:r>
              <a:rPr lang="zh-CN" altLang="en-US" b="0" i="0" dirty="0">
                <a:solidFill>
                  <a:srgbClr val="121212"/>
                </a:solidFill>
                <a:effectLst/>
                <a:latin typeface="-apple-system"/>
              </a:rPr>
              <a:t>，</a:t>
            </a:r>
            <a:r>
              <a:rPr lang="en-US" altLang="zh-CN" b="0" i="0" dirty="0">
                <a:solidFill>
                  <a:srgbClr val="121212"/>
                </a:solidFill>
                <a:effectLst/>
                <a:latin typeface="-apple-system"/>
              </a:rPr>
              <a:t>MLP</a:t>
            </a:r>
            <a:r>
              <a:rPr lang="zh-CN" altLang="en-US" b="0" i="0" dirty="0">
                <a:solidFill>
                  <a:srgbClr val="121212"/>
                </a:solidFill>
                <a:effectLst/>
                <a:latin typeface="-apple-system"/>
              </a:rPr>
              <a:t>，</a:t>
            </a:r>
            <a:r>
              <a:rPr lang="en-US" altLang="zh-CN" b="0" i="0" dirty="0">
                <a:solidFill>
                  <a:srgbClr val="121212"/>
                </a:solidFill>
                <a:effectLst/>
                <a:latin typeface="-apple-system"/>
              </a:rPr>
              <a:t>Window Attention </a:t>
            </a:r>
            <a:r>
              <a:rPr lang="zh-CN" altLang="en-US" b="0" i="0" dirty="0">
                <a:solidFill>
                  <a:srgbClr val="121212"/>
                </a:solidFill>
                <a:effectLst/>
                <a:latin typeface="-apple-system"/>
              </a:rPr>
              <a:t>和 </a:t>
            </a:r>
            <a:r>
              <a:rPr lang="en-US" altLang="zh-CN" b="0" i="0" dirty="0">
                <a:solidFill>
                  <a:srgbClr val="121212"/>
                </a:solidFill>
                <a:effectLst/>
                <a:latin typeface="-apple-system"/>
              </a:rPr>
              <a:t>Shifted Window Attention</a:t>
            </a:r>
            <a:r>
              <a:rPr lang="zh-CN" altLang="en-US" b="0" i="0" dirty="0">
                <a:solidFill>
                  <a:srgbClr val="121212"/>
                </a:solidFill>
                <a:effectLst/>
                <a:latin typeface="-apple-system"/>
              </a:rPr>
              <a:t>组成</a:t>
            </a:r>
            <a:endParaRPr lang="en-US" altLang="zh-CN" b="0" i="0" dirty="0">
              <a:solidFill>
                <a:srgbClr val="121212"/>
              </a:solidFill>
              <a:effectLst/>
              <a:latin typeface="-apple-system"/>
            </a:endParaRPr>
          </a:p>
          <a:p>
            <a:pPr>
              <a:lnSpc>
                <a:spcPct val="150000"/>
              </a:lnSpc>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1227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0" i="0" dirty="0">
                <a:solidFill>
                  <a:srgbClr val="121212"/>
                </a:solidFill>
                <a:effectLst/>
                <a:latin typeface="-apple-system"/>
              </a:rPr>
              <a:t>这里可以通过二维卷积层，</a:t>
            </a:r>
            <a:r>
              <a:rPr lang="zh-CN" altLang="en-US" b="1" i="0" dirty="0">
                <a:solidFill>
                  <a:srgbClr val="121212"/>
                </a:solidFill>
                <a:effectLst/>
                <a:latin typeface="-apple-system"/>
              </a:rPr>
              <a:t>将</a:t>
            </a:r>
            <a:r>
              <a:rPr lang="en-US" altLang="zh-CN" b="1" i="0" dirty="0">
                <a:solidFill>
                  <a:srgbClr val="121212"/>
                </a:solidFill>
                <a:effectLst/>
                <a:latin typeface="-apple-system"/>
              </a:rPr>
              <a:t>stride</a:t>
            </a:r>
            <a:r>
              <a:rPr lang="zh-CN" altLang="en-US" b="1" i="0" dirty="0">
                <a:solidFill>
                  <a:srgbClr val="121212"/>
                </a:solidFill>
                <a:effectLst/>
                <a:latin typeface="-apple-system"/>
              </a:rPr>
              <a:t>，</a:t>
            </a:r>
            <a:r>
              <a:rPr lang="en-US" altLang="zh-CN" b="1" i="0" dirty="0" err="1">
                <a:solidFill>
                  <a:srgbClr val="121212"/>
                </a:solidFill>
                <a:effectLst/>
                <a:latin typeface="-apple-system"/>
              </a:rPr>
              <a:t>kernelsize</a:t>
            </a:r>
            <a:r>
              <a:rPr lang="zh-CN" altLang="en-US" b="1" i="0" dirty="0">
                <a:solidFill>
                  <a:srgbClr val="121212"/>
                </a:solidFill>
                <a:effectLst/>
                <a:latin typeface="-apple-system"/>
              </a:rPr>
              <a:t>设置为</a:t>
            </a:r>
            <a:r>
              <a:rPr lang="en-US" altLang="zh-CN" b="1" i="0" dirty="0" err="1">
                <a:solidFill>
                  <a:srgbClr val="121212"/>
                </a:solidFill>
                <a:effectLst/>
                <a:latin typeface="-apple-system"/>
              </a:rPr>
              <a:t>patch_size</a:t>
            </a:r>
            <a:r>
              <a:rPr lang="zh-CN" altLang="en-US" b="1" i="0" dirty="0">
                <a:solidFill>
                  <a:srgbClr val="121212"/>
                </a:solidFill>
                <a:effectLst/>
                <a:latin typeface="-apple-system"/>
              </a:rPr>
              <a:t>大小</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nSpc>
                <a:spcPct val="150000"/>
              </a:lnSpc>
            </a:pPr>
            <a:r>
              <a:rPr lang="zh-CN" altLang="en-US" b="0" i="0" dirty="0">
                <a:solidFill>
                  <a:srgbClr val="374151"/>
                </a:solidFill>
                <a:effectLst/>
                <a:latin typeface="Söhne"/>
              </a:rPr>
              <a:t>输入 </a:t>
            </a:r>
            <a:r>
              <a:rPr lang="en-US" altLang="zh-CN" b="0" i="0" dirty="0">
                <a:solidFill>
                  <a:srgbClr val="374151"/>
                </a:solidFill>
                <a:effectLst/>
                <a:latin typeface="Söhne"/>
              </a:rPr>
              <a:t>x </a:t>
            </a:r>
            <a:r>
              <a:rPr lang="zh-CN" altLang="en-US" b="0" i="0" dirty="0">
                <a:solidFill>
                  <a:srgbClr val="374151"/>
                </a:solidFill>
                <a:effectLst/>
                <a:latin typeface="Söhne"/>
              </a:rPr>
              <a:t>通过</a:t>
            </a:r>
            <a:r>
              <a:rPr lang="zh-CN" altLang="en-US" b="1" i="0" dirty="0">
                <a:solidFill>
                  <a:srgbClr val="374151"/>
                </a:solidFill>
                <a:effectLst/>
                <a:latin typeface="Söhne"/>
              </a:rPr>
              <a:t>卷积层 </a:t>
            </a:r>
            <a:r>
              <a:rPr lang="en-US" altLang="zh-CN" b="1" dirty="0" err="1"/>
              <a:t>self.proj</a:t>
            </a:r>
            <a:r>
              <a:rPr lang="zh-CN" altLang="en-US" b="1" i="0" dirty="0">
                <a:solidFill>
                  <a:srgbClr val="374151"/>
                </a:solidFill>
                <a:effectLst/>
                <a:latin typeface="Söhne"/>
              </a:rPr>
              <a:t> </a:t>
            </a:r>
            <a:r>
              <a:rPr lang="zh-CN" altLang="en-US" b="0" i="0" dirty="0">
                <a:solidFill>
                  <a:srgbClr val="374151"/>
                </a:solidFill>
                <a:effectLst/>
                <a:latin typeface="Söhne"/>
              </a:rPr>
              <a:t>进行特征提取，得到形状为 </a:t>
            </a:r>
            <a:r>
              <a:rPr lang="en-US" altLang="zh-CN" b="0" i="0" dirty="0">
                <a:solidFill>
                  <a:srgbClr val="374151"/>
                </a:solidFill>
                <a:effectLst/>
                <a:latin typeface="Söhne"/>
              </a:rPr>
              <a:t>(N, </a:t>
            </a:r>
            <a:r>
              <a:rPr lang="en-US" altLang="zh-CN" b="0" i="0" dirty="0" err="1">
                <a:solidFill>
                  <a:srgbClr val="374151"/>
                </a:solidFill>
                <a:effectLst/>
                <a:latin typeface="Söhne"/>
              </a:rPr>
              <a:t>embed_dim</a:t>
            </a:r>
            <a:r>
              <a:rPr lang="en-US" altLang="zh-CN" b="0" i="0" dirty="0">
                <a:solidFill>
                  <a:srgbClr val="374151"/>
                </a:solidFill>
                <a:effectLst/>
                <a:latin typeface="Söhne"/>
              </a:rPr>
              <a:t>, H', W') </a:t>
            </a:r>
            <a:r>
              <a:rPr lang="zh-CN" altLang="en-US" b="0" i="0" dirty="0">
                <a:solidFill>
                  <a:srgbClr val="374151"/>
                </a:solidFill>
                <a:effectLst/>
                <a:latin typeface="Söhne"/>
              </a:rPr>
              <a:t>的输出，其中 </a:t>
            </a:r>
            <a:r>
              <a:rPr lang="en-US" altLang="zh-CN" b="0" i="0" dirty="0">
                <a:solidFill>
                  <a:srgbClr val="374151"/>
                </a:solidFill>
                <a:effectLst/>
                <a:latin typeface="Söhne"/>
              </a:rPr>
              <a:t>N </a:t>
            </a:r>
            <a:r>
              <a:rPr lang="zh-CN" altLang="en-US" b="0" i="0" dirty="0">
                <a:solidFill>
                  <a:srgbClr val="374151"/>
                </a:solidFill>
                <a:effectLst/>
                <a:latin typeface="Söhne"/>
              </a:rPr>
              <a:t>是输入的批次大小，</a:t>
            </a:r>
            <a:r>
              <a:rPr lang="en-US" altLang="zh-CN" b="0" i="0" dirty="0" err="1">
                <a:solidFill>
                  <a:srgbClr val="374151"/>
                </a:solidFill>
                <a:effectLst/>
                <a:latin typeface="Söhne"/>
              </a:rPr>
              <a:t>embed_dim</a:t>
            </a:r>
            <a:r>
              <a:rPr lang="en-US" altLang="zh-CN" b="0" i="0" dirty="0">
                <a:solidFill>
                  <a:srgbClr val="374151"/>
                </a:solidFill>
                <a:effectLst/>
                <a:latin typeface="Söhne"/>
              </a:rPr>
              <a:t> </a:t>
            </a:r>
            <a:r>
              <a:rPr lang="zh-CN" altLang="en-US" b="0" i="0" dirty="0">
                <a:solidFill>
                  <a:srgbClr val="374151"/>
                </a:solidFill>
                <a:effectLst/>
                <a:latin typeface="Söhne"/>
              </a:rPr>
              <a:t>是嵌入的维度，</a:t>
            </a:r>
            <a:r>
              <a:rPr lang="en-US" altLang="zh-CN" b="0" i="0" dirty="0">
                <a:solidFill>
                  <a:srgbClr val="374151"/>
                </a:solidFill>
                <a:effectLst/>
                <a:latin typeface="Söhne"/>
              </a:rPr>
              <a:t>H' </a:t>
            </a:r>
            <a:r>
              <a:rPr lang="zh-CN" altLang="en-US" b="0" i="0" dirty="0">
                <a:solidFill>
                  <a:srgbClr val="374151"/>
                </a:solidFill>
                <a:effectLst/>
                <a:latin typeface="Söhne"/>
              </a:rPr>
              <a:t>和 </a:t>
            </a:r>
            <a:r>
              <a:rPr lang="en-US" altLang="zh-CN" b="0" i="0" dirty="0">
                <a:solidFill>
                  <a:srgbClr val="374151"/>
                </a:solidFill>
                <a:effectLst/>
                <a:latin typeface="Söhne"/>
              </a:rPr>
              <a:t>W' </a:t>
            </a:r>
            <a:r>
              <a:rPr lang="zh-CN" altLang="en-US" b="0" i="0" dirty="0">
                <a:solidFill>
                  <a:srgbClr val="374151"/>
                </a:solidFill>
                <a:effectLst/>
                <a:latin typeface="Söhne"/>
              </a:rPr>
              <a:t>是经过卷积后的图像尺寸。</a:t>
            </a:r>
            <a:r>
              <a:rPr lang="en-US" altLang="zh-CN" b="0" i="0" dirty="0">
                <a:solidFill>
                  <a:srgbClr val="374151"/>
                </a:solidFill>
                <a:effectLst/>
                <a:latin typeface="Söhne"/>
              </a:rPr>
              <a:t>to_2tuple </a:t>
            </a:r>
            <a:r>
              <a:rPr lang="zh-CN" altLang="en-US" b="0" i="0" dirty="0">
                <a:solidFill>
                  <a:srgbClr val="374151"/>
                </a:solidFill>
                <a:effectLst/>
                <a:latin typeface="Söhne"/>
              </a:rPr>
              <a:t>函数：用于将输入的 </a:t>
            </a:r>
            <a:r>
              <a:rPr lang="en-US" altLang="zh-CN" b="0" i="0" dirty="0" err="1">
                <a:solidFill>
                  <a:srgbClr val="374151"/>
                </a:solidFill>
                <a:effectLst/>
                <a:latin typeface="Söhne"/>
              </a:rPr>
              <a:t>img_size</a:t>
            </a:r>
            <a:r>
              <a:rPr lang="en-US" altLang="zh-CN" b="0" i="0" dirty="0">
                <a:solidFill>
                  <a:srgbClr val="374151"/>
                </a:solidFill>
                <a:effectLst/>
                <a:latin typeface="Söhne"/>
              </a:rPr>
              <a:t> </a:t>
            </a:r>
            <a:r>
              <a:rPr lang="zh-CN" altLang="en-US" b="0" i="0" dirty="0">
                <a:solidFill>
                  <a:srgbClr val="374151"/>
                </a:solidFill>
                <a:effectLst/>
                <a:latin typeface="Söhne"/>
              </a:rPr>
              <a:t>转换为一个长度为 </a:t>
            </a:r>
            <a:r>
              <a:rPr lang="en-US" altLang="zh-CN" b="0" i="0" dirty="0">
                <a:solidFill>
                  <a:srgbClr val="374151"/>
                </a:solidFill>
                <a:effectLst/>
                <a:latin typeface="Söhne"/>
              </a:rPr>
              <a:t>2 </a:t>
            </a:r>
            <a:r>
              <a:rPr lang="zh-CN" altLang="en-US" b="0" i="0" dirty="0">
                <a:solidFill>
                  <a:srgbClr val="374151"/>
                </a:solidFill>
                <a:effectLst/>
                <a:latin typeface="Söhne"/>
              </a:rPr>
              <a:t>的元组，即 </a:t>
            </a:r>
            <a:r>
              <a:rPr lang="en-US" altLang="zh-CN" b="0" i="0" dirty="0">
                <a:solidFill>
                  <a:srgbClr val="374151"/>
                </a:solidFill>
                <a:effectLst/>
                <a:latin typeface="Söhne"/>
              </a:rPr>
              <a:t>(</a:t>
            </a:r>
            <a:r>
              <a:rPr lang="en-US" altLang="zh-CN" b="0" i="0" dirty="0" err="1">
                <a:solidFill>
                  <a:srgbClr val="374151"/>
                </a:solidFill>
                <a:effectLst/>
                <a:latin typeface="Söhne"/>
              </a:rPr>
              <a:t>img_size</a:t>
            </a:r>
            <a:r>
              <a:rPr lang="en-US" altLang="zh-CN" b="0" i="0" dirty="0">
                <a:solidFill>
                  <a:srgbClr val="374151"/>
                </a:solidFill>
                <a:effectLst/>
                <a:latin typeface="Söhne"/>
              </a:rPr>
              <a:t>, </a:t>
            </a:r>
            <a:r>
              <a:rPr lang="en-US" altLang="zh-CN" b="0" i="0" dirty="0" err="1">
                <a:solidFill>
                  <a:srgbClr val="374151"/>
                </a:solidFill>
                <a:effectLst/>
                <a:latin typeface="Söhne"/>
              </a:rPr>
              <a:t>img_size</a:t>
            </a:r>
            <a:r>
              <a:rPr lang="en-US" altLang="zh-CN" b="0" i="0" dirty="0">
                <a:solidFill>
                  <a:srgbClr val="374151"/>
                </a:solidFill>
                <a:effectLst/>
                <a:latin typeface="Söhne"/>
              </a:rPr>
              <a:t>)——</a:t>
            </a:r>
            <a:r>
              <a:rPr lang="zh-CN" altLang="en-US" b="0" i="0" dirty="0">
                <a:solidFill>
                  <a:srgbClr val="374151"/>
                </a:solidFill>
                <a:effectLst/>
                <a:latin typeface="Söhne"/>
              </a:rPr>
              <a:t>确保 </a:t>
            </a:r>
            <a:r>
              <a:rPr lang="en-US" altLang="zh-CN" b="0" i="0" dirty="0" err="1">
                <a:solidFill>
                  <a:srgbClr val="374151"/>
                </a:solidFill>
                <a:effectLst/>
                <a:latin typeface="Söhne"/>
              </a:rPr>
              <a:t>img_size</a:t>
            </a:r>
            <a:r>
              <a:rPr lang="en-US" altLang="zh-CN" b="0" i="0" dirty="0">
                <a:solidFill>
                  <a:srgbClr val="374151"/>
                </a:solidFill>
                <a:effectLst/>
                <a:latin typeface="Söhne"/>
              </a:rPr>
              <a:t> </a:t>
            </a:r>
            <a:r>
              <a:rPr lang="zh-CN" altLang="en-US" b="0" i="0" dirty="0">
                <a:solidFill>
                  <a:srgbClr val="374151"/>
                </a:solidFill>
                <a:effectLst/>
                <a:latin typeface="Söhne"/>
              </a:rPr>
              <a:t>是一个二维的尺寸。</a:t>
            </a:r>
            <a:endParaRPr lang="en-US" altLang="zh-CN" b="0" i="0" dirty="0">
              <a:solidFill>
                <a:srgbClr val="374151"/>
              </a:solidFill>
              <a:effectLst/>
              <a:latin typeface="Söhne"/>
            </a:endParaRPr>
          </a:p>
          <a:p>
            <a:pPr>
              <a:lnSpc>
                <a:spcPct val="150000"/>
              </a:lnSpc>
            </a:pPr>
            <a:r>
              <a:rPr lang="zh-CN" altLang="en-US" b="0" i="0" dirty="0">
                <a:solidFill>
                  <a:srgbClr val="374151"/>
                </a:solidFill>
                <a:effectLst/>
                <a:latin typeface="Söhne"/>
              </a:rPr>
              <a:t>使用 </a:t>
            </a:r>
            <a:r>
              <a:rPr lang="en-US" altLang="zh-CN" dirty="0" err="1"/>
              <a:t>torch.flatten</a:t>
            </a:r>
            <a:r>
              <a:rPr lang="en-US" altLang="zh-CN" b="0" i="0" dirty="0">
                <a:solidFill>
                  <a:srgbClr val="374151"/>
                </a:solidFill>
                <a:effectLst/>
                <a:latin typeface="Söhne"/>
              </a:rPr>
              <a:t> </a:t>
            </a:r>
            <a:r>
              <a:rPr lang="zh-CN" altLang="en-US" b="0" i="0" dirty="0">
                <a:solidFill>
                  <a:srgbClr val="374151"/>
                </a:solidFill>
                <a:effectLst/>
                <a:latin typeface="Söhne"/>
              </a:rPr>
              <a:t>函数将 </a:t>
            </a:r>
            <a:r>
              <a:rPr lang="en-US" altLang="zh-CN" b="0" i="0" dirty="0">
                <a:solidFill>
                  <a:srgbClr val="374151"/>
                </a:solidFill>
                <a:effectLst/>
                <a:latin typeface="Söhne"/>
              </a:rPr>
              <a:t>H' </a:t>
            </a:r>
            <a:r>
              <a:rPr lang="zh-CN" altLang="en-US" b="0" i="0" dirty="0">
                <a:solidFill>
                  <a:srgbClr val="374151"/>
                </a:solidFill>
                <a:effectLst/>
                <a:latin typeface="Söhne"/>
              </a:rPr>
              <a:t>和 </a:t>
            </a:r>
            <a:r>
              <a:rPr lang="en-US" altLang="zh-CN" b="0" i="0" dirty="0">
                <a:solidFill>
                  <a:srgbClr val="374151"/>
                </a:solidFill>
                <a:effectLst/>
                <a:latin typeface="Söhne"/>
              </a:rPr>
              <a:t>W' </a:t>
            </a:r>
            <a:r>
              <a:rPr lang="zh-CN" altLang="en-US" b="0" i="0" dirty="0">
                <a:solidFill>
                  <a:srgbClr val="374151"/>
                </a:solidFill>
                <a:effectLst/>
                <a:latin typeface="Söhne"/>
              </a:rPr>
              <a:t>维度展平，得到形状为 </a:t>
            </a:r>
            <a:r>
              <a:rPr lang="en-US" altLang="zh-CN" b="0" i="0" dirty="0">
                <a:solidFill>
                  <a:srgbClr val="374151"/>
                </a:solidFill>
                <a:effectLst/>
                <a:latin typeface="Söhne"/>
              </a:rPr>
              <a:t>(N, </a:t>
            </a:r>
            <a:r>
              <a:rPr lang="en-US" altLang="zh-CN" b="0" i="0" dirty="0" err="1">
                <a:solidFill>
                  <a:srgbClr val="374151"/>
                </a:solidFill>
                <a:effectLst/>
                <a:latin typeface="Söhne"/>
              </a:rPr>
              <a:t>embed_dim</a:t>
            </a:r>
            <a:r>
              <a:rPr lang="en-US" altLang="zh-CN" b="0" i="0" dirty="0">
                <a:solidFill>
                  <a:srgbClr val="374151"/>
                </a:solidFill>
                <a:effectLst/>
                <a:latin typeface="Söhne"/>
              </a:rPr>
              <a:t>, H'*W') </a:t>
            </a:r>
            <a:r>
              <a:rPr lang="zh-CN" altLang="en-US" b="0" i="0" dirty="0">
                <a:solidFill>
                  <a:srgbClr val="374151"/>
                </a:solidFill>
                <a:effectLst/>
                <a:latin typeface="Söhne"/>
              </a:rPr>
              <a:t>的输出，即每个 </a:t>
            </a:r>
            <a:r>
              <a:rPr lang="en-US" altLang="zh-CN" b="0" i="0" dirty="0">
                <a:solidFill>
                  <a:srgbClr val="374151"/>
                </a:solidFill>
                <a:effectLst/>
                <a:latin typeface="Söhne"/>
              </a:rPr>
              <a:t>patch </a:t>
            </a:r>
            <a:r>
              <a:rPr lang="zh-CN" altLang="en-US" b="0" i="0" dirty="0">
                <a:solidFill>
                  <a:srgbClr val="374151"/>
                </a:solidFill>
                <a:effectLst/>
                <a:latin typeface="Söhne"/>
              </a:rPr>
              <a:t>对应的特征向量。</a:t>
            </a:r>
          </a:p>
          <a:p>
            <a:pPr>
              <a:lnSpc>
                <a:spcPct val="150000"/>
              </a:lnSpc>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58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每次降采样是两倍，因此</a:t>
            </a:r>
            <a:r>
              <a:rPr lang="zh-CN" altLang="en-US" b="1" i="0" dirty="0">
                <a:solidFill>
                  <a:srgbClr val="121212"/>
                </a:solidFill>
                <a:effectLst/>
                <a:latin typeface="-apple-system"/>
              </a:rPr>
              <a:t>在行方向和列方向上，间隔</a:t>
            </a:r>
            <a:r>
              <a:rPr lang="en-US" altLang="zh-CN" b="1" i="0" dirty="0">
                <a:solidFill>
                  <a:srgbClr val="121212"/>
                </a:solidFill>
                <a:effectLst/>
                <a:latin typeface="-apple-system"/>
              </a:rPr>
              <a:t>2</a:t>
            </a:r>
            <a:r>
              <a:rPr lang="zh-CN" altLang="en-US" b="1" i="0" dirty="0">
                <a:solidFill>
                  <a:srgbClr val="121212"/>
                </a:solidFill>
                <a:effectLst/>
                <a:latin typeface="-apple-system"/>
              </a:rPr>
              <a:t>选取元素</a:t>
            </a:r>
            <a:r>
              <a:rPr lang="zh-CN" altLang="en-US" b="0" i="0" dirty="0">
                <a:solidFill>
                  <a:srgbClr val="121212"/>
                </a:solidFill>
                <a:effectLst/>
                <a:latin typeface="-apple-system"/>
              </a:rPr>
              <a:t>。</a:t>
            </a:r>
          </a:p>
          <a:p>
            <a:pPr algn="l"/>
            <a:r>
              <a:rPr lang="zh-CN" altLang="en-US" b="0" i="0" dirty="0">
                <a:solidFill>
                  <a:srgbClr val="121212"/>
                </a:solidFill>
                <a:effectLst/>
                <a:latin typeface="-apple-system"/>
              </a:rPr>
              <a:t>然后拼接在一起作为一整个张量，最后展开。</a:t>
            </a:r>
            <a:r>
              <a:rPr lang="zh-CN" altLang="en-US" b="1" i="0" dirty="0">
                <a:solidFill>
                  <a:srgbClr val="121212"/>
                </a:solidFill>
                <a:effectLst/>
                <a:latin typeface="-apple-system"/>
              </a:rPr>
              <a:t>此时通道维度会变成原先的</a:t>
            </a:r>
            <a:r>
              <a:rPr lang="en-US" altLang="zh-CN" b="1" i="0" dirty="0">
                <a:solidFill>
                  <a:srgbClr val="121212"/>
                </a:solidFill>
                <a:effectLst/>
                <a:latin typeface="-apple-system"/>
              </a:rPr>
              <a:t>4</a:t>
            </a:r>
            <a:r>
              <a:rPr lang="zh-CN" altLang="en-US" b="1" i="0" dirty="0">
                <a:solidFill>
                  <a:srgbClr val="121212"/>
                </a:solidFill>
                <a:effectLst/>
                <a:latin typeface="-apple-system"/>
              </a:rPr>
              <a:t>倍</a:t>
            </a:r>
            <a:r>
              <a:rPr lang="zh-CN" altLang="en-US" b="0" i="0" dirty="0">
                <a:solidFill>
                  <a:srgbClr val="121212"/>
                </a:solidFill>
                <a:effectLst/>
                <a:latin typeface="-apple-system"/>
              </a:rPr>
              <a:t>（因为</a:t>
            </a:r>
            <a:r>
              <a:rPr lang="en-US" altLang="zh-CN" b="0" i="0" dirty="0">
                <a:solidFill>
                  <a:srgbClr val="121212"/>
                </a:solidFill>
                <a:effectLst/>
                <a:latin typeface="-apple-system"/>
              </a:rPr>
              <a:t>H,W</a:t>
            </a:r>
            <a:r>
              <a:rPr lang="zh-CN" altLang="en-US" b="0" i="0" dirty="0">
                <a:solidFill>
                  <a:srgbClr val="121212"/>
                </a:solidFill>
                <a:effectLst/>
                <a:latin typeface="-apple-system"/>
              </a:rPr>
              <a:t>各缩小</a:t>
            </a:r>
            <a:r>
              <a:rPr lang="en-US" altLang="zh-CN" b="0" i="0" dirty="0">
                <a:solidFill>
                  <a:srgbClr val="121212"/>
                </a:solidFill>
                <a:effectLst/>
                <a:latin typeface="-apple-system"/>
              </a:rPr>
              <a:t>2</a:t>
            </a:r>
            <a:r>
              <a:rPr lang="zh-CN" altLang="en-US" b="0" i="0" dirty="0">
                <a:solidFill>
                  <a:srgbClr val="121212"/>
                </a:solidFill>
                <a:effectLst/>
                <a:latin typeface="-apple-system"/>
              </a:rPr>
              <a:t>倍），</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此时再通过一个</a:t>
            </a:r>
            <a:r>
              <a:rPr lang="zh-CN" altLang="en-US" b="1" i="0" dirty="0">
                <a:solidFill>
                  <a:srgbClr val="121212"/>
                </a:solidFill>
                <a:effectLst/>
                <a:latin typeface="-apple-system"/>
              </a:rPr>
              <a:t>全连接层再调整通道维度为原来的两倍</a:t>
            </a:r>
            <a:endParaRPr lang="zh-CN" altLang="en-US"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2351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每次降采样是两倍，因此</a:t>
            </a:r>
            <a:r>
              <a:rPr lang="zh-CN" altLang="en-US" b="1" i="0" dirty="0">
                <a:solidFill>
                  <a:srgbClr val="121212"/>
                </a:solidFill>
                <a:effectLst/>
                <a:latin typeface="-apple-system"/>
              </a:rPr>
              <a:t>在行方向和列方向上，间隔</a:t>
            </a:r>
            <a:r>
              <a:rPr lang="en-US" altLang="zh-CN" b="1" i="0" dirty="0">
                <a:solidFill>
                  <a:srgbClr val="121212"/>
                </a:solidFill>
                <a:effectLst/>
                <a:latin typeface="-apple-system"/>
              </a:rPr>
              <a:t>2</a:t>
            </a:r>
            <a:r>
              <a:rPr lang="zh-CN" altLang="en-US" b="1" i="0" dirty="0">
                <a:solidFill>
                  <a:srgbClr val="121212"/>
                </a:solidFill>
                <a:effectLst/>
                <a:latin typeface="-apple-system"/>
              </a:rPr>
              <a:t>选取元素</a:t>
            </a:r>
            <a:r>
              <a:rPr lang="zh-CN" altLang="en-US" b="0" i="0" dirty="0">
                <a:solidFill>
                  <a:srgbClr val="121212"/>
                </a:solidFill>
                <a:effectLst/>
                <a:latin typeface="-apple-system"/>
              </a:rPr>
              <a:t>。</a:t>
            </a:r>
          </a:p>
          <a:p>
            <a:pPr algn="l"/>
            <a:r>
              <a:rPr lang="zh-CN" altLang="en-US" b="0" i="0" dirty="0">
                <a:solidFill>
                  <a:srgbClr val="121212"/>
                </a:solidFill>
                <a:effectLst/>
                <a:latin typeface="-apple-system"/>
              </a:rPr>
              <a:t>然后拼接在一起作为一整个张量，最后展开。</a:t>
            </a:r>
            <a:r>
              <a:rPr lang="zh-CN" altLang="en-US" b="1" i="0" dirty="0">
                <a:solidFill>
                  <a:srgbClr val="121212"/>
                </a:solidFill>
                <a:effectLst/>
                <a:latin typeface="-apple-system"/>
              </a:rPr>
              <a:t>此时通道维度会变成原先的</a:t>
            </a:r>
            <a:r>
              <a:rPr lang="en-US" altLang="zh-CN" b="1" i="0" dirty="0">
                <a:solidFill>
                  <a:srgbClr val="121212"/>
                </a:solidFill>
                <a:effectLst/>
                <a:latin typeface="-apple-system"/>
              </a:rPr>
              <a:t>4</a:t>
            </a:r>
            <a:r>
              <a:rPr lang="zh-CN" altLang="en-US" b="1" i="0" dirty="0">
                <a:solidFill>
                  <a:srgbClr val="121212"/>
                </a:solidFill>
                <a:effectLst/>
                <a:latin typeface="-apple-system"/>
              </a:rPr>
              <a:t>倍</a:t>
            </a:r>
            <a:r>
              <a:rPr lang="zh-CN" altLang="en-US" b="0" i="0" dirty="0">
                <a:solidFill>
                  <a:srgbClr val="121212"/>
                </a:solidFill>
                <a:effectLst/>
                <a:latin typeface="-apple-system"/>
              </a:rPr>
              <a:t>（因为</a:t>
            </a:r>
            <a:r>
              <a:rPr lang="en-US" altLang="zh-CN" b="0" i="0" dirty="0">
                <a:solidFill>
                  <a:srgbClr val="121212"/>
                </a:solidFill>
                <a:effectLst/>
                <a:latin typeface="-apple-system"/>
              </a:rPr>
              <a:t>H,W</a:t>
            </a:r>
            <a:r>
              <a:rPr lang="zh-CN" altLang="en-US" b="0" i="0" dirty="0">
                <a:solidFill>
                  <a:srgbClr val="121212"/>
                </a:solidFill>
                <a:effectLst/>
                <a:latin typeface="-apple-system"/>
              </a:rPr>
              <a:t>各缩小</a:t>
            </a:r>
            <a:r>
              <a:rPr lang="en-US" altLang="zh-CN" b="0" i="0" dirty="0">
                <a:solidFill>
                  <a:srgbClr val="121212"/>
                </a:solidFill>
                <a:effectLst/>
                <a:latin typeface="-apple-system"/>
              </a:rPr>
              <a:t>2</a:t>
            </a:r>
            <a:r>
              <a:rPr lang="zh-CN" altLang="en-US" b="0" i="0" dirty="0">
                <a:solidFill>
                  <a:srgbClr val="121212"/>
                </a:solidFill>
                <a:effectLst/>
                <a:latin typeface="-apple-system"/>
              </a:rPr>
              <a:t>倍），</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此时再通过一个</a:t>
            </a:r>
            <a:r>
              <a:rPr lang="zh-CN" altLang="en-US" b="1" i="0" dirty="0">
                <a:solidFill>
                  <a:srgbClr val="121212"/>
                </a:solidFill>
                <a:effectLst/>
                <a:latin typeface="-apple-system"/>
              </a:rPr>
              <a:t>全连接层再调整通道维度为原来的两倍</a:t>
            </a:r>
            <a:endParaRPr lang="en-US" altLang="zh-CN" b="1" i="0" dirty="0">
              <a:solidFill>
                <a:srgbClr val="121212"/>
              </a:solidFill>
              <a:effectLst/>
              <a:latin typeface="-apple-system"/>
            </a:endParaRPr>
          </a:p>
          <a:p>
            <a:pPr algn="l"/>
            <a:r>
              <a:rPr lang="zh-CN" altLang="en-US" b="0" i="0" dirty="0">
                <a:solidFill>
                  <a:srgbClr val="121212"/>
                </a:solidFill>
                <a:effectLst/>
                <a:latin typeface="-apple-system"/>
              </a:rPr>
              <a:t>类似于卷积神经网络里的池化操作</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5120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0" i="0" dirty="0">
                <a:solidFill>
                  <a:srgbClr val="121212"/>
                </a:solidFill>
                <a:effectLst/>
                <a:latin typeface="-apple-system"/>
              </a:rPr>
              <a:t>先对特征图进行</a:t>
            </a:r>
            <a:r>
              <a:rPr lang="en-US" altLang="zh-CN" b="0" i="0" dirty="0" err="1">
                <a:solidFill>
                  <a:srgbClr val="121212"/>
                </a:solidFill>
                <a:effectLst/>
                <a:latin typeface="-apple-system"/>
              </a:rPr>
              <a:t>LayerNorm</a:t>
            </a:r>
            <a:endParaRPr lang="en-US" altLang="zh-CN"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通过</a:t>
            </a:r>
            <a:r>
              <a:rPr lang="en-US" altLang="zh-CN" b="0" i="0" dirty="0" err="1">
                <a:solidFill>
                  <a:srgbClr val="121212"/>
                </a:solidFill>
                <a:effectLst/>
                <a:latin typeface="-apple-system"/>
              </a:rPr>
              <a:t>self.shift_size</a:t>
            </a:r>
            <a:r>
              <a:rPr lang="zh-CN" altLang="en-US" b="0" i="0" dirty="0">
                <a:solidFill>
                  <a:srgbClr val="121212"/>
                </a:solidFill>
                <a:effectLst/>
                <a:latin typeface="-apple-system"/>
              </a:rPr>
              <a:t>决定是否需要对特征图进行</a:t>
            </a:r>
            <a:r>
              <a:rPr lang="en-US" altLang="zh-CN" b="0" i="0" dirty="0">
                <a:solidFill>
                  <a:srgbClr val="121212"/>
                </a:solidFill>
                <a:effectLst/>
                <a:latin typeface="-apple-system"/>
              </a:rPr>
              <a:t>shift</a:t>
            </a:r>
          </a:p>
          <a:p>
            <a:pPr algn="l">
              <a:buFont typeface="Arial" panose="020B0604020202020204" pitchFamily="34" charset="0"/>
              <a:buChar char="•"/>
            </a:pPr>
            <a:r>
              <a:rPr lang="zh-CN" altLang="en-US" b="0" i="0" dirty="0">
                <a:solidFill>
                  <a:srgbClr val="121212"/>
                </a:solidFill>
                <a:effectLst/>
                <a:latin typeface="-apple-system"/>
              </a:rPr>
              <a:t>然后将特征图切成一个个窗口</a:t>
            </a:r>
          </a:p>
          <a:p>
            <a:pPr algn="l">
              <a:buFont typeface="Arial" panose="020B0604020202020204" pitchFamily="34" charset="0"/>
              <a:buChar char="•"/>
            </a:pPr>
            <a:r>
              <a:rPr lang="zh-CN" altLang="en-US" b="0" i="0" dirty="0">
                <a:solidFill>
                  <a:srgbClr val="121212"/>
                </a:solidFill>
                <a:effectLst/>
                <a:latin typeface="-apple-system"/>
              </a:rPr>
              <a:t>计算</a:t>
            </a:r>
            <a:r>
              <a:rPr lang="en-US" altLang="zh-CN" b="0" i="0" dirty="0">
                <a:solidFill>
                  <a:srgbClr val="121212"/>
                </a:solidFill>
                <a:effectLst/>
                <a:latin typeface="-apple-system"/>
              </a:rPr>
              <a:t>Attention</a:t>
            </a:r>
            <a:r>
              <a:rPr lang="zh-CN" altLang="en-US" b="0" i="0" dirty="0">
                <a:solidFill>
                  <a:srgbClr val="121212"/>
                </a:solidFill>
                <a:effectLst/>
                <a:latin typeface="-apple-system"/>
              </a:rPr>
              <a:t>，通过</a:t>
            </a:r>
            <a:r>
              <a:rPr lang="en-US" altLang="zh-CN" b="0" i="0" dirty="0" err="1">
                <a:solidFill>
                  <a:srgbClr val="121212"/>
                </a:solidFill>
                <a:effectLst/>
                <a:latin typeface="-apple-system"/>
              </a:rPr>
              <a:t>self.attn_mask</a:t>
            </a:r>
            <a:r>
              <a:rPr lang="zh-CN" altLang="en-US" b="0" i="0" dirty="0">
                <a:solidFill>
                  <a:srgbClr val="121212"/>
                </a:solidFill>
                <a:effectLst/>
                <a:latin typeface="-apple-system"/>
              </a:rPr>
              <a:t>来区分</a:t>
            </a:r>
            <a:r>
              <a:rPr lang="en-US" altLang="zh-CN" b="0" i="0" dirty="0">
                <a:solidFill>
                  <a:srgbClr val="121212"/>
                </a:solidFill>
                <a:effectLst/>
                <a:latin typeface="-apple-system"/>
              </a:rPr>
              <a:t>Window Attention</a:t>
            </a:r>
            <a:r>
              <a:rPr lang="zh-CN" altLang="en-US" b="0" i="0" dirty="0">
                <a:solidFill>
                  <a:srgbClr val="121212"/>
                </a:solidFill>
                <a:effectLst/>
                <a:latin typeface="-apple-system"/>
              </a:rPr>
              <a:t>还是</a:t>
            </a:r>
            <a:r>
              <a:rPr lang="en-US" altLang="zh-CN" b="0" i="0" dirty="0">
                <a:solidFill>
                  <a:srgbClr val="121212"/>
                </a:solidFill>
                <a:effectLst/>
                <a:latin typeface="-apple-system"/>
              </a:rPr>
              <a:t>Shift Window Attention</a:t>
            </a:r>
          </a:p>
          <a:p>
            <a:pPr algn="l">
              <a:buFont typeface="Arial" panose="020B0604020202020204" pitchFamily="34" charset="0"/>
              <a:buChar char="•"/>
            </a:pPr>
            <a:r>
              <a:rPr lang="zh-CN" altLang="en-US" b="0" i="0" dirty="0">
                <a:solidFill>
                  <a:srgbClr val="121212"/>
                </a:solidFill>
                <a:effectLst/>
                <a:latin typeface="-apple-system"/>
              </a:rPr>
              <a:t>将各个窗口合并回来</a:t>
            </a:r>
          </a:p>
          <a:p>
            <a:pPr algn="l">
              <a:buFont typeface="Arial" panose="020B0604020202020204" pitchFamily="34" charset="0"/>
              <a:buChar char="•"/>
            </a:pPr>
            <a:r>
              <a:rPr lang="zh-CN" altLang="en-US" b="0" i="0" dirty="0">
                <a:solidFill>
                  <a:srgbClr val="121212"/>
                </a:solidFill>
                <a:effectLst/>
                <a:latin typeface="-apple-system"/>
              </a:rPr>
              <a:t>如果之前有做</a:t>
            </a:r>
            <a:r>
              <a:rPr lang="en-US" altLang="zh-CN" b="0" i="0" dirty="0">
                <a:solidFill>
                  <a:srgbClr val="121212"/>
                </a:solidFill>
                <a:effectLst/>
                <a:latin typeface="-apple-system"/>
              </a:rPr>
              <a:t>shift</a:t>
            </a:r>
            <a:r>
              <a:rPr lang="zh-CN" altLang="en-US" b="0" i="0" dirty="0">
                <a:solidFill>
                  <a:srgbClr val="121212"/>
                </a:solidFill>
                <a:effectLst/>
                <a:latin typeface="-apple-system"/>
              </a:rPr>
              <a:t>操作，此时进行</a:t>
            </a:r>
            <a:r>
              <a:rPr lang="en-US" altLang="zh-CN" b="0" i="0" dirty="0">
                <a:solidFill>
                  <a:srgbClr val="121212"/>
                </a:solidFill>
                <a:effectLst/>
                <a:latin typeface="-apple-system"/>
              </a:rPr>
              <a:t>reverse shift</a:t>
            </a:r>
            <a:r>
              <a:rPr lang="zh-CN" altLang="en-US" b="0" i="0" dirty="0">
                <a:solidFill>
                  <a:srgbClr val="121212"/>
                </a:solidFill>
                <a:effectLst/>
                <a:latin typeface="-apple-system"/>
              </a:rPr>
              <a:t>，把之前的</a:t>
            </a:r>
            <a:r>
              <a:rPr lang="en-US" altLang="zh-CN" b="0" i="0" dirty="0">
                <a:solidFill>
                  <a:srgbClr val="121212"/>
                </a:solidFill>
                <a:effectLst/>
                <a:latin typeface="-apple-system"/>
              </a:rPr>
              <a:t>shift</a:t>
            </a:r>
            <a:r>
              <a:rPr lang="zh-CN" altLang="en-US" b="0" i="0" dirty="0">
                <a:solidFill>
                  <a:srgbClr val="121212"/>
                </a:solidFill>
                <a:effectLst/>
                <a:latin typeface="-apple-system"/>
              </a:rPr>
              <a:t>操作恢复</a:t>
            </a:r>
          </a:p>
          <a:p>
            <a:pPr algn="l">
              <a:buFont typeface="Arial" panose="020B0604020202020204" pitchFamily="34" charset="0"/>
              <a:buChar char="•"/>
            </a:pPr>
            <a:r>
              <a:rPr lang="zh-CN" altLang="en-US" b="0" i="0" dirty="0">
                <a:solidFill>
                  <a:srgbClr val="121212"/>
                </a:solidFill>
                <a:effectLst/>
                <a:latin typeface="-apple-system"/>
              </a:rPr>
              <a:t>做</a:t>
            </a:r>
            <a:r>
              <a:rPr lang="en-US" altLang="zh-CN" b="0" i="0" dirty="0">
                <a:solidFill>
                  <a:srgbClr val="121212"/>
                </a:solidFill>
                <a:effectLst/>
                <a:latin typeface="-apple-system"/>
              </a:rPr>
              <a:t>dropout</a:t>
            </a:r>
            <a:r>
              <a:rPr lang="zh-CN" altLang="en-US" b="0" i="0" dirty="0">
                <a:solidFill>
                  <a:srgbClr val="121212"/>
                </a:solidFill>
                <a:effectLst/>
                <a:latin typeface="-apple-system"/>
              </a:rPr>
              <a:t>和残差连接</a:t>
            </a:r>
          </a:p>
          <a:p>
            <a:pPr algn="l">
              <a:buFont typeface="Arial" panose="020B0604020202020204" pitchFamily="34" charset="0"/>
              <a:buChar char="•"/>
            </a:pPr>
            <a:r>
              <a:rPr lang="zh-CN" altLang="en-US" b="0" i="0" dirty="0">
                <a:solidFill>
                  <a:srgbClr val="121212"/>
                </a:solidFill>
                <a:effectLst/>
                <a:latin typeface="-apple-system"/>
              </a:rPr>
              <a:t>再通过一层</a:t>
            </a:r>
            <a:r>
              <a:rPr lang="en-US" altLang="zh-CN" b="0" i="0" dirty="0" err="1">
                <a:solidFill>
                  <a:srgbClr val="121212"/>
                </a:solidFill>
                <a:effectLst/>
                <a:latin typeface="-apple-system"/>
              </a:rPr>
              <a:t>LayerNorm</a:t>
            </a:r>
            <a:r>
              <a:rPr lang="en-US" altLang="zh-CN" b="0" i="0" dirty="0">
                <a:solidFill>
                  <a:srgbClr val="121212"/>
                </a:solidFill>
                <a:effectLst/>
                <a:latin typeface="-apple-system"/>
              </a:rPr>
              <a:t>+</a:t>
            </a:r>
            <a:r>
              <a:rPr lang="zh-CN" altLang="en-US" b="0" i="0" dirty="0">
                <a:solidFill>
                  <a:srgbClr val="121212"/>
                </a:solidFill>
                <a:effectLst/>
                <a:latin typeface="-apple-system"/>
              </a:rPr>
              <a:t>全连接层，以及</a:t>
            </a:r>
            <a:r>
              <a:rPr lang="en-US" altLang="zh-CN" b="0" i="0" dirty="0">
                <a:solidFill>
                  <a:srgbClr val="121212"/>
                </a:solidFill>
                <a:effectLst/>
                <a:latin typeface="-apple-system"/>
              </a:rPr>
              <a:t>dropout</a:t>
            </a:r>
            <a:r>
              <a:rPr lang="zh-CN" altLang="en-US" b="0" i="0" dirty="0">
                <a:solidFill>
                  <a:srgbClr val="121212"/>
                </a:solidFill>
                <a:effectLst/>
                <a:latin typeface="-apple-system"/>
              </a:rPr>
              <a:t>和残差连接</a:t>
            </a:r>
          </a:p>
          <a:p>
            <a:pPr algn="l"/>
            <a:endParaRPr lang="zh-CN" altLang="en-US"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21606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en-US" altLang="zh-CN"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先对特征图进行</a:t>
            </a:r>
            <a:r>
              <a:rPr lang="en-US" altLang="zh-CN" b="0" i="0" dirty="0" err="1">
                <a:solidFill>
                  <a:srgbClr val="121212"/>
                </a:solidFill>
                <a:effectLst/>
                <a:latin typeface="-apple-system"/>
              </a:rPr>
              <a:t>LayerNorm</a:t>
            </a:r>
            <a:endParaRPr lang="en-US" altLang="zh-CN"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通过</a:t>
            </a:r>
            <a:r>
              <a:rPr lang="en-US" altLang="zh-CN" b="0" i="0" dirty="0" err="1">
                <a:solidFill>
                  <a:srgbClr val="121212"/>
                </a:solidFill>
                <a:effectLst/>
                <a:latin typeface="-apple-system"/>
              </a:rPr>
              <a:t>self.shift_size</a:t>
            </a:r>
            <a:r>
              <a:rPr lang="zh-CN" altLang="en-US" b="0" i="0" dirty="0">
                <a:solidFill>
                  <a:srgbClr val="121212"/>
                </a:solidFill>
                <a:effectLst/>
                <a:latin typeface="-apple-system"/>
              </a:rPr>
              <a:t>决定是否需要对特征图进行</a:t>
            </a:r>
            <a:r>
              <a:rPr lang="en-US" altLang="zh-CN" b="0" i="0" dirty="0">
                <a:solidFill>
                  <a:srgbClr val="121212"/>
                </a:solidFill>
                <a:effectLst/>
                <a:latin typeface="-apple-system"/>
              </a:rPr>
              <a:t>shift</a:t>
            </a:r>
          </a:p>
          <a:p>
            <a:pPr algn="l">
              <a:buFont typeface="Arial" panose="020B0604020202020204" pitchFamily="34" charset="0"/>
              <a:buChar char="•"/>
            </a:pPr>
            <a:r>
              <a:rPr lang="zh-CN" altLang="en-US" b="0" i="0" dirty="0">
                <a:solidFill>
                  <a:srgbClr val="121212"/>
                </a:solidFill>
                <a:effectLst/>
                <a:latin typeface="-apple-system"/>
              </a:rPr>
              <a:t>然后将特征图切成一个个窗口</a:t>
            </a:r>
          </a:p>
          <a:p>
            <a:pPr algn="l">
              <a:buFont typeface="Arial" panose="020B0604020202020204" pitchFamily="34" charset="0"/>
              <a:buChar char="•"/>
            </a:pPr>
            <a:r>
              <a:rPr lang="zh-CN" altLang="en-US" b="0" i="0" dirty="0">
                <a:solidFill>
                  <a:srgbClr val="121212"/>
                </a:solidFill>
                <a:effectLst/>
                <a:latin typeface="-apple-system"/>
              </a:rPr>
              <a:t>计算</a:t>
            </a:r>
            <a:r>
              <a:rPr lang="en-US" altLang="zh-CN" b="0" i="0" dirty="0">
                <a:solidFill>
                  <a:srgbClr val="121212"/>
                </a:solidFill>
                <a:effectLst/>
                <a:latin typeface="-apple-system"/>
              </a:rPr>
              <a:t>Attention</a:t>
            </a:r>
            <a:r>
              <a:rPr lang="zh-CN" altLang="en-US" b="0" i="0" dirty="0">
                <a:solidFill>
                  <a:srgbClr val="121212"/>
                </a:solidFill>
                <a:effectLst/>
                <a:latin typeface="-apple-system"/>
              </a:rPr>
              <a:t>，通过</a:t>
            </a:r>
            <a:r>
              <a:rPr lang="en-US" altLang="zh-CN" b="0" i="0" dirty="0" err="1">
                <a:solidFill>
                  <a:srgbClr val="121212"/>
                </a:solidFill>
                <a:effectLst/>
                <a:latin typeface="-apple-system"/>
              </a:rPr>
              <a:t>self.attn_mask</a:t>
            </a:r>
            <a:r>
              <a:rPr lang="zh-CN" altLang="en-US" b="0" i="0" dirty="0">
                <a:solidFill>
                  <a:srgbClr val="121212"/>
                </a:solidFill>
                <a:effectLst/>
                <a:latin typeface="-apple-system"/>
              </a:rPr>
              <a:t>来区分</a:t>
            </a:r>
            <a:r>
              <a:rPr lang="en-US" altLang="zh-CN" b="0" i="0" dirty="0">
                <a:solidFill>
                  <a:srgbClr val="121212"/>
                </a:solidFill>
                <a:effectLst/>
                <a:latin typeface="-apple-system"/>
              </a:rPr>
              <a:t>Window Attention</a:t>
            </a:r>
            <a:r>
              <a:rPr lang="zh-CN" altLang="en-US" b="0" i="0" dirty="0">
                <a:solidFill>
                  <a:srgbClr val="121212"/>
                </a:solidFill>
                <a:effectLst/>
                <a:latin typeface="-apple-system"/>
              </a:rPr>
              <a:t>还是</a:t>
            </a:r>
            <a:r>
              <a:rPr lang="en-US" altLang="zh-CN" b="0" i="0" dirty="0">
                <a:solidFill>
                  <a:srgbClr val="121212"/>
                </a:solidFill>
                <a:effectLst/>
                <a:latin typeface="-apple-system"/>
              </a:rPr>
              <a:t>Shift Window Attention</a:t>
            </a:r>
          </a:p>
          <a:p>
            <a:pPr algn="l">
              <a:buFont typeface="Arial" panose="020B0604020202020204" pitchFamily="34" charset="0"/>
              <a:buChar char="•"/>
            </a:pPr>
            <a:r>
              <a:rPr lang="zh-CN" altLang="en-US" b="0" i="0" dirty="0">
                <a:solidFill>
                  <a:srgbClr val="121212"/>
                </a:solidFill>
                <a:effectLst/>
                <a:latin typeface="-apple-system"/>
              </a:rPr>
              <a:t>将各个窗口合并回来</a:t>
            </a:r>
          </a:p>
          <a:p>
            <a:pPr algn="l">
              <a:buFont typeface="Arial" panose="020B0604020202020204" pitchFamily="34" charset="0"/>
              <a:buChar char="•"/>
            </a:pPr>
            <a:r>
              <a:rPr lang="zh-CN" altLang="en-US" b="0" i="0" dirty="0">
                <a:solidFill>
                  <a:srgbClr val="121212"/>
                </a:solidFill>
                <a:effectLst/>
                <a:latin typeface="-apple-system"/>
              </a:rPr>
              <a:t>如果之前有做</a:t>
            </a:r>
            <a:r>
              <a:rPr lang="en-US" altLang="zh-CN" b="0" i="0" dirty="0">
                <a:solidFill>
                  <a:srgbClr val="121212"/>
                </a:solidFill>
                <a:effectLst/>
                <a:latin typeface="-apple-system"/>
              </a:rPr>
              <a:t>shift</a:t>
            </a:r>
            <a:r>
              <a:rPr lang="zh-CN" altLang="en-US" b="0" i="0" dirty="0">
                <a:solidFill>
                  <a:srgbClr val="121212"/>
                </a:solidFill>
                <a:effectLst/>
                <a:latin typeface="-apple-system"/>
              </a:rPr>
              <a:t>操作，此时进行</a:t>
            </a:r>
            <a:r>
              <a:rPr lang="en-US" altLang="zh-CN" b="0" i="0" dirty="0">
                <a:solidFill>
                  <a:srgbClr val="121212"/>
                </a:solidFill>
                <a:effectLst/>
                <a:latin typeface="-apple-system"/>
              </a:rPr>
              <a:t>reverse shift</a:t>
            </a:r>
            <a:r>
              <a:rPr lang="zh-CN" altLang="en-US" b="0" i="0" dirty="0">
                <a:solidFill>
                  <a:srgbClr val="121212"/>
                </a:solidFill>
                <a:effectLst/>
                <a:latin typeface="-apple-system"/>
              </a:rPr>
              <a:t>，把之前的</a:t>
            </a:r>
            <a:r>
              <a:rPr lang="en-US" altLang="zh-CN" b="0" i="0" dirty="0">
                <a:solidFill>
                  <a:srgbClr val="121212"/>
                </a:solidFill>
                <a:effectLst/>
                <a:latin typeface="-apple-system"/>
              </a:rPr>
              <a:t>shift</a:t>
            </a:r>
            <a:r>
              <a:rPr lang="zh-CN" altLang="en-US" b="0" i="0" dirty="0">
                <a:solidFill>
                  <a:srgbClr val="121212"/>
                </a:solidFill>
                <a:effectLst/>
                <a:latin typeface="-apple-system"/>
              </a:rPr>
              <a:t>操作恢复</a:t>
            </a:r>
          </a:p>
          <a:p>
            <a:pPr algn="l">
              <a:buFont typeface="Arial" panose="020B0604020202020204" pitchFamily="34" charset="0"/>
              <a:buChar char="•"/>
            </a:pPr>
            <a:r>
              <a:rPr lang="zh-CN" altLang="en-US" b="0" i="0" dirty="0">
                <a:solidFill>
                  <a:srgbClr val="121212"/>
                </a:solidFill>
                <a:effectLst/>
                <a:latin typeface="-apple-system"/>
              </a:rPr>
              <a:t>做</a:t>
            </a:r>
            <a:r>
              <a:rPr lang="en-US" altLang="zh-CN" b="0" i="0" dirty="0">
                <a:solidFill>
                  <a:srgbClr val="121212"/>
                </a:solidFill>
                <a:effectLst/>
                <a:latin typeface="-apple-system"/>
              </a:rPr>
              <a:t>dropout</a:t>
            </a:r>
            <a:r>
              <a:rPr lang="zh-CN" altLang="en-US" b="0" i="0" dirty="0">
                <a:solidFill>
                  <a:srgbClr val="121212"/>
                </a:solidFill>
                <a:effectLst/>
                <a:latin typeface="-apple-system"/>
              </a:rPr>
              <a:t>和残差连接</a:t>
            </a:r>
          </a:p>
          <a:p>
            <a:pPr algn="l">
              <a:buFont typeface="Arial" panose="020B0604020202020204" pitchFamily="34" charset="0"/>
              <a:buChar char="•"/>
            </a:pPr>
            <a:r>
              <a:rPr lang="zh-CN" altLang="en-US" b="0" i="0" dirty="0">
                <a:solidFill>
                  <a:srgbClr val="121212"/>
                </a:solidFill>
                <a:effectLst/>
                <a:latin typeface="-apple-system"/>
              </a:rPr>
              <a:t>再通过一层</a:t>
            </a:r>
            <a:r>
              <a:rPr lang="en-US" altLang="zh-CN" b="0" i="0" dirty="0" err="1">
                <a:solidFill>
                  <a:srgbClr val="121212"/>
                </a:solidFill>
                <a:effectLst/>
                <a:latin typeface="-apple-system"/>
              </a:rPr>
              <a:t>LayerNorm</a:t>
            </a:r>
            <a:r>
              <a:rPr lang="en-US" altLang="zh-CN" b="0" i="0" dirty="0">
                <a:solidFill>
                  <a:srgbClr val="121212"/>
                </a:solidFill>
                <a:effectLst/>
                <a:latin typeface="-apple-system"/>
              </a:rPr>
              <a:t>+</a:t>
            </a:r>
            <a:r>
              <a:rPr lang="zh-CN" altLang="en-US" b="0" i="0" dirty="0">
                <a:solidFill>
                  <a:srgbClr val="121212"/>
                </a:solidFill>
                <a:effectLst/>
                <a:latin typeface="-apple-system"/>
              </a:rPr>
              <a:t>全连接层，以及</a:t>
            </a:r>
            <a:r>
              <a:rPr lang="en-US" altLang="zh-CN" b="0" i="0" dirty="0">
                <a:solidFill>
                  <a:srgbClr val="121212"/>
                </a:solidFill>
                <a:effectLst/>
                <a:latin typeface="-apple-system"/>
              </a:rPr>
              <a:t>dropout</a:t>
            </a:r>
            <a:r>
              <a:rPr lang="zh-CN" altLang="en-US" b="0" i="0" dirty="0">
                <a:solidFill>
                  <a:srgbClr val="121212"/>
                </a:solidFill>
                <a:effectLst/>
                <a:latin typeface="-apple-system"/>
              </a:rPr>
              <a:t>和残差连接</a:t>
            </a:r>
          </a:p>
          <a:p>
            <a:pPr algn="l"/>
            <a:endParaRPr lang="zh-CN" altLang="en-US"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8585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9705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原文</a:t>
            </a:r>
            <a:r>
              <a:rPr lang="en-US" altLang="zh-CN" dirty="0"/>
              <a:t>8×6 </a:t>
            </a:r>
            <a:r>
              <a:rPr lang="zh-CN" altLang="en-US" dirty="0"/>
              <a:t>迭代</a:t>
            </a:r>
            <a:r>
              <a:rPr lang="en-US" altLang="zh-CN" dirty="0"/>
              <a:t>8</a:t>
            </a:r>
            <a:r>
              <a:rPr lang="zh-CN" altLang="en-US" dirty="0"/>
              <a:t>万，由于设备限制是</a:t>
            </a:r>
            <a:r>
              <a:rPr lang="en-US" altLang="zh-CN" dirty="0"/>
              <a:t>4x6 </a:t>
            </a:r>
            <a:r>
              <a:rPr lang="zh-CN" altLang="en-US" dirty="0"/>
              <a:t>迭代</a:t>
            </a:r>
            <a:r>
              <a:rPr lang="en-US" altLang="zh-CN" dirty="0"/>
              <a:t>16</a:t>
            </a:r>
            <a:r>
              <a:rPr lang="zh-CN" altLang="en-US" dirty="0"/>
              <a:t>万。</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9179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indent="266700" algn="l"/>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第一个行是包含自己的剩下的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NM1-4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+CL+BG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一起的平均</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257300" indent="266700" algn="l"/>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第二行是除了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NM1-4,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其他俩的平均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257300" indent="266700" algn="l"/>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第三行是</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NM</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CL</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BG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，各个角度的平均值</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，（测试除了 </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NM01-04</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的结果）</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1257300" indent="266700" algn="l"/>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982.79</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8123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74151"/>
                </a:solidFill>
                <a:effectLst/>
                <a:latin typeface="Söhne"/>
              </a:rPr>
              <a:t>增强特征的多样性：</a:t>
            </a:r>
            <a:r>
              <a:rPr lang="zh-CN" altLang="en-US" b="0" i="0" dirty="0">
                <a:solidFill>
                  <a:srgbClr val="374151"/>
                </a:solidFill>
                <a:effectLst/>
                <a:latin typeface="Söhne"/>
              </a:rPr>
              <a:t>深层网络可以生成更多种类的特征表示。</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74151"/>
                </a:solidFill>
                <a:effectLst/>
                <a:latin typeface="Söhne"/>
              </a:rPr>
              <a:t>每个隐藏层都可以</a:t>
            </a:r>
            <a:r>
              <a:rPr lang="zh-CN" altLang="en-US" b="1" i="0" dirty="0">
                <a:solidFill>
                  <a:srgbClr val="374151"/>
                </a:solidFill>
                <a:effectLst/>
                <a:latin typeface="Söhne"/>
              </a:rPr>
              <a:t>提取不同层次和角度的特征</a:t>
            </a:r>
            <a:r>
              <a:rPr lang="zh-CN" altLang="en-US" b="0" i="0" dirty="0">
                <a:solidFill>
                  <a:srgbClr val="374151"/>
                </a:solidFill>
                <a:effectLst/>
                <a:latin typeface="Söhne"/>
              </a:rPr>
              <a:t>，从而为后续的任务提供更多选择。</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74151"/>
                </a:solidFill>
                <a:effectLst/>
                <a:latin typeface="Söhne"/>
              </a:rPr>
              <a:t>这种多样性有助于网络更好地适应不同类别、不同尺度、不同方向等变化。</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74151"/>
                </a:solidFill>
                <a:effectLst/>
                <a:latin typeface="Söhne"/>
              </a:rPr>
              <a:t>提高网络的鲁棒性：</a:t>
            </a:r>
            <a:r>
              <a:rPr lang="zh-CN" altLang="en-US" b="0" i="0" dirty="0">
                <a:solidFill>
                  <a:srgbClr val="374151"/>
                </a:solidFill>
                <a:effectLst/>
                <a:latin typeface="Söhne"/>
              </a:rPr>
              <a:t>深层网络对于输入数据的小扰动更具鲁棒性。</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74151"/>
                </a:solidFill>
                <a:effectLst/>
                <a:latin typeface="Söhne"/>
              </a:rPr>
              <a:t>由于深层网络可以提取更加抽象的特征表示，它对于输入数据中的噪声和冗余信息的敏感性较低，更能够从输入中提取出真正有用的信息</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74151"/>
                </a:solidFill>
                <a:effectLst/>
                <a:latin typeface="Söhne"/>
              </a:rPr>
              <a:t>提高表征能力：</a:t>
            </a:r>
            <a:r>
              <a:rPr lang="zh-CN" altLang="en-US" b="0" i="0" dirty="0">
                <a:solidFill>
                  <a:srgbClr val="374151"/>
                </a:solidFill>
                <a:effectLst/>
                <a:latin typeface="Söhne"/>
              </a:rPr>
              <a:t>通过增加特征提取层数，神经网络可以学习更加复杂、抽象的特征表示。</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74151"/>
                </a:solidFill>
                <a:effectLst/>
                <a:latin typeface="Söhne"/>
              </a:rPr>
              <a:t>每一层都可以对输入数据进行一定程度的变换和抽象，从低级特征（如边缘、纹理）逐渐向高级特征（如形状、物体部分）演化。</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74151"/>
                </a:solidFill>
                <a:effectLst/>
                <a:latin typeface="Söhne"/>
              </a:rPr>
              <a:t>深层网络可以更好地捕捉输入数据的结构和语义信息，提高网络的表征能力。</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dirty="0">
              <a:solidFill>
                <a:srgbClr val="374151"/>
              </a:solidFill>
              <a:effectLst/>
              <a:latin typeface="Söhne"/>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6230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步态识别优于面像识别的有四：</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一是采集的摄像机用一般的即可，所以采集装置的成本比面像识别的低；</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二是采集的距离要比面像识别的远，只要能看清走路的姿态就行，甚至可以背离摄像机，这是面像识别所不行的；</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三是面像可伪装，而步态却不易，因为当你看到摄像头想伪装时，你的步态却早己被采集了；</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四是步态识别使用最方便，它不像面像识别那样要较好的光照条件来看清面像。</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9177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indent="266700" algn="l"/>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7024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86960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4348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indent="266700" algn="l"/>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94246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indent="266700" algn="l"/>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49883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374151"/>
                </a:solidFill>
                <a:effectLst/>
                <a:latin typeface="Söhne"/>
              </a:rPr>
              <a:t>增加网络的复杂度：</a:t>
            </a:r>
            <a:r>
              <a:rPr lang="zh-CN" altLang="en-US" b="0" i="0" dirty="0">
                <a:solidFill>
                  <a:srgbClr val="374151"/>
                </a:solidFill>
                <a:effectLst/>
                <a:latin typeface="Söhne"/>
              </a:rPr>
              <a:t>增加通道数会增加网络的参数量和计算量。</a:t>
            </a:r>
            <a:endParaRPr lang="en-US" altLang="zh-CN" b="0" i="0" dirty="0">
              <a:solidFill>
                <a:srgbClr val="374151"/>
              </a:solidFill>
              <a:effectLst/>
              <a:latin typeface="Söhne"/>
            </a:endParaRPr>
          </a:p>
          <a:p>
            <a:r>
              <a:rPr lang="zh-CN" altLang="en-US" b="0" i="0" dirty="0">
                <a:solidFill>
                  <a:srgbClr val="374151"/>
                </a:solidFill>
                <a:effectLst/>
                <a:latin typeface="Söhne"/>
              </a:rPr>
              <a:t>更多的通道意味着</a:t>
            </a:r>
            <a:r>
              <a:rPr lang="zh-CN" altLang="en-US" b="1" i="0" dirty="0">
                <a:solidFill>
                  <a:srgbClr val="374151"/>
                </a:solidFill>
                <a:effectLst/>
                <a:latin typeface="Söhne"/>
              </a:rPr>
              <a:t>需要更多的参数</a:t>
            </a:r>
            <a:r>
              <a:rPr lang="zh-CN" altLang="en-US" b="0" i="0" dirty="0">
                <a:solidFill>
                  <a:srgbClr val="374151"/>
                </a:solidFill>
                <a:effectLst/>
                <a:latin typeface="Söhne"/>
              </a:rPr>
              <a:t>来学习每个通道的权重。这可能导致模型更复杂，更难以训练和调优。</a:t>
            </a:r>
            <a:endParaRPr lang="en-US" altLang="zh-CN" b="0" i="0" dirty="0">
              <a:solidFill>
                <a:srgbClr val="374151"/>
              </a:solidFill>
              <a:effectLst/>
              <a:latin typeface="Söhne"/>
            </a:endParaRPr>
          </a:p>
          <a:p>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74151"/>
                </a:solidFill>
                <a:effectLst/>
                <a:latin typeface="Söhne"/>
              </a:rPr>
              <a:t>增加模型的泛化能力：</a:t>
            </a:r>
            <a:r>
              <a:rPr lang="zh-CN" altLang="en-US" b="0" i="0" dirty="0">
                <a:solidFill>
                  <a:srgbClr val="374151"/>
                </a:solidFill>
                <a:effectLst/>
                <a:latin typeface="Söhne"/>
              </a:rPr>
              <a:t>适当增加通道数可以提高模型的泛化能力。</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74151"/>
                </a:solidFill>
                <a:effectLst/>
                <a:latin typeface="Söhne"/>
              </a:rPr>
              <a:t>更多的通道允许网络学习</a:t>
            </a:r>
            <a:r>
              <a:rPr lang="zh-CN" altLang="en-US" b="1" i="0" dirty="0">
                <a:solidFill>
                  <a:srgbClr val="374151"/>
                </a:solidFill>
                <a:effectLst/>
                <a:latin typeface="Söhne"/>
              </a:rPr>
              <a:t>更多样的特征表示</a:t>
            </a:r>
            <a:r>
              <a:rPr lang="zh-CN" altLang="en-US" b="0" i="0" dirty="0">
                <a:solidFill>
                  <a:srgbClr val="374151"/>
                </a:solidFill>
                <a:effectLst/>
                <a:latin typeface="Söhne"/>
              </a:rPr>
              <a:t>，使得模型对于不同的输入样本能够更好地适应和泛化。</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74151"/>
                </a:solidFill>
                <a:effectLst/>
                <a:latin typeface="Söhne"/>
              </a:rPr>
              <a:t>这有助于减少过拟合的风险，提高模型的性能和稳定性。</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74151"/>
                </a:solidFill>
                <a:effectLst/>
                <a:latin typeface="Söhne"/>
              </a:rPr>
              <a:t>提高模型的抗干扰能力</a:t>
            </a:r>
            <a:r>
              <a:rPr lang="zh-CN" altLang="en-US" b="0" i="0" dirty="0">
                <a:solidFill>
                  <a:srgbClr val="374151"/>
                </a:solidFill>
                <a:effectLst/>
                <a:latin typeface="Söhne"/>
              </a:rPr>
              <a:t>：增加通道数可以提高模型对于噪声和干扰的鲁棒性。</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74151"/>
                </a:solidFill>
                <a:effectLst/>
                <a:latin typeface="Söhne"/>
              </a:rPr>
              <a:t>更多的通道可以帮助网络</a:t>
            </a:r>
            <a:r>
              <a:rPr lang="zh-CN" altLang="en-US" b="1" i="0" dirty="0">
                <a:solidFill>
                  <a:srgbClr val="374151"/>
                </a:solidFill>
                <a:effectLst/>
                <a:latin typeface="Söhne"/>
              </a:rPr>
              <a:t>过滤掉输入数据中的噪声和冗余信息</a:t>
            </a:r>
            <a:r>
              <a:rPr lang="zh-CN" altLang="en-US" b="0" i="0" dirty="0">
                <a:solidFill>
                  <a:srgbClr val="374151"/>
                </a:solidFill>
                <a:effectLst/>
                <a:latin typeface="Söhne"/>
              </a:rPr>
              <a:t>，从而提高模型对于干净和有用特征的提取能力。</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dirty="0">
              <a:solidFill>
                <a:srgbClr val="374151"/>
              </a:solidFill>
              <a:effectLst/>
              <a:latin typeface="Söhne"/>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55878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57300" indent="266700" algn="l"/>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训练很慢，两天多</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257300" indent="266700" algn="l"/>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准确率低，泛化性差</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257300" indent="266700" algn="l"/>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第一，二值图数据的样本差距较小 </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257300" indent="266700" algn="l"/>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第二，数量量太小 导致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transformer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学得不好。    </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257300" indent="266700" algn="l"/>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也可能我们学习的次数还不够多吧，但是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万次了，还是很长了。</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3630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30468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38950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Swin</a:t>
            </a:r>
            <a:r>
              <a:rPr lang="en-US" altLang="zh-CN" dirty="0"/>
              <a:t> Transformer</a:t>
            </a:r>
            <a:r>
              <a:rPr lang="zh-CN" altLang="en-US" dirty="0"/>
              <a:t>用的是</a:t>
            </a:r>
            <a:r>
              <a:rPr lang="en-US" altLang="zh-CN" dirty="0"/>
              <a:t>2022CVPR</a:t>
            </a:r>
            <a:r>
              <a:rPr lang="zh-CN" altLang="en-US" dirty="0"/>
              <a:t>版本的</a:t>
            </a:r>
            <a:endParaRPr lang="en-US" altLang="zh-CN" dirty="0"/>
          </a:p>
          <a:p>
            <a:r>
              <a:rPr lang="zh-CN" altLang="en-US" dirty="0"/>
              <a:t>求自注意力不是用的点积来求了， 而且用的余弦注意力。 因为作者发现点积注意力，求出来，权重会集中在一些像素上，而余弦会改进很多</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0829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在一些凶杀案中，往往凶犯不让你看到他们的脸，但却能看到凶手走路的样子。采集装置简单、经济。因为只需要一个</a:t>
            </a:r>
            <a:r>
              <a:rPr lang="zh-CN" altLang="en-US" b="0" i="0" u="none" strike="noStrike" dirty="0">
                <a:solidFill>
                  <a:srgbClr val="136EC2"/>
                </a:solidFill>
                <a:effectLst/>
                <a:latin typeface="Helvetica Neue"/>
                <a:hlinkClick r:id="rId3"/>
              </a:rPr>
              <a:t>监控摄像头</a:t>
            </a:r>
            <a:r>
              <a:rPr lang="zh-CN" altLang="en-US" b="0" i="0" dirty="0">
                <a:solidFill>
                  <a:srgbClr val="333333"/>
                </a:solidFill>
                <a:effectLst/>
                <a:latin typeface="Helvetica Neue"/>
              </a:rPr>
              <a:t>就行。</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1658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62248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58378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74151"/>
                </a:solidFill>
                <a:effectLst/>
                <a:latin typeface="Söhne"/>
              </a:rPr>
              <a:t>跨视角问题：在不同的摄像机视角下进行步态识别。由于视角变化带来的形态和姿态的差异，跨视角步态识别变得更加困难。解决跨视角问题对于实际应用步态识别的准确性和鲁棒性至关重要。</a:t>
            </a:r>
          </a:p>
          <a:p>
            <a:pPr algn="l">
              <a:buFont typeface="+mj-lt"/>
              <a:buAutoNum type="arabicPeriod"/>
            </a:pPr>
            <a:r>
              <a:rPr lang="zh-CN" altLang="en-US" b="0" i="0" dirty="0">
                <a:solidFill>
                  <a:srgbClr val="374151"/>
                </a:solidFill>
                <a:effectLst/>
                <a:latin typeface="Söhne"/>
              </a:rPr>
              <a:t>姿态和行为变化：步态识别面临的另一个挑战是人体姿态和行为的变化。不同的人可能具有不同的步态特征和运动习惯，甚至同一个人在不同的时间或环境下的步态也可能发生变化。这使得步态识别变得更加复杂，需要能够处理不同人的多样性和步态的动态性。</a:t>
            </a:r>
          </a:p>
          <a:p>
            <a:pPr algn="l">
              <a:buFont typeface="+mj-lt"/>
              <a:buAutoNum type="arabicPeriod"/>
            </a:pPr>
            <a:r>
              <a:rPr lang="zh-CN" altLang="en-US" b="0" i="0" dirty="0">
                <a:solidFill>
                  <a:srgbClr val="374151"/>
                </a:solidFill>
                <a:effectLst/>
                <a:latin typeface="Söhne"/>
              </a:rPr>
              <a:t>时间序列数据：步态数据通常是时间序列数据，包含了一系列连续帧的步态图像。时间序列数据的处理和建模相对复杂，需要有效地提取和表示序列中的相关特征。此外，时间序列中可能存在噪声、遮挡或不完整的情况，需要对这些问题进行处理。</a:t>
            </a:r>
          </a:p>
          <a:p>
            <a:pPr algn="l">
              <a:buFont typeface="+mj-lt"/>
              <a:buAutoNum type="arabicPeriod"/>
            </a:pPr>
            <a:r>
              <a:rPr lang="zh-CN" altLang="en-US" b="0" i="0" dirty="0">
                <a:solidFill>
                  <a:srgbClr val="374151"/>
                </a:solidFill>
                <a:effectLst/>
                <a:latin typeface="Söhne"/>
              </a:rPr>
              <a:t>数据集限制：步态识别的数据集往往是有限的，可能包含了有限数量的样本和有限视角的数据。这使得模型的泛化能力和鲁棒性面临挑战，特别是在处理新的未见过的数据时。</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8870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5525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这里提一下这个工作是</a:t>
            </a:r>
            <a:r>
              <a:rPr lang="en-US" altLang="zh-CN" sz="1800" dirty="0">
                <a:effectLst/>
                <a:ea typeface="宋体" panose="02010600030101010101" pitchFamily="2" charset="-122"/>
                <a:cs typeface="Times New Roman" panose="02020603050405020304" pitchFamily="18" charset="0"/>
              </a:rPr>
              <a:t>AAAI 2019</a:t>
            </a:r>
            <a:r>
              <a:rPr lang="zh-CN" altLang="zh-CN" sz="1800" dirty="0">
                <a:effectLst/>
                <a:ea typeface="宋体" panose="02010600030101010101" pitchFamily="2" charset="-122"/>
                <a:cs typeface="Times New Roman" panose="02020603050405020304" pitchFamily="18" charset="0"/>
              </a:rPr>
              <a:t>（顶会），</a:t>
            </a:r>
            <a:r>
              <a:rPr lang="en-US" altLang="zh-CN" sz="1800" dirty="0">
                <a:solidFill>
                  <a:srgbClr val="24292F"/>
                </a:solidFill>
                <a:effectLst/>
                <a:latin typeface="宋体" panose="02010600030101010101" pitchFamily="2" charset="-122"/>
                <a:cs typeface="Segoe UI" panose="020B0502040204020203" pitchFamily="34" charset="0"/>
              </a:rPr>
              <a:t>IEEE TPAMI 2021</a:t>
            </a:r>
            <a:r>
              <a:rPr lang="zh-CN" altLang="zh-CN" sz="1800" dirty="0">
                <a:solidFill>
                  <a:srgbClr val="24292F"/>
                </a:solidFill>
                <a:effectLst/>
                <a:ea typeface="宋体" panose="02010600030101010101" pitchFamily="2" charset="-122"/>
                <a:cs typeface="Segoe UI" panose="020B0502040204020203" pitchFamily="34" charset="0"/>
              </a:rPr>
              <a:t>（顶刊），都是</a:t>
            </a:r>
            <a:r>
              <a:rPr lang="en-US" altLang="zh-CN" sz="1800" dirty="0">
                <a:solidFill>
                  <a:srgbClr val="24292F"/>
                </a:solidFill>
                <a:effectLst/>
                <a:ea typeface="宋体" panose="02010600030101010101" pitchFamily="2" charset="-122"/>
                <a:cs typeface="Segoe UI" panose="020B0502040204020203" pitchFamily="34" charset="0"/>
              </a:rPr>
              <a:t>CCF A</a:t>
            </a:r>
            <a:r>
              <a:rPr lang="zh-CN" altLang="zh-CN" sz="1800" dirty="0">
                <a:solidFill>
                  <a:srgbClr val="24292F"/>
                </a:solidFill>
                <a:effectLst/>
                <a:ea typeface="宋体" panose="02010600030101010101" pitchFamily="2" charset="-122"/>
                <a:cs typeface="Segoe UI" panose="020B0502040204020203" pitchFamily="34" charset="0"/>
              </a:rPr>
              <a:t>，然后</a:t>
            </a:r>
            <a:r>
              <a:rPr lang="zh-CN" altLang="en-US" sz="1800" dirty="0">
                <a:solidFill>
                  <a:srgbClr val="24292F"/>
                </a:solidFill>
                <a:effectLst/>
                <a:ea typeface="宋体" panose="02010600030101010101" pitchFamily="2" charset="-122"/>
                <a:cs typeface="Segoe UI" panose="020B0502040204020203" pitchFamily="34" charset="0"/>
              </a:rPr>
              <a:t>我</a:t>
            </a:r>
            <a:r>
              <a:rPr lang="zh-CN" altLang="zh-CN" sz="1800" dirty="0">
                <a:solidFill>
                  <a:srgbClr val="24292F"/>
                </a:solidFill>
                <a:effectLst/>
                <a:ea typeface="宋体" panose="02010600030101010101" pitchFamily="2" charset="-122"/>
                <a:cs typeface="Segoe UI" panose="020B0502040204020203" pitchFamily="34" charset="0"/>
              </a:rPr>
              <a:t>复现了这个论文，</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579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0259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2" y="2130919"/>
            <a:ext cx="10361851" cy="1470366"/>
          </a:xfrm>
        </p:spPr>
        <p:txBody>
          <a:bodyPr/>
          <a:lstStyle/>
          <a:p>
            <a:r>
              <a:rPr lang="zh-CN" altLang="en-US"/>
              <a:t>单击此处编辑母版标题样式</a:t>
            </a:r>
          </a:p>
        </p:txBody>
      </p:sp>
      <p:sp>
        <p:nvSpPr>
          <p:cNvPr id="3" name="副标题 2"/>
          <p:cNvSpPr>
            <a:spLocks noGrp="1"/>
          </p:cNvSpPr>
          <p:nvPr>
            <p:ph type="subTitle" idx="1"/>
          </p:nvPr>
        </p:nvSpPr>
        <p:spPr>
          <a:xfrm>
            <a:off x="1828562" y="3887100"/>
            <a:ext cx="8533290" cy="1753006"/>
          </a:xfrm>
        </p:spPr>
        <p:txBody>
          <a:bodyPr/>
          <a:lstStyle>
            <a:lvl1pPr marL="0" indent="0" algn="ctr">
              <a:buNone/>
              <a:defRPr>
                <a:solidFill>
                  <a:schemeClr val="tx1">
                    <a:tint val="75000"/>
                  </a:schemeClr>
                </a:solidFill>
              </a:defRPr>
            </a:lvl1pPr>
            <a:lvl2pPr marL="483809" indent="0" algn="ctr">
              <a:buNone/>
              <a:defRPr>
                <a:solidFill>
                  <a:schemeClr val="tx1">
                    <a:tint val="75000"/>
                  </a:schemeClr>
                </a:solidFill>
              </a:defRPr>
            </a:lvl2pPr>
            <a:lvl3pPr marL="967618" indent="0" algn="ctr">
              <a:buNone/>
              <a:defRPr>
                <a:solidFill>
                  <a:schemeClr val="tx1">
                    <a:tint val="75000"/>
                  </a:schemeClr>
                </a:solidFill>
              </a:defRPr>
            </a:lvl3pPr>
            <a:lvl4pPr marL="1451427" indent="0" algn="ctr">
              <a:buNone/>
              <a:defRPr>
                <a:solidFill>
                  <a:schemeClr val="tx1">
                    <a:tint val="75000"/>
                  </a:schemeClr>
                </a:solidFill>
              </a:defRPr>
            </a:lvl4pPr>
            <a:lvl5pPr marL="1935236" indent="0" algn="ctr">
              <a:buNone/>
              <a:defRPr>
                <a:solidFill>
                  <a:schemeClr val="tx1">
                    <a:tint val="75000"/>
                  </a:schemeClr>
                </a:solidFill>
              </a:defRPr>
            </a:lvl5pPr>
            <a:lvl6pPr marL="2419045" indent="0" algn="ctr">
              <a:buNone/>
              <a:defRPr>
                <a:solidFill>
                  <a:schemeClr val="tx1">
                    <a:tint val="75000"/>
                  </a:schemeClr>
                </a:solidFill>
              </a:defRPr>
            </a:lvl6pPr>
            <a:lvl7pPr marL="2902854" indent="0" algn="ctr">
              <a:buNone/>
              <a:defRPr>
                <a:solidFill>
                  <a:schemeClr val="tx1">
                    <a:tint val="75000"/>
                  </a:schemeClr>
                </a:solidFill>
              </a:defRPr>
            </a:lvl7pPr>
            <a:lvl8pPr marL="3386663" indent="0" algn="ctr">
              <a:buNone/>
              <a:defRPr>
                <a:solidFill>
                  <a:schemeClr val="tx1">
                    <a:tint val="75000"/>
                  </a:schemeClr>
                </a:solidFill>
              </a:defRPr>
            </a:lvl8pPr>
            <a:lvl9pPr marL="387047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0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296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50"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53964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84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627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90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7516C2-8722-86D5-B7CC-1EE1FB82F308}"/>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1952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74ED4-E1DF-2389-0741-7CBB72F583B8}"/>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7016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286BD-DA6F-23E7-F8D9-315B01715DF9}"/>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21880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5AD0F-E800-57F0-7552-193135512679}"/>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43530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356BC-4E02-DBEC-F75D-FA0EFC17055B}"/>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52017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150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992B8-052B-07D9-678B-771723A025C5}"/>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8367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0D1C2-495A-23E7-3D73-0D83FAFAEC98}"/>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
        <p:nvSpPr>
          <p:cNvPr id="4" name="TextBox 9">
            <a:extLst>
              <a:ext uri="{FF2B5EF4-FFF2-40B4-BE49-F238E27FC236}">
                <a16:creationId xmlns:a16="http://schemas.microsoft.com/office/drawing/2014/main" id="{DB954BCE-2FC4-207B-D190-3D8AE4AB2E58}"/>
              </a:ext>
            </a:extLst>
          </p:cNvPr>
          <p:cNvSpPr txBox="1"/>
          <p:nvPr userDrawn="1"/>
        </p:nvSpPr>
        <p:spPr>
          <a:xfrm>
            <a:off x="1012222" y="6494379"/>
            <a:ext cx="1223977" cy="118457"/>
          </a:xfrm>
          <a:prstGeom prst="rect">
            <a:avLst/>
          </a:prstGeom>
          <a:noFill/>
        </p:spPr>
        <p:txBody>
          <a:bodyPr wrap="square" rtlCol="0">
            <a:spAutoFit/>
          </a:bodyPr>
          <a:lstStyle/>
          <a:p>
            <a:pPr defTabSz="914309">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下载</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http://www.1ppt.com/xiazai/</a:t>
            </a:r>
          </a:p>
        </p:txBody>
      </p:sp>
    </p:spTree>
    <p:extLst>
      <p:ext uri="{BB962C8B-B14F-4D97-AF65-F5344CB8AC3E}">
        <p14:creationId xmlns:p14="http://schemas.microsoft.com/office/powerpoint/2010/main" val="930755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46482-4520-4141-EC20-4ADFFC4BCB0C}"/>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38325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86AB8-0147-4AA7-CBDA-92A15944D7E0}"/>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749092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F4989-46C8-9358-2D5B-A461242FD099}"/>
              </a:ext>
            </a:extLst>
          </p:cNvPr>
          <p:cNvSpPr>
            <a:spLocks noGrp="1"/>
          </p:cNvSpPr>
          <p:nvPr>
            <p:ph type="title"/>
          </p:nvPr>
        </p:nvSpPr>
        <p:spPr>
          <a:xfrm>
            <a:off x="838091" y="365210"/>
            <a:ext cx="10514231" cy="132587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40317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1"/>
            <a:ext cx="10971372" cy="114326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521" y="1600572"/>
            <a:ext cx="10971372" cy="452701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2E3AAC11-D570-4EA9-AFC0-30FB72BA45EB}" type="datetimeFigureOut">
              <a:rPr lang="zh-CN" altLang="en-US" smtClean="0"/>
              <a:t>2023/6/14</a:t>
            </a:fld>
            <a:endParaRPr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7823"/>
            <a:ext cx="2844430" cy="365210"/>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215637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3"/>
            <a:ext cx="2742843" cy="585288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3"/>
            <a:ext cx="8025355" cy="585288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2E3AAC11-D570-4EA9-AFC0-30FB72BA45EB}" type="datetimeFigureOut">
              <a:rPr lang="zh-CN" altLang="en-US" smtClean="0"/>
              <a:t>2023/6/14</a:t>
            </a:fld>
            <a:endParaRPr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7823"/>
            <a:ext cx="2844430" cy="365210"/>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93426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287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8" y="4407921"/>
            <a:ext cx="10361851" cy="1362391"/>
          </a:xfrm>
        </p:spPr>
        <p:txBody>
          <a:bodyPr anchor="t"/>
          <a:lstStyle>
            <a:lvl1pPr algn="l">
              <a:defRPr sz="4200" b="1" cap="all"/>
            </a:lvl1pPr>
          </a:lstStyle>
          <a:p>
            <a:r>
              <a:rPr lang="zh-CN" altLang="en-US"/>
              <a:t>单击此处编辑母版标题样式</a:t>
            </a:r>
          </a:p>
        </p:txBody>
      </p:sp>
      <p:sp>
        <p:nvSpPr>
          <p:cNvPr id="3" name="文本占位符 2"/>
          <p:cNvSpPr>
            <a:spLocks noGrp="1"/>
          </p:cNvSpPr>
          <p:nvPr>
            <p:ph type="body" idx="1"/>
          </p:nvPr>
        </p:nvSpPr>
        <p:spPr>
          <a:xfrm>
            <a:off x="962958" y="2907386"/>
            <a:ext cx="10361851" cy="1500535"/>
          </a:xfrm>
        </p:spPr>
        <p:txBody>
          <a:bodyPr anchor="b"/>
          <a:lstStyle>
            <a:lvl1pPr marL="0" indent="0">
              <a:buNone/>
              <a:defRPr sz="2100">
                <a:solidFill>
                  <a:schemeClr val="tx1">
                    <a:tint val="75000"/>
                  </a:schemeClr>
                </a:solidFill>
              </a:defRPr>
            </a:lvl1pPr>
            <a:lvl2pPr marL="483809" indent="0">
              <a:buNone/>
              <a:defRPr sz="1900">
                <a:solidFill>
                  <a:schemeClr val="tx1">
                    <a:tint val="75000"/>
                  </a:schemeClr>
                </a:solidFill>
              </a:defRPr>
            </a:lvl2pPr>
            <a:lvl3pPr marL="967618" indent="0">
              <a:buNone/>
              <a:defRPr sz="1700">
                <a:solidFill>
                  <a:schemeClr val="tx1">
                    <a:tint val="75000"/>
                  </a:schemeClr>
                </a:solidFill>
              </a:defRPr>
            </a:lvl3pPr>
            <a:lvl4pPr marL="1451427" indent="0">
              <a:buNone/>
              <a:defRPr sz="1500">
                <a:solidFill>
                  <a:schemeClr val="tx1">
                    <a:tint val="75000"/>
                  </a:schemeClr>
                </a:solidFill>
              </a:defRPr>
            </a:lvl4pPr>
            <a:lvl5pPr marL="1935236" indent="0">
              <a:buNone/>
              <a:defRPr sz="1500">
                <a:solidFill>
                  <a:schemeClr val="tx1">
                    <a:tint val="75000"/>
                  </a:schemeClr>
                </a:solidFill>
              </a:defRPr>
            </a:lvl5pPr>
            <a:lvl6pPr marL="2419045" indent="0">
              <a:buNone/>
              <a:defRPr sz="1500">
                <a:solidFill>
                  <a:schemeClr val="tx1">
                    <a:tint val="75000"/>
                  </a:schemeClr>
                </a:solidFill>
              </a:defRPr>
            </a:lvl6pPr>
            <a:lvl7pPr marL="2902854" indent="0">
              <a:buNone/>
              <a:defRPr sz="1500">
                <a:solidFill>
                  <a:schemeClr val="tx1">
                    <a:tint val="75000"/>
                  </a:schemeClr>
                </a:solidFill>
              </a:defRPr>
            </a:lvl7pPr>
            <a:lvl8pPr marL="3386663" indent="0">
              <a:buNone/>
              <a:defRPr sz="1500">
                <a:solidFill>
                  <a:schemeClr val="tx1">
                    <a:tint val="75000"/>
                  </a:schemeClr>
                </a:solidFill>
              </a:defRPr>
            </a:lvl8pPr>
            <a:lvl9pPr marL="3870472" indent="0">
              <a:buNone/>
              <a:defRPr sz="15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8844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1"/>
            <a:ext cx="5384099" cy="4527011"/>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1"/>
            <a:ext cx="5384099" cy="4527011"/>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0726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0"/>
          </a:xfrm>
        </p:spPr>
        <p:txBody>
          <a:bodyPr anchor="b"/>
          <a:lstStyle>
            <a:lvl1pPr marL="0" indent="0">
              <a:buNone/>
              <a:defRPr sz="2500" b="1"/>
            </a:lvl1pPr>
            <a:lvl2pPr marL="483809" indent="0">
              <a:buNone/>
              <a:defRPr sz="2100" b="1"/>
            </a:lvl2pPr>
            <a:lvl3pPr marL="967618" indent="0">
              <a:buNone/>
              <a:defRPr sz="1900" b="1"/>
            </a:lvl3pPr>
            <a:lvl4pPr marL="1451427" indent="0">
              <a:buNone/>
              <a:defRPr sz="1700" b="1"/>
            </a:lvl4pPr>
            <a:lvl5pPr marL="1935236" indent="0">
              <a:buNone/>
              <a:defRPr sz="1700" b="1"/>
            </a:lvl5pPr>
            <a:lvl6pPr marL="2419045" indent="0">
              <a:buNone/>
              <a:defRPr sz="1700" b="1"/>
            </a:lvl6pPr>
            <a:lvl7pPr marL="2902854" indent="0">
              <a:buNone/>
              <a:defRPr sz="1700" b="1"/>
            </a:lvl7pPr>
            <a:lvl8pPr marL="3386663" indent="0">
              <a:buNone/>
              <a:defRPr sz="1700" b="1"/>
            </a:lvl8pPr>
            <a:lvl9pPr marL="3870472" indent="0">
              <a:buNone/>
              <a:defRPr sz="1700" b="1"/>
            </a:lvl9pPr>
          </a:lstStyle>
          <a:p>
            <a:pPr lvl="0"/>
            <a:r>
              <a:rPr lang="zh-CN" altLang="en-US"/>
              <a:t>单击此处编辑母版文本样式</a:t>
            </a:r>
          </a:p>
        </p:txBody>
      </p:sp>
      <p:sp>
        <p:nvSpPr>
          <p:cNvPr id="4" name="内容占位符 3"/>
          <p:cNvSpPr>
            <a:spLocks noGrp="1"/>
          </p:cNvSpPr>
          <p:nvPr>
            <p:ph sz="half" idx="2"/>
          </p:nvPr>
        </p:nvSpPr>
        <p:spPr>
          <a:xfrm>
            <a:off x="609521" y="2175379"/>
            <a:ext cx="5386216" cy="395220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0"/>
          </a:xfrm>
        </p:spPr>
        <p:txBody>
          <a:bodyPr anchor="b"/>
          <a:lstStyle>
            <a:lvl1pPr marL="0" indent="0">
              <a:buNone/>
              <a:defRPr sz="2500" b="1"/>
            </a:lvl1pPr>
            <a:lvl2pPr marL="483809" indent="0">
              <a:buNone/>
              <a:defRPr sz="2100" b="1"/>
            </a:lvl2pPr>
            <a:lvl3pPr marL="967618" indent="0">
              <a:buNone/>
              <a:defRPr sz="1900" b="1"/>
            </a:lvl3pPr>
            <a:lvl4pPr marL="1451427" indent="0">
              <a:buNone/>
              <a:defRPr sz="1700" b="1"/>
            </a:lvl4pPr>
            <a:lvl5pPr marL="1935236" indent="0">
              <a:buNone/>
              <a:defRPr sz="1700" b="1"/>
            </a:lvl5pPr>
            <a:lvl6pPr marL="2419045" indent="0">
              <a:buNone/>
              <a:defRPr sz="1700" b="1"/>
            </a:lvl6pPr>
            <a:lvl7pPr marL="2902854" indent="0">
              <a:buNone/>
              <a:defRPr sz="1700" b="1"/>
            </a:lvl7pPr>
            <a:lvl8pPr marL="3386663" indent="0">
              <a:buNone/>
              <a:defRPr sz="1700" b="1"/>
            </a:lvl8pPr>
            <a:lvl9pPr marL="3870472" indent="0">
              <a:buNone/>
              <a:defRPr sz="1700" b="1"/>
            </a:lvl9pPr>
          </a:lstStyle>
          <a:p>
            <a:pPr lvl="0"/>
            <a:r>
              <a:rPr lang="zh-CN" altLang="en-US"/>
              <a:t>单击此处编辑母版文本样式</a:t>
            </a:r>
          </a:p>
        </p:txBody>
      </p:sp>
      <p:sp>
        <p:nvSpPr>
          <p:cNvPr id="6" name="内容占位符 5"/>
          <p:cNvSpPr>
            <a:spLocks noGrp="1"/>
          </p:cNvSpPr>
          <p:nvPr>
            <p:ph sz="quarter" idx="4"/>
          </p:nvPr>
        </p:nvSpPr>
        <p:spPr>
          <a:xfrm>
            <a:off x="6192562" y="2175379"/>
            <a:ext cx="5388332" cy="395220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796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2091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0546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2" y="273113"/>
            <a:ext cx="4010562" cy="1162319"/>
          </a:xfrm>
        </p:spPr>
        <p:txBody>
          <a:bodyPr anchor="b"/>
          <a:lstStyle>
            <a:lvl1pPr algn="l">
              <a:defRPr sz="2100" b="1"/>
            </a:lvl1pPr>
          </a:lstStyle>
          <a:p>
            <a:r>
              <a:rPr lang="zh-CN" altLang="en-US"/>
              <a:t>单击此处编辑母版标题样式</a:t>
            </a:r>
          </a:p>
        </p:txBody>
      </p:sp>
      <p:sp>
        <p:nvSpPr>
          <p:cNvPr id="3" name="内容占位符 2"/>
          <p:cNvSpPr>
            <a:spLocks noGrp="1"/>
          </p:cNvSpPr>
          <p:nvPr>
            <p:ph idx="1"/>
          </p:nvPr>
        </p:nvSpPr>
        <p:spPr>
          <a:xfrm>
            <a:off x="4766112" y="273114"/>
            <a:ext cx="6814780" cy="5854468"/>
          </a:xfrm>
        </p:spPr>
        <p:txBody>
          <a:bodyPr/>
          <a:lstStyle>
            <a:lvl1pPr>
              <a:defRPr sz="3400"/>
            </a:lvl1pPr>
            <a:lvl2pPr>
              <a:defRPr sz="30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2" y="1435433"/>
            <a:ext cx="4010562" cy="4692149"/>
          </a:xfrm>
        </p:spPr>
        <p:txBody>
          <a:bodyPr/>
          <a:lstStyle>
            <a:lvl1pPr marL="0" indent="0">
              <a:buNone/>
              <a:defRPr sz="1500"/>
            </a:lvl1pPr>
            <a:lvl2pPr marL="483809" indent="0">
              <a:buNone/>
              <a:defRPr sz="1300"/>
            </a:lvl2pPr>
            <a:lvl3pPr marL="967618" indent="0">
              <a:buNone/>
              <a:defRPr sz="1100"/>
            </a:lvl3pPr>
            <a:lvl4pPr marL="1451427" indent="0">
              <a:buNone/>
              <a:defRPr sz="1000"/>
            </a:lvl4pPr>
            <a:lvl5pPr marL="1935236" indent="0">
              <a:buNone/>
              <a:defRPr sz="1000"/>
            </a:lvl5pPr>
            <a:lvl6pPr marL="2419045" indent="0">
              <a:buNone/>
              <a:defRPr sz="1000"/>
            </a:lvl6pPr>
            <a:lvl7pPr marL="2902854" indent="0">
              <a:buNone/>
              <a:defRPr sz="1000"/>
            </a:lvl7pPr>
            <a:lvl8pPr marL="3386663" indent="0">
              <a:buNone/>
              <a:defRPr sz="1000"/>
            </a:lvl8pPr>
            <a:lvl9pPr marL="387047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448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69"/>
          </a:xfrm>
        </p:spPr>
        <p:txBody>
          <a:bodyPr anchor="b"/>
          <a:lstStyle>
            <a:lvl1pPr algn="l">
              <a:defRPr sz="2100" b="1"/>
            </a:lvl1pPr>
          </a:lstStyle>
          <a:p>
            <a:r>
              <a:rPr lang="zh-CN" altLang="en-US"/>
              <a:t>单击此处编辑母版标题样式</a:t>
            </a:r>
          </a:p>
        </p:txBody>
      </p:sp>
      <p:sp>
        <p:nvSpPr>
          <p:cNvPr id="3" name="图片占位符 2"/>
          <p:cNvSpPr>
            <a:spLocks noGrp="1"/>
          </p:cNvSpPr>
          <p:nvPr>
            <p:ph type="pic" idx="1"/>
          </p:nvPr>
        </p:nvSpPr>
        <p:spPr>
          <a:xfrm>
            <a:off x="2389406" y="612918"/>
            <a:ext cx="7314248" cy="4115753"/>
          </a:xfrm>
        </p:spPr>
        <p:txBody>
          <a:bodyPr/>
          <a:lstStyle>
            <a:lvl1pPr marL="0" indent="0">
              <a:buNone/>
              <a:defRPr sz="3400"/>
            </a:lvl1pPr>
            <a:lvl2pPr marL="483809" indent="0">
              <a:buNone/>
              <a:defRPr sz="3000"/>
            </a:lvl2pPr>
            <a:lvl3pPr marL="967618" indent="0">
              <a:buNone/>
              <a:defRPr sz="2500"/>
            </a:lvl3pPr>
            <a:lvl4pPr marL="1451427" indent="0">
              <a:buNone/>
              <a:defRPr sz="2100"/>
            </a:lvl4pPr>
            <a:lvl5pPr marL="1935236" indent="0">
              <a:buNone/>
              <a:defRPr sz="2100"/>
            </a:lvl5pPr>
            <a:lvl6pPr marL="2419045" indent="0">
              <a:buNone/>
              <a:defRPr sz="2100"/>
            </a:lvl6pPr>
            <a:lvl7pPr marL="2902854" indent="0">
              <a:buNone/>
              <a:defRPr sz="2100"/>
            </a:lvl7pPr>
            <a:lvl8pPr marL="3386663" indent="0">
              <a:buNone/>
              <a:defRPr sz="2100"/>
            </a:lvl8pPr>
            <a:lvl9pPr marL="3870472" indent="0">
              <a:buNone/>
              <a:defRPr sz="2100"/>
            </a:lvl9pPr>
          </a:lstStyle>
          <a:p>
            <a:endParaRPr lang="zh-CN" altLang="en-US"/>
          </a:p>
        </p:txBody>
      </p:sp>
      <p:sp>
        <p:nvSpPr>
          <p:cNvPr id="4" name="文本占位符 3"/>
          <p:cNvSpPr>
            <a:spLocks noGrp="1"/>
          </p:cNvSpPr>
          <p:nvPr>
            <p:ph type="body" sz="half" idx="2"/>
          </p:nvPr>
        </p:nvSpPr>
        <p:spPr>
          <a:xfrm>
            <a:off x="2389406" y="5368581"/>
            <a:ext cx="7314248" cy="805048"/>
          </a:xfrm>
        </p:spPr>
        <p:txBody>
          <a:bodyPr/>
          <a:lstStyle>
            <a:lvl1pPr marL="0" indent="0">
              <a:buNone/>
              <a:defRPr sz="1500"/>
            </a:lvl1pPr>
            <a:lvl2pPr marL="483809" indent="0">
              <a:buNone/>
              <a:defRPr sz="1300"/>
            </a:lvl2pPr>
            <a:lvl3pPr marL="967618" indent="0">
              <a:buNone/>
              <a:defRPr sz="1100"/>
            </a:lvl3pPr>
            <a:lvl4pPr marL="1451427" indent="0">
              <a:buNone/>
              <a:defRPr sz="1000"/>
            </a:lvl4pPr>
            <a:lvl5pPr marL="1935236" indent="0">
              <a:buNone/>
              <a:defRPr sz="1000"/>
            </a:lvl5pPr>
            <a:lvl6pPr marL="2419045" indent="0">
              <a:buNone/>
              <a:defRPr sz="1000"/>
            </a:lvl6pPr>
            <a:lvl7pPr marL="2902854" indent="0">
              <a:buNone/>
              <a:defRPr sz="1000"/>
            </a:lvl7pPr>
            <a:lvl8pPr marL="3386663" indent="0">
              <a:buNone/>
              <a:defRPr sz="1000"/>
            </a:lvl8pPr>
            <a:lvl9pPr marL="387047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506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3"/>
            <a:ext cx="10971372" cy="1143264"/>
          </a:xfrm>
          <a:prstGeom prst="rect">
            <a:avLst/>
          </a:prstGeom>
        </p:spPr>
        <p:txBody>
          <a:bodyPr vert="horz" lIns="96762" tIns="48381" rIns="96762" bIns="48381"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1"/>
            <a:ext cx="10971372" cy="4527011"/>
          </a:xfrm>
          <a:prstGeom prst="rect">
            <a:avLst/>
          </a:prstGeom>
        </p:spPr>
        <p:txBody>
          <a:bodyPr vert="horz" lIns="96762" tIns="48381" rIns="96762" bIns="48381"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3"/>
            <a:ext cx="2844430" cy="365209"/>
          </a:xfrm>
          <a:prstGeom prst="rect">
            <a:avLst/>
          </a:prstGeom>
        </p:spPr>
        <p:txBody>
          <a:bodyPr vert="horz" lIns="96762" tIns="48381" rIns="96762" bIns="48381" rtlCol="0" anchor="ctr"/>
          <a:lstStyle>
            <a:lvl1pPr algn="l">
              <a:defRPr sz="1300">
                <a:solidFill>
                  <a:schemeClr val="tx1">
                    <a:tint val="75000"/>
                  </a:schemeClr>
                </a:solidFill>
              </a:defRPr>
            </a:lvl1pPr>
          </a:lstStyle>
          <a:p>
            <a:fld id="{530820CF-B880-4189-942D-D702A7CBA730}" type="datetimeFigureOut">
              <a:rPr lang="zh-CN" altLang="en-US" smtClean="0">
                <a:solidFill>
                  <a:prstClr val="black">
                    <a:tint val="75000"/>
                  </a:prstClr>
                </a:solidFill>
              </a:rPr>
              <a:pPr/>
              <a:t>2023/6/14</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059" y="6357823"/>
            <a:ext cx="3860297" cy="365209"/>
          </a:xfrm>
          <a:prstGeom prst="rect">
            <a:avLst/>
          </a:prstGeom>
        </p:spPr>
        <p:txBody>
          <a:bodyPr vert="horz" lIns="96762" tIns="48381" rIns="96762" bIns="48381" rtlCol="0" anchor="ctr"/>
          <a:lstStyle>
            <a:lvl1pPr algn="ctr">
              <a:defRPr sz="13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6462" y="6357823"/>
            <a:ext cx="2844430" cy="365209"/>
          </a:xfrm>
          <a:prstGeom prst="rect">
            <a:avLst/>
          </a:prstGeom>
        </p:spPr>
        <p:txBody>
          <a:bodyPr vert="horz" lIns="96762" tIns="48381" rIns="96762" bIns="48381" rtlCol="0" anchor="ctr"/>
          <a:lstStyle>
            <a:lvl1pPr algn="r">
              <a:defRPr sz="13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6917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67618" rtl="0" eaLnBrk="1" latinLnBrk="0" hangingPunct="1">
        <a:spcBef>
          <a:spcPct val="0"/>
        </a:spcBef>
        <a:buNone/>
        <a:defRPr sz="4700" kern="1200">
          <a:solidFill>
            <a:schemeClr val="tx1"/>
          </a:solidFill>
          <a:latin typeface="+mj-lt"/>
          <a:ea typeface="+mj-ea"/>
          <a:cs typeface="+mj-cs"/>
        </a:defRPr>
      </a:lvl1pPr>
    </p:titleStyle>
    <p:bodyStyle>
      <a:lvl1pPr marL="362857" indent="-362857" algn="l" defTabSz="967618" rtl="0" eaLnBrk="1" latinLnBrk="0" hangingPunct="1">
        <a:spcBef>
          <a:spcPct val="20000"/>
        </a:spcBef>
        <a:buFont typeface="Arial" pitchFamily="34" charset="0"/>
        <a:buChar char="•"/>
        <a:defRPr sz="3400" kern="1200">
          <a:solidFill>
            <a:schemeClr val="tx1"/>
          </a:solidFill>
          <a:latin typeface="+mn-lt"/>
          <a:ea typeface="+mn-ea"/>
          <a:cs typeface="+mn-cs"/>
        </a:defRPr>
      </a:lvl1pPr>
      <a:lvl2pPr marL="786190" indent="-302381" algn="l" defTabSz="967618"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09523" indent="-241905" algn="l" defTabSz="967618" rtl="0" eaLnBrk="1" latinLnBrk="0" hangingPunct="1">
        <a:spcBef>
          <a:spcPct val="20000"/>
        </a:spcBef>
        <a:buFont typeface="Arial" pitchFamily="34" charset="0"/>
        <a:buChar char="•"/>
        <a:defRPr sz="2500" kern="1200">
          <a:solidFill>
            <a:schemeClr val="tx1"/>
          </a:solidFill>
          <a:latin typeface="+mn-lt"/>
          <a:ea typeface="+mn-ea"/>
          <a:cs typeface="+mn-cs"/>
        </a:defRPr>
      </a:lvl3pPr>
      <a:lvl4pPr marL="1693332"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4pPr>
      <a:lvl5pPr marL="2177141"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5pPr>
      <a:lvl6pPr marL="2660950"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44759"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28568"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112377" indent="-241905" algn="l" defTabSz="967618"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zh-CN"/>
      </a:defPPr>
      <a:lvl1pPr marL="0" algn="l" defTabSz="967618" rtl="0" eaLnBrk="1" latinLnBrk="0" hangingPunct="1">
        <a:defRPr sz="1900" kern="1200">
          <a:solidFill>
            <a:schemeClr val="tx1"/>
          </a:solidFill>
          <a:latin typeface="+mn-lt"/>
          <a:ea typeface="+mn-ea"/>
          <a:cs typeface="+mn-cs"/>
        </a:defRPr>
      </a:lvl1pPr>
      <a:lvl2pPr marL="483809" algn="l" defTabSz="967618" rtl="0" eaLnBrk="1" latinLnBrk="0" hangingPunct="1">
        <a:defRPr sz="1900" kern="1200">
          <a:solidFill>
            <a:schemeClr val="tx1"/>
          </a:solidFill>
          <a:latin typeface="+mn-lt"/>
          <a:ea typeface="+mn-ea"/>
          <a:cs typeface="+mn-cs"/>
        </a:defRPr>
      </a:lvl2pPr>
      <a:lvl3pPr marL="967618" algn="l" defTabSz="967618" rtl="0" eaLnBrk="1" latinLnBrk="0" hangingPunct="1">
        <a:defRPr sz="1900" kern="1200">
          <a:solidFill>
            <a:schemeClr val="tx1"/>
          </a:solidFill>
          <a:latin typeface="+mn-lt"/>
          <a:ea typeface="+mn-ea"/>
          <a:cs typeface="+mn-cs"/>
        </a:defRPr>
      </a:lvl3pPr>
      <a:lvl4pPr marL="1451427" algn="l" defTabSz="967618" rtl="0" eaLnBrk="1" latinLnBrk="0" hangingPunct="1">
        <a:defRPr sz="1900" kern="1200">
          <a:solidFill>
            <a:schemeClr val="tx1"/>
          </a:solidFill>
          <a:latin typeface="+mn-lt"/>
          <a:ea typeface="+mn-ea"/>
          <a:cs typeface="+mn-cs"/>
        </a:defRPr>
      </a:lvl4pPr>
      <a:lvl5pPr marL="1935236" algn="l" defTabSz="967618" rtl="0" eaLnBrk="1" latinLnBrk="0" hangingPunct="1">
        <a:defRPr sz="1900" kern="1200">
          <a:solidFill>
            <a:schemeClr val="tx1"/>
          </a:solidFill>
          <a:latin typeface="+mn-lt"/>
          <a:ea typeface="+mn-ea"/>
          <a:cs typeface="+mn-cs"/>
        </a:defRPr>
      </a:lvl5pPr>
      <a:lvl6pPr marL="2419045" algn="l" defTabSz="967618" rtl="0" eaLnBrk="1" latinLnBrk="0" hangingPunct="1">
        <a:defRPr sz="1900" kern="1200">
          <a:solidFill>
            <a:schemeClr val="tx1"/>
          </a:solidFill>
          <a:latin typeface="+mn-lt"/>
          <a:ea typeface="+mn-ea"/>
          <a:cs typeface="+mn-cs"/>
        </a:defRPr>
      </a:lvl6pPr>
      <a:lvl7pPr marL="2902854" algn="l" defTabSz="967618" rtl="0" eaLnBrk="1" latinLnBrk="0" hangingPunct="1">
        <a:defRPr sz="1900" kern="1200">
          <a:solidFill>
            <a:schemeClr val="tx1"/>
          </a:solidFill>
          <a:latin typeface="+mn-lt"/>
          <a:ea typeface="+mn-ea"/>
          <a:cs typeface="+mn-cs"/>
        </a:defRPr>
      </a:lvl7pPr>
      <a:lvl8pPr marL="3386663" algn="l" defTabSz="967618" rtl="0" eaLnBrk="1" latinLnBrk="0" hangingPunct="1">
        <a:defRPr sz="1900" kern="1200">
          <a:solidFill>
            <a:schemeClr val="tx1"/>
          </a:solidFill>
          <a:latin typeface="+mn-lt"/>
          <a:ea typeface="+mn-ea"/>
          <a:cs typeface="+mn-cs"/>
        </a:defRPr>
      </a:lvl8pPr>
      <a:lvl9pPr marL="3870472" algn="l" defTabSz="9676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641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75702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p:txStyles>
    <p:titleStyle>
      <a:lvl1pPr algn="ctr" defTabSz="914309"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91430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76" indent="-285721" algn="l" defTabSz="914309"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86" indent="-228577" algn="l" defTabSz="91430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40"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94"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49"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03"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57"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11"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3.wdp"/><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microsoft.com/office/2007/relationships/hdphoto" Target="../media/hdphoto3.wdp"/><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2A36"/>
        </a:solidFill>
        <a:effectLst/>
      </p:bgPr>
    </p:bg>
    <p:spTree>
      <p:nvGrpSpPr>
        <p:cNvPr id="1" name=""/>
        <p:cNvGrpSpPr/>
        <p:nvPr/>
      </p:nvGrpSpPr>
      <p:grpSpPr>
        <a:xfrm>
          <a:off x="0" y="0"/>
          <a:ext cx="0" cy="0"/>
          <a:chOff x="0" y="0"/>
          <a:chExt cx="0" cy="0"/>
        </a:xfrm>
      </p:grpSpPr>
      <p:sp>
        <p:nvSpPr>
          <p:cNvPr id="2" name="平行四边形 1">
            <a:extLst>
              <a:ext uri="{FF2B5EF4-FFF2-40B4-BE49-F238E27FC236}">
                <a16:creationId xmlns:a16="http://schemas.microsoft.com/office/drawing/2014/main" id="{279ECD5C-E2FD-45DB-BFD3-3F0E97178781}"/>
              </a:ext>
            </a:extLst>
          </p:cNvPr>
          <p:cNvSpPr/>
          <p:nvPr/>
        </p:nvSpPr>
        <p:spPr>
          <a:xfrm rot="5400000">
            <a:off x="4799833" y="1293673"/>
            <a:ext cx="1335316" cy="1124601"/>
          </a:xfrm>
          <a:prstGeom prst="parallelogram">
            <a:avLst>
              <a:gd name="adj" fmla="val 57842"/>
            </a:avLst>
          </a:pr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36" name="文本框 35">
            <a:extLst>
              <a:ext uri="{FF2B5EF4-FFF2-40B4-BE49-F238E27FC236}">
                <a16:creationId xmlns:a16="http://schemas.microsoft.com/office/drawing/2014/main" id="{72DE70A8-15ED-49CC-A8B1-1407F15E6820}"/>
              </a:ext>
            </a:extLst>
          </p:cNvPr>
          <p:cNvSpPr txBox="1"/>
          <p:nvPr/>
        </p:nvSpPr>
        <p:spPr>
          <a:xfrm>
            <a:off x="65563" y="3854622"/>
            <a:ext cx="6614311" cy="3046988"/>
          </a:xfrm>
          <a:prstGeom prst="rect">
            <a:avLst/>
          </a:prstGeom>
          <a:noFill/>
        </p:spPr>
        <p:txBody>
          <a:bodyPr wrap="none" rtlCol="0">
            <a:spAutoFit/>
          </a:bodyPr>
          <a:lstStyle/>
          <a:p>
            <a:pPr defTabSz="457154"/>
            <a:r>
              <a:rPr lang="en-US" altLang="zh-CN" sz="9600" b="1" dirty="0">
                <a:solidFill>
                  <a:srgbClr val="363E47"/>
                </a:solidFill>
                <a:latin typeface="Arial"/>
                <a:ea typeface="微软雅黑"/>
                <a:cs typeface="+mn-ea"/>
                <a:sym typeface="+mn-lt"/>
              </a:rPr>
              <a:t>MACHINE</a:t>
            </a:r>
          </a:p>
          <a:p>
            <a:pPr defTabSz="457154"/>
            <a:r>
              <a:rPr lang="en-US" altLang="zh-CN" sz="9600" b="1" dirty="0">
                <a:solidFill>
                  <a:srgbClr val="363E47"/>
                </a:solidFill>
                <a:latin typeface="Arial"/>
                <a:ea typeface="微软雅黑"/>
                <a:cs typeface="+mn-ea"/>
                <a:sym typeface="+mn-lt"/>
              </a:rPr>
              <a:t>LEARNING</a:t>
            </a:r>
            <a:endParaRPr lang="zh-CN" altLang="en-US" sz="9600" b="1" dirty="0">
              <a:solidFill>
                <a:srgbClr val="363E47"/>
              </a:solidFill>
              <a:latin typeface="Arial"/>
              <a:ea typeface="微软雅黑"/>
              <a:cs typeface="+mn-ea"/>
              <a:sym typeface="+mn-lt"/>
            </a:endParaRPr>
          </a:p>
        </p:txBody>
      </p:sp>
      <p:sp>
        <p:nvSpPr>
          <p:cNvPr id="37" name="文本框 36">
            <a:extLst>
              <a:ext uri="{FF2B5EF4-FFF2-40B4-BE49-F238E27FC236}">
                <a16:creationId xmlns:a16="http://schemas.microsoft.com/office/drawing/2014/main" id="{F1BD8FE6-26E6-4E82-8073-03B049749FDF}"/>
              </a:ext>
            </a:extLst>
          </p:cNvPr>
          <p:cNvSpPr txBox="1"/>
          <p:nvPr/>
        </p:nvSpPr>
        <p:spPr>
          <a:xfrm>
            <a:off x="918658" y="2966727"/>
            <a:ext cx="4494466" cy="1107996"/>
          </a:xfrm>
          <a:prstGeom prst="rect">
            <a:avLst/>
          </a:prstGeom>
          <a:noFill/>
        </p:spPr>
        <p:txBody>
          <a:bodyPr wrap="square" rtlCol="0">
            <a:spAutoFit/>
            <a:scene3d>
              <a:camera prst="orthographicFront"/>
              <a:lightRig rig="threePt" dir="t"/>
            </a:scene3d>
            <a:sp3d contourW="12700"/>
          </a:bodyPr>
          <a:lstStyle/>
          <a:p>
            <a:pPr algn="dist" defTabSz="457154"/>
            <a:r>
              <a:rPr lang="zh-CN" altLang="en-US" sz="6600" b="1" dirty="0">
                <a:solidFill>
                  <a:srgbClr val="FFFFFF"/>
                </a:solidFill>
                <a:latin typeface="Arial"/>
                <a:ea typeface="微软雅黑"/>
                <a:cs typeface="+mn-ea"/>
                <a:sym typeface="+mn-lt"/>
              </a:rPr>
              <a:t>步态识别</a:t>
            </a:r>
          </a:p>
        </p:txBody>
      </p:sp>
      <p:sp>
        <p:nvSpPr>
          <p:cNvPr id="38" name="文本框 37">
            <a:extLst>
              <a:ext uri="{FF2B5EF4-FFF2-40B4-BE49-F238E27FC236}">
                <a16:creationId xmlns:a16="http://schemas.microsoft.com/office/drawing/2014/main" id="{0F5C6CB6-F6D6-4BEA-AABF-7B4E215891A1}"/>
              </a:ext>
            </a:extLst>
          </p:cNvPr>
          <p:cNvSpPr txBox="1"/>
          <p:nvPr/>
        </p:nvSpPr>
        <p:spPr>
          <a:xfrm>
            <a:off x="889634" y="1295686"/>
            <a:ext cx="3541354" cy="1569660"/>
          </a:xfrm>
          <a:prstGeom prst="rect">
            <a:avLst/>
          </a:prstGeom>
          <a:noFill/>
        </p:spPr>
        <p:txBody>
          <a:bodyPr wrap="none" rtlCol="0">
            <a:spAutoFit/>
            <a:scene3d>
              <a:camera prst="orthographicFront"/>
              <a:lightRig rig="threePt" dir="t"/>
            </a:scene3d>
            <a:sp3d contourW="12700"/>
          </a:bodyPr>
          <a:lstStyle>
            <a:defPPr>
              <a:defRPr lang="en-US"/>
            </a:defPPr>
            <a:lvl1pPr>
              <a:defRPr sz="13800" b="1">
                <a:solidFill>
                  <a:srgbClr val="363E47"/>
                </a:solidFill>
                <a:latin typeface="Geometr415 Blk BT" panose="020B0802020204020303" pitchFamily="34" charset="0"/>
              </a:defRPr>
            </a:lvl1pPr>
          </a:lstStyle>
          <a:p>
            <a:pPr defTabSz="457154"/>
            <a:r>
              <a:rPr lang="en-US" altLang="zh-CN" sz="4800" dirty="0">
                <a:solidFill>
                  <a:srgbClr val="F78500"/>
                </a:solidFill>
                <a:latin typeface="Arial"/>
                <a:cs typeface="+mn-ea"/>
                <a:sym typeface="+mn-lt"/>
              </a:rPr>
              <a:t>Gait </a:t>
            </a:r>
          </a:p>
          <a:p>
            <a:pPr defTabSz="457154"/>
            <a:r>
              <a:rPr lang="en-US" altLang="zh-CN" sz="4800" dirty="0">
                <a:solidFill>
                  <a:srgbClr val="F78500"/>
                </a:solidFill>
                <a:latin typeface="Arial"/>
                <a:cs typeface="+mn-ea"/>
                <a:sym typeface="+mn-lt"/>
              </a:rPr>
              <a:t>recognition</a:t>
            </a:r>
            <a:endParaRPr lang="zh-CN" altLang="en-US" sz="4800" dirty="0">
              <a:solidFill>
                <a:srgbClr val="F78500"/>
              </a:solidFill>
              <a:latin typeface="Arial"/>
              <a:ea typeface="微软雅黑"/>
              <a:cs typeface="+mn-ea"/>
              <a:sym typeface="+mn-lt"/>
            </a:endParaRPr>
          </a:p>
        </p:txBody>
      </p:sp>
      <p:sp>
        <p:nvSpPr>
          <p:cNvPr id="25" name="Oval 2">
            <a:extLst>
              <a:ext uri="{FF2B5EF4-FFF2-40B4-BE49-F238E27FC236}">
                <a16:creationId xmlns:a16="http://schemas.microsoft.com/office/drawing/2014/main" id="{55E340EA-E218-4AE1-BF5E-A6D80371457C}"/>
              </a:ext>
            </a:extLst>
          </p:cNvPr>
          <p:cNvSpPr/>
          <p:nvPr/>
        </p:nvSpPr>
        <p:spPr>
          <a:xfrm>
            <a:off x="1028566" y="4766003"/>
            <a:ext cx="285713" cy="205034"/>
          </a:xfrm>
          <a:custGeom>
            <a:avLst/>
            <a:gdLst>
              <a:gd name="connsiteX0" fmla="*/ 533228 w 606862"/>
              <a:gd name="connsiteY0" fmla="*/ 69781 h 435499"/>
              <a:gd name="connsiteX1" fmla="*/ 528214 w 606862"/>
              <a:gd name="connsiteY1" fmla="*/ 81924 h 435499"/>
              <a:gd name="connsiteX2" fmla="*/ 515122 w 606862"/>
              <a:gd name="connsiteY2" fmla="*/ 82851 h 435499"/>
              <a:gd name="connsiteX3" fmla="*/ 513543 w 606862"/>
              <a:gd name="connsiteY3" fmla="*/ 87671 h 435499"/>
              <a:gd name="connsiteX4" fmla="*/ 523571 w 606862"/>
              <a:gd name="connsiteY4" fmla="*/ 96107 h 435499"/>
              <a:gd name="connsiteX5" fmla="*/ 520414 w 606862"/>
              <a:gd name="connsiteY5" fmla="*/ 108806 h 435499"/>
              <a:gd name="connsiteX6" fmla="*/ 524500 w 606862"/>
              <a:gd name="connsiteY6" fmla="*/ 111773 h 435499"/>
              <a:gd name="connsiteX7" fmla="*/ 535643 w 606862"/>
              <a:gd name="connsiteY7" fmla="*/ 104913 h 435499"/>
              <a:gd name="connsiteX8" fmla="*/ 546785 w 606862"/>
              <a:gd name="connsiteY8" fmla="*/ 111773 h 435499"/>
              <a:gd name="connsiteX9" fmla="*/ 550871 w 606862"/>
              <a:gd name="connsiteY9" fmla="*/ 108806 h 435499"/>
              <a:gd name="connsiteX10" fmla="*/ 547807 w 606862"/>
              <a:gd name="connsiteY10" fmla="*/ 96107 h 435499"/>
              <a:gd name="connsiteX11" fmla="*/ 557835 w 606862"/>
              <a:gd name="connsiteY11" fmla="*/ 87671 h 435499"/>
              <a:gd name="connsiteX12" fmla="*/ 556349 w 606862"/>
              <a:gd name="connsiteY12" fmla="*/ 82851 h 435499"/>
              <a:gd name="connsiteX13" fmla="*/ 543257 w 606862"/>
              <a:gd name="connsiteY13" fmla="*/ 81924 h 435499"/>
              <a:gd name="connsiteX14" fmla="*/ 538242 w 606862"/>
              <a:gd name="connsiteY14" fmla="*/ 69781 h 435499"/>
              <a:gd name="connsiteX15" fmla="*/ 533228 w 606862"/>
              <a:gd name="connsiteY15" fmla="*/ 69781 h 435499"/>
              <a:gd name="connsiteX16" fmla="*/ 474173 w 606862"/>
              <a:gd name="connsiteY16" fmla="*/ 69781 h 435499"/>
              <a:gd name="connsiteX17" fmla="*/ 469159 w 606862"/>
              <a:gd name="connsiteY17" fmla="*/ 81924 h 435499"/>
              <a:gd name="connsiteX18" fmla="*/ 456066 w 606862"/>
              <a:gd name="connsiteY18" fmla="*/ 82851 h 435499"/>
              <a:gd name="connsiteX19" fmla="*/ 454488 w 606862"/>
              <a:gd name="connsiteY19" fmla="*/ 87671 h 435499"/>
              <a:gd name="connsiteX20" fmla="*/ 464516 w 606862"/>
              <a:gd name="connsiteY20" fmla="*/ 96107 h 435499"/>
              <a:gd name="connsiteX21" fmla="*/ 461359 w 606862"/>
              <a:gd name="connsiteY21" fmla="*/ 108806 h 435499"/>
              <a:gd name="connsiteX22" fmla="*/ 465445 w 606862"/>
              <a:gd name="connsiteY22" fmla="*/ 111773 h 435499"/>
              <a:gd name="connsiteX23" fmla="*/ 476587 w 606862"/>
              <a:gd name="connsiteY23" fmla="*/ 104913 h 435499"/>
              <a:gd name="connsiteX24" fmla="*/ 487730 w 606862"/>
              <a:gd name="connsiteY24" fmla="*/ 111773 h 435499"/>
              <a:gd name="connsiteX25" fmla="*/ 491815 w 606862"/>
              <a:gd name="connsiteY25" fmla="*/ 108806 h 435499"/>
              <a:gd name="connsiteX26" fmla="*/ 488751 w 606862"/>
              <a:gd name="connsiteY26" fmla="*/ 96107 h 435499"/>
              <a:gd name="connsiteX27" fmla="*/ 498779 w 606862"/>
              <a:gd name="connsiteY27" fmla="*/ 87671 h 435499"/>
              <a:gd name="connsiteX28" fmla="*/ 497294 w 606862"/>
              <a:gd name="connsiteY28" fmla="*/ 82851 h 435499"/>
              <a:gd name="connsiteX29" fmla="*/ 484201 w 606862"/>
              <a:gd name="connsiteY29" fmla="*/ 81924 h 435499"/>
              <a:gd name="connsiteX30" fmla="*/ 479187 w 606862"/>
              <a:gd name="connsiteY30" fmla="*/ 69781 h 435499"/>
              <a:gd name="connsiteX31" fmla="*/ 474173 w 606862"/>
              <a:gd name="connsiteY31" fmla="*/ 69781 h 435499"/>
              <a:gd name="connsiteX32" fmla="*/ 415117 w 606862"/>
              <a:gd name="connsiteY32" fmla="*/ 69781 h 435499"/>
              <a:gd name="connsiteX33" fmla="*/ 410103 w 606862"/>
              <a:gd name="connsiteY33" fmla="*/ 81924 h 435499"/>
              <a:gd name="connsiteX34" fmla="*/ 397011 w 606862"/>
              <a:gd name="connsiteY34" fmla="*/ 82851 h 435499"/>
              <a:gd name="connsiteX35" fmla="*/ 395432 w 606862"/>
              <a:gd name="connsiteY35" fmla="*/ 87671 h 435499"/>
              <a:gd name="connsiteX36" fmla="*/ 405460 w 606862"/>
              <a:gd name="connsiteY36" fmla="*/ 96107 h 435499"/>
              <a:gd name="connsiteX37" fmla="*/ 402303 w 606862"/>
              <a:gd name="connsiteY37" fmla="*/ 108806 h 435499"/>
              <a:gd name="connsiteX38" fmla="*/ 406389 w 606862"/>
              <a:gd name="connsiteY38" fmla="*/ 111773 h 435499"/>
              <a:gd name="connsiteX39" fmla="*/ 417532 w 606862"/>
              <a:gd name="connsiteY39" fmla="*/ 104913 h 435499"/>
              <a:gd name="connsiteX40" fmla="*/ 428674 w 606862"/>
              <a:gd name="connsiteY40" fmla="*/ 111773 h 435499"/>
              <a:gd name="connsiteX41" fmla="*/ 432760 w 606862"/>
              <a:gd name="connsiteY41" fmla="*/ 108806 h 435499"/>
              <a:gd name="connsiteX42" fmla="*/ 429696 w 606862"/>
              <a:gd name="connsiteY42" fmla="*/ 96107 h 435499"/>
              <a:gd name="connsiteX43" fmla="*/ 439724 w 606862"/>
              <a:gd name="connsiteY43" fmla="*/ 87671 h 435499"/>
              <a:gd name="connsiteX44" fmla="*/ 438238 w 606862"/>
              <a:gd name="connsiteY44" fmla="*/ 82851 h 435499"/>
              <a:gd name="connsiteX45" fmla="*/ 425146 w 606862"/>
              <a:gd name="connsiteY45" fmla="*/ 81924 h 435499"/>
              <a:gd name="connsiteX46" fmla="*/ 420132 w 606862"/>
              <a:gd name="connsiteY46" fmla="*/ 69781 h 435499"/>
              <a:gd name="connsiteX47" fmla="*/ 415117 w 606862"/>
              <a:gd name="connsiteY47" fmla="*/ 69781 h 435499"/>
              <a:gd name="connsiteX48" fmla="*/ 436010 w 606862"/>
              <a:gd name="connsiteY48" fmla="*/ 3780 h 435499"/>
              <a:gd name="connsiteX49" fmla="*/ 517257 w 606862"/>
              <a:gd name="connsiteY49" fmla="*/ 3780 h 435499"/>
              <a:gd name="connsiteX50" fmla="*/ 606862 w 606862"/>
              <a:gd name="connsiteY50" fmla="*/ 93140 h 435499"/>
              <a:gd name="connsiteX51" fmla="*/ 517257 w 606862"/>
              <a:gd name="connsiteY51" fmla="*/ 182594 h 435499"/>
              <a:gd name="connsiteX52" fmla="*/ 456438 w 606862"/>
              <a:gd name="connsiteY52" fmla="*/ 182594 h 435499"/>
              <a:gd name="connsiteX53" fmla="*/ 415210 w 606862"/>
              <a:gd name="connsiteY53" fmla="*/ 223751 h 435499"/>
              <a:gd name="connsiteX54" fmla="*/ 407689 w 606862"/>
              <a:gd name="connsiteY54" fmla="*/ 220692 h 435499"/>
              <a:gd name="connsiteX55" fmla="*/ 407689 w 606862"/>
              <a:gd name="connsiteY55" fmla="*/ 178051 h 435499"/>
              <a:gd name="connsiteX56" fmla="*/ 346405 w 606862"/>
              <a:gd name="connsiteY56" fmla="*/ 93233 h 435499"/>
              <a:gd name="connsiteX57" fmla="*/ 436010 w 606862"/>
              <a:gd name="connsiteY57" fmla="*/ 3780 h 435499"/>
              <a:gd name="connsiteX58" fmla="*/ 140854 w 606862"/>
              <a:gd name="connsiteY58" fmla="*/ 207 h 435499"/>
              <a:gd name="connsiteX59" fmla="*/ 216621 w 606862"/>
              <a:gd name="connsiteY59" fmla="*/ 856 h 435499"/>
              <a:gd name="connsiteX60" fmla="*/ 272145 w 606862"/>
              <a:gd name="connsiteY60" fmla="*/ 33762 h 435499"/>
              <a:gd name="connsiteX61" fmla="*/ 302693 w 606862"/>
              <a:gd name="connsiteY61" fmla="*/ 122934 h 435499"/>
              <a:gd name="connsiteX62" fmla="*/ 310400 w 606862"/>
              <a:gd name="connsiteY62" fmla="*/ 158343 h 435499"/>
              <a:gd name="connsiteX63" fmla="*/ 293130 w 606862"/>
              <a:gd name="connsiteY63" fmla="*/ 188098 h 435499"/>
              <a:gd name="connsiteX64" fmla="*/ 281152 w 606862"/>
              <a:gd name="connsiteY64" fmla="*/ 220819 h 435499"/>
              <a:gd name="connsiteX65" fmla="*/ 281152 w 606862"/>
              <a:gd name="connsiteY65" fmla="*/ 260863 h 435499"/>
              <a:gd name="connsiteX66" fmla="*/ 283287 w 606862"/>
              <a:gd name="connsiteY66" fmla="*/ 264385 h 435499"/>
              <a:gd name="connsiteX67" fmla="*/ 407057 w 606862"/>
              <a:gd name="connsiteY67" fmla="*/ 343732 h 435499"/>
              <a:gd name="connsiteX68" fmla="*/ 422192 w 606862"/>
              <a:gd name="connsiteY68" fmla="*/ 375989 h 435499"/>
              <a:gd name="connsiteX69" fmla="*/ 422192 w 606862"/>
              <a:gd name="connsiteY69" fmla="*/ 435406 h 435499"/>
              <a:gd name="connsiteX70" fmla="*/ 238533 w 606862"/>
              <a:gd name="connsiteY70" fmla="*/ 435406 h 435499"/>
              <a:gd name="connsiteX71" fmla="*/ 220520 w 606862"/>
              <a:gd name="connsiteY71" fmla="*/ 352816 h 435499"/>
              <a:gd name="connsiteX72" fmla="*/ 210957 w 606862"/>
              <a:gd name="connsiteY72" fmla="*/ 299331 h 435499"/>
              <a:gd name="connsiteX73" fmla="*/ 201393 w 606862"/>
              <a:gd name="connsiteY73" fmla="*/ 352816 h 435499"/>
              <a:gd name="connsiteX74" fmla="*/ 183566 w 606862"/>
              <a:gd name="connsiteY74" fmla="*/ 435499 h 435499"/>
              <a:gd name="connsiteX75" fmla="*/ 0 w 606862"/>
              <a:gd name="connsiteY75" fmla="*/ 435499 h 435499"/>
              <a:gd name="connsiteX76" fmla="*/ 0 w 606862"/>
              <a:gd name="connsiteY76" fmla="*/ 376082 h 435499"/>
              <a:gd name="connsiteX77" fmla="*/ 15135 w 606862"/>
              <a:gd name="connsiteY77" fmla="*/ 343824 h 435499"/>
              <a:gd name="connsiteX78" fmla="*/ 138905 w 606862"/>
              <a:gd name="connsiteY78" fmla="*/ 264478 h 435499"/>
              <a:gd name="connsiteX79" fmla="*/ 141040 w 606862"/>
              <a:gd name="connsiteY79" fmla="*/ 261049 h 435499"/>
              <a:gd name="connsiteX80" fmla="*/ 141040 w 606862"/>
              <a:gd name="connsiteY80" fmla="*/ 221005 h 435499"/>
              <a:gd name="connsiteX81" fmla="*/ 128970 w 606862"/>
              <a:gd name="connsiteY81" fmla="*/ 188191 h 435499"/>
              <a:gd name="connsiteX82" fmla="*/ 111792 w 606862"/>
              <a:gd name="connsiteY82" fmla="*/ 158436 h 435499"/>
              <a:gd name="connsiteX83" fmla="*/ 118942 w 606862"/>
              <a:gd name="connsiteY83" fmla="*/ 123120 h 435499"/>
              <a:gd name="connsiteX84" fmla="*/ 149397 w 606862"/>
              <a:gd name="connsiteY84" fmla="*/ 18560 h 435499"/>
              <a:gd name="connsiteX85" fmla="*/ 140854 w 606862"/>
              <a:gd name="connsiteY85" fmla="*/ 207 h 4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6862" h="435499">
                <a:moveTo>
                  <a:pt x="533228" y="69781"/>
                </a:moveTo>
                <a:lnTo>
                  <a:pt x="528214" y="81924"/>
                </a:lnTo>
                <a:lnTo>
                  <a:pt x="515122" y="82851"/>
                </a:lnTo>
                <a:cubicBezTo>
                  <a:pt x="512615" y="83036"/>
                  <a:pt x="511686" y="86095"/>
                  <a:pt x="513543" y="87671"/>
                </a:cubicBezTo>
                <a:lnTo>
                  <a:pt x="523571" y="96107"/>
                </a:lnTo>
                <a:lnTo>
                  <a:pt x="520414" y="108806"/>
                </a:lnTo>
                <a:cubicBezTo>
                  <a:pt x="519857" y="111217"/>
                  <a:pt x="522457" y="113163"/>
                  <a:pt x="524500" y="111773"/>
                </a:cubicBezTo>
                <a:lnTo>
                  <a:pt x="535643" y="104913"/>
                </a:lnTo>
                <a:lnTo>
                  <a:pt x="546785" y="111773"/>
                </a:lnTo>
                <a:cubicBezTo>
                  <a:pt x="548921" y="113163"/>
                  <a:pt x="551521" y="111217"/>
                  <a:pt x="550871" y="108806"/>
                </a:cubicBezTo>
                <a:lnTo>
                  <a:pt x="547807" y="96107"/>
                </a:lnTo>
                <a:lnTo>
                  <a:pt x="557835" y="87671"/>
                </a:lnTo>
                <a:cubicBezTo>
                  <a:pt x="559785" y="86095"/>
                  <a:pt x="558856" y="83036"/>
                  <a:pt x="556349" y="82851"/>
                </a:cubicBezTo>
                <a:lnTo>
                  <a:pt x="543257" y="81924"/>
                </a:lnTo>
                <a:lnTo>
                  <a:pt x="538242" y="69781"/>
                </a:lnTo>
                <a:cubicBezTo>
                  <a:pt x="537407" y="67463"/>
                  <a:pt x="534157" y="67463"/>
                  <a:pt x="533228" y="69781"/>
                </a:cubicBezTo>
                <a:close/>
                <a:moveTo>
                  <a:pt x="474173" y="69781"/>
                </a:moveTo>
                <a:lnTo>
                  <a:pt x="469159" y="81924"/>
                </a:lnTo>
                <a:lnTo>
                  <a:pt x="456066" y="82851"/>
                </a:lnTo>
                <a:cubicBezTo>
                  <a:pt x="453559" y="83036"/>
                  <a:pt x="452631" y="86095"/>
                  <a:pt x="454488" y="87671"/>
                </a:cubicBezTo>
                <a:lnTo>
                  <a:pt x="464516" y="96107"/>
                </a:lnTo>
                <a:lnTo>
                  <a:pt x="461359" y="108806"/>
                </a:lnTo>
                <a:cubicBezTo>
                  <a:pt x="460802" y="111217"/>
                  <a:pt x="463402" y="113163"/>
                  <a:pt x="465445" y="111773"/>
                </a:cubicBezTo>
                <a:lnTo>
                  <a:pt x="476587" y="104913"/>
                </a:lnTo>
                <a:lnTo>
                  <a:pt x="487730" y="111773"/>
                </a:lnTo>
                <a:cubicBezTo>
                  <a:pt x="489865" y="113163"/>
                  <a:pt x="492465" y="111217"/>
                  <a:pt x="491815" y="108806"/>
                </a:cubicBezTo>
                <a:lnTo>
                  <a:pt x="488751" y="96107"/>
                </a:lnTo>
                <a:lnTo>
                  <a:pt x="498779" y="87671"/>
                </a:lnTo>
                <a:cubicBezTo>
                  <a:pt x="500729" y="86095"/>
                  <a:pt x="499615" y="83036"/>
                  <a:pt x="497294" y="82851"/>
                </a:cubicBezTo>
                <a:lnTo>
                  <a:pt x="484201" y="81924"/>
                </a:lnTo>
                <a:lnTo>
                  <a:pt x="479187" y="69781"/>
                </a:lnTo>
                <a:cubicBezTo>
                  <a:pt x="478351" y="67463"/>
                  <a:pt x="475101" y="67463"/>
                  <a:pt x="474173" y="69781"/>
                </a:cubicBezTo>
                <a:close/>
                <a:moveTo>
                  <a:pt x="415117" y="69781"/>
                </a:moveTo>
                <a:lnTo>
                  <a:pt x="410103" y="81924"/>
                </a:lnTo>
                <a:lnTo>
                  <a:pt x="397011" y="82851"/>
                </a:lnTo>
                <a:cubicBezTo>
                  <a:pt x="394504" y="83036"/>
                  <a:pt x="393575" y="86095"/>
                  <a:pt x="395432" y="87671"/>
                </a:cubicBezTo>
                <a:lnTo>
                  <a:pt x="405460" y="96107"/>
                </a:lnTo>
                <a:lnTo>
                  <a:pt x="402303" y="108806"/>
                </a:lnTo>
                <a:cubicBezTo>
                  <a:pt x="401746" y="111217"/>
                  <a:pt x="404346" y="113163"/>
                  <a:pt x="406389" y="111773"/>
                </a:cubicBezTo>
                <a:lnTo>
                  <a:pt x="417532" y="104913"/>
                </a:lnTo>
                <a:lnTo>
                  <a:pt x="428674" y="111773"/>
                </a:lnTo>
                <a:cubicBezTo>
                  <a:pt x="430810" y="113163"/>
                  <a:pt x="433410" y="111217"/>
                  <a:pt x="432760" y="108806"/>
                </a:cubicBezTo>
                <a:lnTo>
                  <a:pt x="429696" y="96107"/>
                </a:lnTo>
                <a:lnTo>
                  <a:pt x="439724" y="87671"/>
                </a:lnTo>
                <a:cubicBezTo>
                  <a:pt x="441581" y="86095"/>
                  <a:pt x="440560" y="83036"/>
                  <a:pt x="438238" y="82851"/>
                </a:cubicBezTo>
                <a:lnTo>
                  <a:pt x="425146" y="81924"/>
                </a:lnTo>
                <a:lnTo>
                  <a:pt x="420132" y="69781"/>
                </a:lnTo>
                <a:cubicBezTo>
                  <a:pt x="419296" y="67463"/>
                  <a:pt x="416046" y="67463"/>
                  <a:pt x="415117" y="69781"/>
                </a:cubicBezTo>
                <a:close/>
                <a:moveTo>
                  <a:pt x="436010" y="3780"/>
                </a:moveTo>
                <a:lnTo>
                  <a:pt x="517257" y="3780"/>
                </a:lnTo>
                <a:cubicBezTo>
                  <a:pt x="566749" y="3780"/>
                  <a:pt x="606862" y="43825"/>
                  <a:pt x="606862" y="93140"/>
                </a:cubicBezTo>
                <a:cubicBezTo>
                  <a:pt x="606862" y="142548"/>
                  <a:pt x="566749" y="182594"/>
                  <a:pt x="517257" y="182594"/>
                </a:cubicBezTo>
                <a:lnTo>
                  <a:pt x="456438" y="182594"/>
                </a:lnTo>
                <a:lnTo>
                  <a:pt x="415210" y="223751"/>
                </a:lnTo>
                <a:cubicBezTo>
                  <a:pt x="412517" y="226625"/>
                  <a:pt x="407689" y="224678"/>
                  <a:pt x="407689" y="220692"/>
                </a:cubicBezTo>
                <a:lnTo>
                  <a:pt x="407689" y="178051"/>
                </a:lnTo>
                <a:cubicBezTo>
                  <a:pt x="372126" y="166279"/>
                  <a:pt x="346405" y="132815"/>
                  <a:pt x="346405" y="93233"/>
                </a:cubicBezTo>
                <a:cubicBezTo>
                  <a:pt x="346405" y="43825"/>
                  <a:pt x="386518" y="3780"/>
                  <a:pt x="436010" y="3780"/>
                </a:cubicBezTo>
                <a:close/>
                <a:moveTo>
                  <a:pt x="140854" y="207"/>
                </a:moveTo>
                <a:cubicBezTo>
                  <a:pt x="140854" y="207"/>
                  <a:pt x="191922" y="5954"/>
                  <a:pt x="216621" y="856"/>
                </a:cubicBezTo>
                <a:cubicBezTo>
                  <a:pt x="241412" y="-4335"/>
                  <a:pt x="267874" y="15038"/>
                  <a:pt x="272145" y="33762"/>
                </a:cubicBezTo>
                <a:cubicBezTo>
                  <a:pt x="272145" y="33762"/>
                  <a:pt x="322099" y="33948"/>
                  <a:pt x="302693" y="122934"/>
                </a:cubicBezTo>
                <a:cubicBezTo>
                  <a:pt x="310493" y="122563"/>
                  <a:pt x="318942" y="128032"/>
                  <a:pt x="310400" y="158343"/>
                </a:cubicBezTo>
                <a:cubicBezTo>
                  <a:pt x="303807" y="181331"/>
                  <a:pt x="297772" y="187727"/>
                  <a:pt x="293130" y="188098"/>
                </a:cubicBezTo>
                <a:cubicBezTo>
                  <a:pt x="291551" y="198480"/>
                  <a:pt x="287466" y="209974"/>
                  <a:pt x="281152" y="220819"/>
                </a:cubicBezTo>
                <a:lnTo>
                  <a:pt x="281152" y="260863"/>
                </a:lnTo>
                <a:cubicBezTo>
                  <a:pt x="281152" y="262346"/>
                  <a:pt x="281895" y="263737"/>
                  <a:pt x="283287" y="264385"/>
                </a:cubicBezTo>
                <a:cubicBezTo>
                  <a:pt x="294987" y="270133"/>
                  <a:pt x="353204" y="299424"/>
                  <a:pt x="407057" y="343732"/>
                </a:cubicBezTo>
                <a:cubicBezTo>
                  <a:pt x="416714" y="351611"/>
                  <a:pt x="422192" y="363476"/>
                  <a:pt x="422192" y="375989"/>
                </a:cubicBezTo>
                <a:lnTo>
                  <a:pt x="422192" y="435406"/>
                </a:lnTo>
                <a:lnTo>
                  <a:pt x="238533" y="435406"/>
                </a:lnTo>
                <a:lnTo>
                  <a:pt x="220520" y="352816"/>
                </a:lnTo>
                <a:cubicBezTo>
                  <a:pt x="257104" y="301834"/>
                  <a:pt x="217735" y="299331"/>
                  <a:pt x="210957" y="299331"/>
                </a:cubicBezTo>
                <a:cubicBezTo>
                  <a:pt x="204179" y="299424"/>
                  <a:pt x="164810" y="301834"/>
                  <a:pt x="201393" y="352816"/>
                </a:cubicBezTo>
                <a:lnTo>
                  <a:pt x="183566" y="435499"/>
                </a:lnTo>
                <a:lnTo>
                  <a:pt x="0" y="435499"/>
                </a:lnTo>
                <a:lnTo>
                  <a:pt x="0" y="376082"/>
                </a:lnTo>
                <a:cubicBezTo>
                  <a:pt x="0" y="363754"/>
                  <a:pt x="5478" y="351703"/>
                  <a:pt x="15135" y="343824"/>
                </a:cubicBezTo>
                <a:cubicBezTo>
                  <a:pt x="68988" y="299609"/>
                  <a:pt x="127113" y="270318"/>
                  <a:pt x="138905" y="264478"/>
                </a:cubicBezTo>
                <a:cubicBezTo>
                  <a:pt x="140112" y="263829"/>
                  <a:pt x="141040" y="262532"/>
                  <a:pt x="141040" y="261049"/>
                </a:cubicBezTo>
                <a:lnTo>
                  <a:pt x="141040" y="221005"/>
                </a:lnTo>
                <a:cubicBezTo>
                  <a:pt x="134726" y="210067"/>
                  <a:pt x="130641" y="198573"/>
                  <a:pt x="128970" y="188191"/>
                </a:cubicBezTo>
                <a:cubicBezTo>
                  <a:pt x="124420" y="187820"/>
                  <a:pt x="118385" y="181424"/>
                  <a:pt x="111792" y="158436"/>
                </a:cubicBezTo>
                <a:cubicBezTo>
                  <a:pt x="103528" y="128867"/>
                  <a:pt x="111328" y="123120"/>
                  <a:pt x="118942" y="123120"/>
                </a:cubicBezTo>
                <a:cubicBezTo>
                  <a:pt x="114856" y="105786"/>
                  <a:pt x="104643" y="45813"/>
                  <a:pt x="149397" y="18560"/>
                </a:cubicBezTo>
                <a:cubicBezTo>
                  <a:pt x="149397" y="18560"/>
                  <a:pt x="140112" y="10960"/>
                  <a:pt x="140854" y="2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54"/>
            <a:endParaRPr lang="zh-CN" altLang="en-US">
              <a:solidFill>
                <a:srgbClr val="FFFFFF"/>
              </a:solidFill>
              <a:latin typeface="Arial"/>
              <a:ea typeface="微软雅黑"/>
              <a:cs typeface="+mn-ea"/>
              <a:sym typeface="+mn-lt"/>
            </a:endParaRPr>
          </a:p>
        </p:txBody>
      </p:sp>
      <p:sp>
        <p:nvSpPr>
          <p:cNvPr id="24" name="文本框 23">
            <a:extLst>
              <a:ext uri="{FF2B5EF4-FFF2-40B4-BE49-F238E27FC236}">
                <a16:creationId xmlns:a16="http://schemas.microsoft.com/office/drawing/2014/main" id="{8D1108E3-3DB3-4A8F-BA21-01F08137C898}"/>
              </a:ext>
            </a:extLst>
          </p:cNvPr>
          <p:cNvSpPr txBox="1"/>
          <p:nvPr/>
        </p:nvSpPr>
        <p:spPr>
          <a:xfrm>
            <a:off x="1378111" y="4699265"/>
            <a:ext cx="1961554" cy="707886"/>
          </a:xfrm>
          <a:prstGeom prst="rect">
            <a:avLst/>
          </a:prstGeom>
          <a:noFill/>
        </p:spPr>
        <p:txBody>
          <a:bodyPr wrap="square" rtlCol="0">
            <a:spAutoFit/>
            <a:scene3d>
              <a:camera prst="orthographicFront"/>
              <a:lightRig rig="threePt" dir="t"/>
            </a:scene3d>
            <a:sp3d contourW="12700"/>
          </a:bodyPr>
          <a:lstStyle/>
          <a:p>
            <a:pPr algn="dist" defTabSz="457154"/>
            <a:r>
              <a:rPr lang="zh-CN" altLang="en-US" sz="2000" b="1" dirty="0">
                <a:solidFill>
                  <a:srgbClr val="FFFFFF"/>
                </a:solidFill>
                <a:latin typeface="Arial"/>
                <a:ea typeface="微软雅黑"/>
                <a:cs typeface="+mn-ea"/>
                <a:sym typeface="+mn-lt"/>
              </a:rPr>
              <a:t>报告人：刘玉婷 </a:t>
            </a:r>
            <a:r>
              <a:rPr lang="en-US" altLang="zh-CN" sz="2000" b="1" dirty="0">
                <a:solidFill>
                  <a:srgbClr val="FFFFFF"/>
                </a:solidFill>
                <a:latin typeface="Arial"/>
                <a:ea typeface="微软雅黑"/>
                <a:cs typeface="+mn-ea"/>
                <a:sym typeface="+mn-lt"/>
              </a:rPr>
              <a:t>2020281053</a:t>
            </a:r>
            <a:endParaRPr lang="zh-CN" altLang="en-US" sz="2000" b="1" dirty="0">
              <a:solidFill>
                <a:srgbClr val="FFFFFF"/>
              </a:solidFill>
              <a:latin typeface="Arial"/>
              <a:ea typeface="微软雅黑"/>
              <a:cs typeface="+mn-ea"/>
              <a:sym typeface="+mn-lt"/>
            </a:endParaRPr>
          </a:p>
        </p:txBody>
      </p:sp>
      <p:sp>
        <p:nvSpPr>
          <p:cNvPr id="39" name="任意多边形: 形状 38">
            <a:extLst>
              <a:ext uri="{FF2B5EF4-FFF2-40B4-BE49-F238E27FC236}">
                <a16:creationId xmlns:a16="http://schemas.microsoft.com/office/drawing/2014/main" id="{04947C2A-0036-424E-86B2-B139C4280E6C}"/>
              </a:ext>
            </a:extLst>
          </p:cNvPr>
          <p:cNvSpPr/>
          <p:nvPr/>
        </p:nvSpPr>
        <p:spPr>
          <a:xfrm rot="5400000">
            <a:off x="174274" y="527775"/>
            <a:ext cx="723557" cy="474156"/>
          </a:xfrm>
          <a:custGeom>
            <a:avLst/>
            <a:gdLst>
              <a:gd name="connsiteX0" fmla="*/ 0 w 1334324"/>
              <a:gd name="connsiteY0" fmla="*/ 874400 h 874400"/>
              <a:gd name="connsiteX1" fmla="*/ 505771 w 1334324"/>
              <a:gd name="connsiteY1" fmla="*/ 0 h 874400"/>
              <a:gd name="connsiteX2" fmla="*/ 1334324 w 1334324"/>
              <a:gd name="connsiteY2" fmla="*/ 0 h 874400"/>
              <a:gd name="connsiteX3" fmla="*/ 828553 w 1334324"/>
              <a:gd name="connsiteY3" fmla="*/ 874400 h 874400"/>
            </a:gdLst>
            <a:ahLst/>
            <a:cxnLst>
              <a:cxn ang="0">
                <a:pos x="connsiteX0" y="connsiteY0"/>
              </a:cxn>
              <a:cxn ang="0">
                <a:pos x="connsiteX1" y="connsiteY1"/>
              </a:cxn>
              <a:cxn ang="0">
                <a:pos x="connsiteX2" y="connsiteY2"/>
              </a:cxn>
              <a:cxn ang="0">
                <a:pos x="connsiteX3" y="connsiteY3"/>
              </a:cxn>
            </a:cxnLst>
            <a:rect l="l" t="t" r="r" b="b"/>
            <a:pathLst>
              <a:path w="1334324" h="874400">
                <a:moveTo>
                  <a:pt x="0" y="874400"/>
                </a:moveTo>
                <a:lnTo>
                  <a:pt x="505771" y="0"/>
                </a:lnTo>
                <a:lnTo>
                  <a:pt x="1334324" y="0"/>
                </a:lnTo>
                <a:lnTo>
                  <a:pt x="828553" y="87440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457154"/>
            <a:endParaRPr lang="zh-CN" altLang="en-US" sz="1800">
              <a:solidFill>
                <a:srgbClr val="FFFFFF"/>
              </a:solidFill>
              <a:latin typeface="Arial"/>
              <a:ea typeface="微软雅黑"/>
              <a:cs typeface="+mn-ea"/>
              <a:sym typeface="+mn-lt"/>
            </a:endParaRPr>
          </a:p>
        </p:txBody>
      </p:sp>
      <p:sp>
        <p:nvSpPr>
          <p:cNvPr id="12" name="任意多边形: 形状 11">
            <a:extLst>
              <a:ext uri="{FF2B5EF4-FFF2-40B4-BE49-F238E27FC236}">
                <a16:creationId xmlns:a16="http://schemas.microsoft.com/office/drawing/2014/main" id="{7D4B6105-A802-47FF-97CC-C5386E1B19D4}"/>
              </a:ext>
            </a:extLst>
          </p:cNvPr>
          <p:cNvSpPr/>
          <p:nvPr/>
        </p:nvSpPr>
        <p:spPr>
          <a:xfrm rot="5400000">
            <a:off x="6341804" y="4532997"/>
            <a:ext cx="1389361" cy="910466"/>
          </a:xfrm>
          <a:custGeom>
            <a:avLst/>
            <a:gdLst>
              <a:gd name="connsiteX0" fmla="*/ 0 w 1334324"/>
              <a:gd name="connsiteY0" fmla="*/ 874400 h 874400"/>
              <a:gd name="connsiteX1" fmla="*/ 505771 w 1334324"/>
              <a:gd name="connsiteY1" fmla="*/ 0 h 874400"/>
              <a:gd name="connsiteX2" fmla="*/ 1334324 w 1334324"/>
              <a:gd name="connsiteY2" fmla="*/ 0 h 874400"/>
              <a:gd name="connsiteX3" fmla="*/ 828553 w 1334324"/>
              <a:gd name="connsiteY3" fmla="*/ 874400 h 874400"/>
            </a:gdLst>
            <a:ahLst/>
            <a:cxnLst>
              <a:cxn ang="0">
                <a:pos x="connsiteX0" y="connsiteY0"/>
              </a:cxn>
              <a:cxn ang="0">
                <a:pos x="connsiteX1" y="connsiteY1"/>
              </a:cxn>
              <a:cxn ang="0">
                <a:pos x="connsiteX2" y="connsiteY2"/>
              </a:cxn>
              <a:cxn ang="0">
                <a:pos x="connsiteX3" y="connsiteY3"/>
              </a:cxn>
            </a:cxnLst>
            <a:rect l="l" t="t" r="r" b="b"/>
            <a:pathLst>
              <a:path w="1334324" h="874400">
                <a:moveTo>
                  <a:pt x="0" y="874400"/>
                </a:moveTo>
                <a:lnTo>
                  <a:pt x="505771" y="0"/>
                </a:lnTo>
                <a:lnTo>
                  <a:pt x="1334324" y="0"/>
                </a:lnTo>
                <a:lnTo>
                  <a:pt x="828553" y="874400"/>
                </a:lnTo>
                <a:close/>
              </a:path>
            </a:pathLst>
          </a:cu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13" name="任意多边形: 形状 12">
            <a:extLst>
              <a:ext uri="{FF2B5EF4-FFF2-40B4-BE49-F238E27FC236}">
                <a16:creationId xmlns:a16="http://schemas.microsoft.com/office/drawing/2014/main" id="{67187696-0310-41B0-85A1-2DC5C05C667D}"/>
              </a:ext>
            </a:extLst>
          </p:cNvPr>
          <p:cNvSpPr/>
          <p:nvPr/>
        </p:nvSpPr>
        <p:spPr>
          <a:xfrm rot="5400000">
            <a:off x="6713820" y="4301394"/>
            <a:ext cx="1389361" cy="910466"/>
          </a:xfrm>
          <a:custGeom>
            <a:avLst/>
            <a:gdLst>
              <a:gd name="connsiteX0" fmla="*/ 0 w 1334324"/>
              <a:gd name="connsiteY0" fmla="*/ 874400 h 874400"/>
              <a:gd name="connsiteX1" fmla="*/ 505771 w 1334324"/>
              <a:gd name="connsiteY1" fmla="*/ 0 h 874400"/>
              <a:gd name="connsiteX2" fmla="*/ 1334324 w 1334324"/>
              <a:gd name="connsiteY2" fmla="*/ 0 h 874400"/>
              <a:gd name="connsiteX3" fmla="*/ 828553 w 1334324"/>
              <a:gd name="connsiteY3" fmla="*/ 874400 h 874400"/>
            </a:gdLst>
            <a:ahLst/>
            <a:cxnLst>
              <a:cxn ang="0">
                <a:pos x="connsiteX0" y="connsiteY0"/>
              </a:cxn>
              <a:cxn ang="0">
                <a:pos x="connsiteX1" y="connsiteY1"/>
              </a:cxn>
              <a:cxn ang="0">
                <a:pos x="connsiteX2" y="connsiteY2"/>
              </a:cxn>
              <a:cxn ang="0">
                <a:pos x="connsiteX3" y="connsiteY3"/>
              </a:cxn>
            </a:cxnLst>
            <a:rect l="l" t="t" r="r" b="b"/>
            <a:pathLst>
              <a:path w="1334324" h="874400">
                <a:moveTo>
                  <a:pt x="0" y="874400"/>
                </a:moveTo>
                <a:lnTo>
                  <a:pt x="505771" y="0"/>
                </a:lnTo>
                <a:lnTo>
                  <a:pt x="1334324" y="0"/>
                </a:lnTo>
                <a:lnTo>
                  <a:pt x="828553" y="874400"/>
                </a:lnTo>
                <a:close/>
              </a:path>
            </a:pathLst>
          </a:cu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11" name="任意多边形: 形状 10">
            <a:extLst>
              <a:ext uri="{FF2B5EF4-FFF2-40B4-BE49-F238E27FC236}">
                <a16:creationId xmlns:a16="http://schemas.microsoft.com/office/drawing/2014/main" id="{B5145B6E-116B-4D64-81EF-4D241806F30C}"/>
              </a:ext>
            </a:extLst>
          </p:cNvPr>
          <p:cNvSpPr/>
          <p:nvPr/>
        </p:nvSpPr>
        <p:spPr>
          <a:xfrm rot="5400000">
            <a:off x="6803176" y="4228202"/>
            <a:ext cx="1389361" cy="910466"/>
          </a:xfrm>
          <a:custGeom>
            <a:avLst/>
            <a:gdLst>
              <a:gd name="connsiteX0" fmla="*/ 0 w 1334324"/>
              <a:gd name="connsiteY0" fmla="*/ 874400 h 874400"/>
              <a:gd name="connsiteX1" fmla="*/ 505771 w 1334324"/>
              <a:gd name="connsiteY1" fmla="*/ 0 h 874400"/>
              <a:gd name="connsiteX2" fmla="*/ 1334324 w 1334324"/>
              <a:gd name="connsiteY2" fmla="*/ 0 h 874400"/>
              <a:gd name="connsiteX3" fmla="*/ 828553 w 1334324"/>
              <a:gd name="connsiteY3" fmla="*/ 874400 h 874400"/>
            </a:gdLst>
            <a:ahLst/>
            <a:cxnLst>
              <a:cxn ang="0">
                <a:pos x="connsiteX0" y="connsiteY0"/>
              </a:cxn>
              <a:cxn ang="0">
                <a:pos x="connsiteX1" y="connsiteY1"/>
              </a:cxn>
              <a:cxn ang="0">
                <a:pos x="connsiteX2" y="connsiteY2"/>
              </a:cxn>
              <a:cxn ang="0">
                <a:pos x="connsiteX3" y="connsiteY3"/>
              </a:cxn>
            </a:cxnLst>
            <a:rect l="l" t="t" r="r" b="b"/>
            <a:pathLst>
              <a:path w="1334324" h="874400">
                <a:moveTo>
                  <a:pt x="0" y="874400"/>
                </a:moveTo>
                <a:lnTo>
                  <a:pt x="505771" y="0"/>
                </a:lnTo>
                <a:lnTo>
                  <a:pt x="1334324" y="0"/>
                </a:lnTo>
                <a:lnTo>
                  <a:pt x="828553" y="874400"/>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pic>
        <p:nvPicPr>
          <p:cNvPr id="3" name="图片 2">
            <a:extLst>
              <a:ext uri="{FF2B5EF4-FFF2-40B4-BE49-F238E27FC236}">
                <a16:creationId xmlns:a16="http://schemas.microsoft.com/office/drawing/2014/main" id="{3C0E9A53-8A03-C885-E389-8DEDA9104880}"/>
              </a:ext>
            </a:extLst>
          </p:cNvPr>
          <p:cNvPicPr>
            <a:picLocks noChangeAspect="1"/>
          </p:cNvPicPr>
          <p:nvPr/>
        </p:nvPicPr>
        <p:blipFill>
          <a:blip r:embed="rId3"/>
          <a:stretch>
            <a:fillRect/>
          </a:stretch>
        </p:blipFill>
        <p:spPr>
          <a:xfrm>
            <a:off x="6795744" y="28948"/>
            <a:ext cx="5253870" cy="5875558"/>
          </a:xfrm>
          <a:prstGeom prst="rect">
            <a:avLst/>
          </a:prstGeom>
          <a:solidFill>
            <a:srgbClr val="FFFFFF">
              <a:shade val="85000"/>
            </a:srgbClr>
          </a:solidFill>
          <a:ln w="190500" cap="sq">
            <a:solidFill>
              <a:schemeClr val="bg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平行四边形 18">
            <a:extLst>
              <a:ext uri="{FF2B5EF4-FFF2-40B4-BE49-F238E27FC236}">
                <a16:creationId xmlns:a16="http://schemas.microsoft.com/office/drawing/2014/main" id="{692DFD90-7DE2-4A4C-BD45-16E4634B7AA6}"/>
              </a:ext>
            </a:extLst>
          </p:cNvPr>
          <p:cNvSpPr/>
          <p:nvPr/>
        </p:nvSpPr>
        <p:spPr>
          <a:xfrm rot="5400000">
            <a:off x="10449928" y="5573561"/>
            <a:ext cx="627363" cy="528364"/>
          </a:xfrm>
          <a:prstGeom prst="parallelogram">
            <a:avLst>
              <a:gd name="adj" fmla="val 57842"/>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50249380-AA8C-47F6-AEDE-D88E2805AC2C}"/>
              </a:ext>
            </a:extLst>
          </p:cNvPr>
          <p:cNvSpPr/>
          <p:nvPr/>
        </p:nvSpPr>
        <p:spPr>
          <a:xfrm rot="5400000">
            <a:off x="7801993" y="479927"/>
            <a:ext cx="974058" cy="820351"/>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0EBDF6FC-CA58-4896-ABDF-7DEEA61511E9}"/>
              </a:ext>
            </a:extLst>
          </p:cNvPr>
          <p:cNvSpPr/>
          <p:nvPr/>
        </p:nvSpPr>
        <p:spPr>
          <a:xfrm rot="5400000">
            <a:off x="8054563" y="1518278"/>
            <a:ext cx="468916" cy="394921"/>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89BCF668-C59F-407B-A5CC-A8FF0CDAB2E9}"/>
              </a:ext>
            </a:extLst>
          </p:cNvPr>
          <p:cNvSpPr/>
          <p:nvPr/>
        </p:nvSpPr>
        <p:spPr>
          <a:xfrm rot="5400000">
            <a:off x="8932957" y="672263"/>
            <a:ext cx="468916" cy="394921"/>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9790C66D-99C2-4BB1-92ED-C632B4665EFE}"/>
              </a:ext>
            </a:extLst>
          </p:cNvPr>
          <p:cNvSpPr/>
          <p:nvPr/>
        </p:nvSpPr>
        <p:spPr>
          <a:xfrm rot="5400000">
            <a:off x="9842913" y="1390948"/>
            <a:ext cx="1519725" cy="127991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26" name="任意多边形: 形状 25">
            <a:extLst>
              <a:ext uri="{FF2B5EF4-FFF2-40B4-BE49-F238E27FC236}">
                <a16:creationId xmlns:a16="http://schemas.microsoft.com/office/drawing/2014/main" id="{A3177ED0-2E9B-478B-A765-E3DCD82AD14F}"/>
              </a:ext>
            </a:extLst>
          </p:cNvPr>
          <p:cNvSpPr/>
          <p:nvPr/>
        </p:nvSpPr>
        <p:spPr>
          <a:xfrm rot="5400000">
            <a:off x="8985779" y="2022269"/>
            <a:ext cx="1013746" cy="940334"/>
          </a:xfrm>
          <a:custGeom>
            <a:avLst/>
            <a:gdLst>
              <a:gd name="connsiteX0" fmla="*/ 0 w 849362"/>
              <a:gd name="connsiteY0" fmla="*/ 787854 h 787854"/>
              <a:gd name="connsiteX1" fmla="*/ 455711 w 849362"/>
              <a:gd name="connsiteY1" fmla="*/ 0 h 787854"/>
              <a:gd name="connsiteX2" fmla="*/ 849362 w 849362"/>
              <a:gd name="connsiteY2" fmla="*/ 0 h 787854"/>
              <a:gd name="connsiteX3" fmla="*/ 393651 w 849362"/>
              <a:gd name="connsiteY3" fmla="*/ 787854 h 787854"/>
            </a:gdLst>
            <a:ahLst/>
            <a:cxnLst>
              <a:cxn ang="0">
                <a:pos x="connsiteX0" y="connsiteY0"/>
              </a:cxn>
              <a:cxn ang="0">
                <a:pos x="connsiteX1" y="connsiteY1"/>
              </a:cxn>
              <a:cxn ang="0">
                <a:pos x="connsiteX2" y="connsiteY2"/>
              </a:cxn>
              <a:cxn ang="0">
                <a:pos x="connsiteX3" y="connsiteY3"/>
              </a:cxn>
            </a:cxnLst>
            <a:rect l="l" t="t" r="r" b="b"/>
            <a:pathLst>
              <a:path w="849362" h="787854">
                <a:moveTo>
                  <a:pt x="0" y="787854"/>
                </a:moveTo>
                <a:lnTo>
                  <a:pt x="455711" y="0"/>
                </a:lnTo>
                <a:lnTo>
                  <a:pt x="849362" y="0"/>
                </a:lnTo>
                <a:lnTo>
                  <a:pt x="393651" y="787854"/>
                </a:lnTo>
                <a:close/>
              </a:path>
            </a:pathLst>
          </a:cu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Tree>
    <p:extLst>
      <p:ext uri="{BB962C8B-B14F-4D97-AF65-F5344CB8AC3E}">
        <p14:creationId xmlns:p14="http://schemas.microsoft.com/office/powerpoint/2010/main" val="14787103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4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1+#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1+#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9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1+#ppt_w/2"/>
                                          </p:val>
                                        </p:tav>
                                        <p:tav tm="100000">
                                          <p:val>
                                            <p:strVal val="#ppt_x"/>
                                          </p:val>
                                        </p:tav>
                                      </p:tavLst>
                                    </p:anim>
                                    <p:anim calcmode="lin" valueType="num">
                                      <p:cBhvr additive="base">
                                        <p:cTn id="20" dur="75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1+#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750" fill="hold"/>
                                        <p:tgtEl>
                                          <p:spTgt spid="20"/>
                                        </p:tgtEl>
                                        <p:attrNameLst>
                                          <p:attrName>ppt_x</p:attrName>
                                        </p:attrNameLst>
                                      </p:cBhvr>
                                      <p:tavLst>
                                        <p:tav tm="0">
                                          <p:val>
                                            <p:strVal val="1+#ppt_w/2"/>
                                          </p:val>
                                        </p:tav>
                                        <p:tav tm="100000">
                                          <p:val>
                                            <p:strVal val="#ppt_x"/>
                                          </p:val>
                                        </p:tav>
                                      </p:tavLst>
                                    </p:anim>
                                    <p:anim calcmode="lin" valueType="num">
                                      <p:cBhvr additive="base">
                                        <p:cTn id="28" dur="75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750" fill="hold"/>
                                        <p:tgtEl>
                                          <p:spTgt spid="21"/>
                                        </p:tgtEl>
                                        <p:attrNameLst>
                                          <p:attrName>ppt_x</p:attrName>
                                        </p:attrNameLst>
                                      </p:cBhvr>
                                      <p:tavLst>
                                        <p:tav tm="0">
                                          <p:val>
                                            <p:strVal val="1+#ppt_w/2"/>
                                          </p:val>
                                        </p:tav>
                                        <p:tav tm="100000">
                                          <p:val>
                                            <p:strVal val="#ppt_x"/>
                                          </p:val>
                                        </p:tav>
                                      </p:tavLst>
                                    </p:anim>
                                    <p:anim calcmode="lin" valueType="num">
                                      <p:cBhvr additive="base">
                                        <p:cTn id="32" dur="75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750" fill="hold"/>
                                        <p:tgtEl>
                                          <p:spTgt spid="22"/>
                                        </p:tgtEl>
                                        <p:attrNameLst>
                                          <p:attrName>ppt_x</p:attrName>
                                        </p:attrNameLst>
                                      </p:cBhvr>
                                      <p:tavLst>
                                        <p:tav tm="0">
                                          <p:val>
                                            <p:strVal val="1+#ppt_w/2"/>
                                          </p:val>
                                        </p:tav>
                                        <p:tav tm="100000">
                                          <p:val>
                                            <p:strVal val="#ppt_x"/>
                                          </p:val>
                                        </p:tav>
                                      </p:tavLst>
                                    </p:anim>
                                    <p:anim calcmode="lin" valueType="num">
                                      <p:cBhvr additive="base">
                                        <p:cTn id="36" dur="75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100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750" fill="hold"/>
                                        <p:tgtEl>
                                          <p:spTgt spid="23"/>
                                        </p:tgtEl>
                                        <p:attrNameLst>
                                          <p:attrName>ppt_x</p:attrName>
                                        </p:attrNameLst>
                                      </p:cBhvr>
                                      <p:tavLst>
                                        <p:tav tm="0">
                                          <p:val>
                                            <p:strVal val="1+#ppt_w/2"/>
                                          </p:val>
                                        </p:tav>
                                        <p:tav tm="100000">
                                          <p:val>
                                            <p:strVal val="#ppt_x"/>
                                          </p:val>
                                        </p:tav>
                                      </p:tavLst>
                                    </p:anim>
                                    <p:anim calcmode="lin" valueType="num">
                                      <p:cBhvr additive="base">
                                        <p:cTn id="40" dur="750" fill="hold"/>
                                        <p:tgtEl>
                                          <p:spTgt spid="2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30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750" fill="hold"/>
                                        <p:tgtEl>
                                          <p:spTgt spid="26"/>
                                        </p:tgtEl>
                                        <p:attrNameLst>
                                          <p:attrName>ppt_x</p:attrName>
                                        </p:attrNameLst>
                                      </p:cBhvr>
                                      <p:tavLst>
                                        <p:tav tm="0">
                                          <p:val>
                                            <p:strVal val="1+#ppt_w/2"/>
                                          </p:val>
                                        </p:tav>
                                        <p:tav tm="100000">
                                          <p:val>
                                            <p:strVal val="#ppt_x"/>
                                          </p:val>
                                        </p:tav>
                                      </p:tavLst>
                                    </p:anim>
                                    <p:anim calcmode="lin" valueType="num">
                                      <p:cBhvr additive="base">
                                        <p:cTn id="44" dur="750" fill="hold"/>
                                        <p:tgtEl>
                                          <p:spTgt spid="26"/>
                                        </p:tgtEl>
                                        <p:attrNameLst>
                                          <p:attrName>ppt_y</p:attrName>
                                        </p:attrNameLst>
                                      </p:cBhvr>
                                      <p:tavLst>
                                        <p:tav tm="0">
                                          <p:val>
                                            <p:strVal val="#ppt_y"/>
                                          </p:val>
                                        </p:tav>
                                        <p:tav tm="100000">
                                          <p:val>
                                            <p:strVal val="#ppt_y"/>
                                          </p:val>
                                        </p:tav>
                                      </p:tavLst>
                                    </p:anim>
                                  </p:childTnLst>
                                </p:cTn>
                              </p:par>
                            </p:childTnLst>
                          </p:cTn>
                        </p:par>
                        <p:par>
                          <p:cTn id="45" fill="hold">
                            <p:stCondLst>
                              <p:cond delay="1750"/>
                            </p:stCondLst>
                            <p:childTnLst>
                              <p:par>
                                <p:cTn id="46" presetID="10" presetClass="entr" presetSubtype="0" fill="hold" grpId="0"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500" fill="hold"/>
                                        <p:tgtEl>
                                          <p:spTgt spid="36"/>
                                        </p:tgtEl>
                                        <p:attrNameLst>
                                          <p:attrName>ppt_x</p:attrName>
                                        </p:attrNameLst>
                                      </p:cBhvr>
                                      <p:tavLst>
                                        <p:tav tm="0">
                                          <p:val>
                                            <p:strVal val="#ppt_x"/>
                                          </p:val>
                                        </p:tav>
                                        <p:tav tm="100000">
                                          <p:val>
                                            <p:strVal val="#ppt_x"/>
                                          </p:val>
                                        </p:tav>
                                      </p:tavLst>
                                    </p:anim>
                                    <p:anim calcmode="lin" valueType="num">
                                      <p:cBhvr additive="base">
                                        <p:cTn id="53" dur="500" fill="hold"/>
                                        <p:tgtEl>
                                          <p:spTgt spid="36"/>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12" presetClass="entr" presetSubtype="1"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p:tgtEl>
                                          <p:spTgt spid="38"/>
                                        </p:tgtEl>
                                        <p:attrNameLst>
                                          <p:attrName>ppt_y</p:attrName>
                                        </p:attrNameLst>
                                      </p:cBhvr>
                                      <p:tavLst>
                                        <p:tav tm="0">
                                          <p:val>
                                            <p:strVal val="#ppt_y-#ppt_h*1.125000"/>
                                          </p:val>
                                        </p:tav>
                                        <p:tav tm="100000">
                                          <p:val>
                                            <p:strVal val="#ppt_y"/>
                                          </p:val>
                                        </p:tav>
                                      </p:tavLst>
                                    </p:anim>
                                    <p:animEffect transition="in" filter="wipe(down)">
                                      <p:cBhvr>
                                        <p:cTn id="58" dur="500"/>
                                        <p:tgtEl>
                                          <p:spTgt spid="38"/>
                                        </p:tgtEl>
                                      </p:cBhvr>
                                    </p:animEffect>
                                  </p:childTnLst>
                                </p:cTn>
                              </p:par>
                            </p:childTnLst>
                          </p:cTn>
                        </p:par>
                        <p:par>
                          <p:cTn id="59" fill="hold">
                            <p:stCondLst>
                              <p:cond delay="3250"/>
                            </p:stCondLst>
                            <p:childTnLst>
                              <p:par>
                                <p:cTn id="60" presetID="22" presetClass="entr" presetSubtype="8"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par>
                          <p:cTn id="63" fill="hold">
                            <p:stCondLst>
                              <p:cond delay="3750"/>
                            </p:stCondLst>
                            <p:childTnLst>
                              <p:par>
                                <p:cTn id="64" presetID="10" presetClass="entr" presetSubtype="0"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par>
                          <p:cTn id="67" fill="hold">
                            <p:stCondLst>
                              <p:cond delay="4250"/>
                            </p:stCondLst>
                            <p:childTnLst>
                              <p:par>
                                <p:cTn id="68" presetID="22" presetClass="entr" presetSubtype="8"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6" grpId="0"/>
      <p:bldP spid="37" grpId="0"/>
      <p:bldP spid="38" grpId="0"/>
      <p:bldP spid="25" grpId="0" animBg="1"/>
      <p:bldP spid="24" grpId="0"/>
      <p:bldP spid="39" grpId="0" animBg="1"/>
      <p:bldP spid="12" grpId="0" animBg="1"/>
      <p:bldP spid="13" grpId="0" animBg="1"/>
      <p:bldP spid="11" grpId="0" animBg="1"/>
      <p:bldP spid="19" grpId="0" animBg="1"/>
      <p:bldP spid="20" grpId="0" animBg="1"/>
      <p:bldP spid="21" grpId="0" animBg="1"/>
      <p:bldP spid="22" grpId="0" animBg="1"/>
      <p:bldP spid="23" grpId="0" animBg="1"/>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01.</a:t>
              </a:r>
              <a:r>
                <a:rPr lang="zh-CN" altLang="en-US" sz="2800" b="1" dirty="0">
                  <a:solidFill>
                    <a:srgbClr val="000000">
                      <a:lumMod val="85000"/>
                      <a:lumOff val="15000"/>
                    </a:srgbClr>
                  </a:solidFill>
                  <a:latin typeface="Arial"/>
                  <a:ea typeface="微软雅黑"/>
                  <a:cs typeface="+mn-ea"/>
                  <a:sym typeface="+mn-lt"/>
                </a:rPr>
                <a:t>数据集介绍</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Data Set</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4D32136F-6FDF-AD2F-E11E-87017B267FC3}"/>
              </a:ext>
            </a:extLst>
          </p:cNvPr>
          <p:cNvGrpSpPr/>
          <p:nvPr/>
        </p:nvGrpSpPr>
        <p:grpSpPr>
          <a:xfrm>
            <a:off x="6616725" y="5486862"/>
            <a:ext cx="5446846" cy="1246777"/>
            <a:chOff x="11832744" y="2474153"/>
            <a:chExt cx="3104542" cy="1246940"/>
          </a:xfrm>
        </p:grpSpPr>
        <p:sp>
          <p:nvSpPr>
            <p:cNvPr id="46" name="文本框 45">
              <a:extLst>
                <a:ext uri="{FF2B5EF4-FFF2-40B4-BE49-F238E27FC236}">
                  <a16:creationId xmlns:a16="http://schemas.microsoft.com/office/drawing/2014/main" id="{1076E98B-FF7C-9290-3DFF-47F66E8716E6}"/>
                </a:ext>
              </a:extLst>
            </p:cNvPr>
            <p:cNvSpPr txBox="1"/>
            <p:nvPr/>
          </p:nvSpPr>
          <p:spPr>
            <a:xfrm>
              <a:off x="12116783" y="2474153"/>
              <a:ext cx="2820502" cy="584851"/>
            </a:xfrm>
            <a:prstGeom prst="rect">
              <a:avLst/>
            </a:prstGeom>
            <a:noFill/>
          </p:spPr>
          <p:txBody>
            <a:bodyPr wrap="square" rtlCol="0">
              <a:spAutoFit/>
              <a:scene3d>
                <a:camera prst="orthographicFront"/>
                <a:lightRig rig="threePt" dir="t"/>
              </a:scene3d>
              <a:sp3d contourW="12700"/>
            </a:bodyPr>
            <a:lstStyle/>
            <a:p>
              <a:pPr algn="r" defTabSz="457154"/>
              <a:r>
                <a:rPr lang="zh-CN" altLang="en-US" sz="3200" b="1" dirty="0">
                  <a:solidFill>
                    <a:srgbClr val="000000"/>
                  </a:solidFill>
                  <a:latin typeface="Arial"/>
                  <a:ea typeface="微软雅黑"/>
                  <a:cs typeface="+mn-ea"/>
                  <a:sym typeface="+mn-lt"/>
                </a:rPr>
                <a:t>输入数据</a:t>
              </a:r>
              <a:r>
                <a:rPr lang="en-US" altLang="zh-CN" sz="3200" b="1" dirty="0">
                  <a:solidFill>
                    <a:srgbClr val="000000"/>
                  </a:solidFill>
                  <a:latin typeface="Arial"/>
                  <a:ea typeface="微软雅黑"/>
                  <a:cs typeface="+mn-ea"/>
                  <a:sym typeface="+mn-lt"/>
                </a:rPr>
                <a:t>-</a:t>
              </a:r>
              <a:r>
                <a:rPr lang="zh-CN" altLang="en-US" sz="3200" b="1" dirty="0">
                  <a:solidFill>
                    <a:srgbClr val="000000"/>
                  </a:solidFill>
                  <a:latin typeface="Arial"/>
                  <a:ea typeface="微软雅黑"/>
                  <a:cs typeface="+mn-ea"/>
                  <a:sym typeface="+mn-lt"/>
                </a:rPr>
                <a:t>步态轮廓图</a:t>
              </a:r>
            </a:p>
          </p:txBody>
        </p:sp>
        <p:sp>
          <p:nvSpPr>
            <p:cNvPr id="47" name="文本框 46">
              <a:extLst>
                <a:ext uri="{FF2B5EF4-FFF2-40B4-BE49-F238E27FC236}">
                  <a16:creationId xmlns:a16="http://schemas.microsoft.com/office/drawing/2014/main" id="{3D5B35D3-2091-1B3A-9719-630E5266065C}"/>
                </a:ext>
              </a:extLst>
            </p:cNvPr>
            <p:cNvSpPr txBox="1"/>
            <p:nvPr/>
          </p:nvSpPr>
          <p:spPr>
            <a:xfrm>
              <a:off x="11832744" y="3064930"/>
              <a:ext cx="3104542" cy="656163"/>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a completed period of a subject in CASIA-B gait dataset</a:t>
              </a:r>
            </a:p>
          </p:txBody>
        </p:sp>
      </p:grpSp>
      <p:pic>
        <p:nvPicPr>
          <p:cNvPr id="42" name="图片 41">
            <a:extLst>
              <a:ext uri="{FF2B5EF4-FFF2-40B4-BE49-F238E27FC236}">
                <a16:creationId xmlns:a16="http://schemas.microsoft.com/office/drawing/2014/main" id="{F867C9AE-FA65-AD2E-FC9E-2A8F3B60DD12}"/>
              </a:ext>
            </a:extLst>
          </p:cNvPr>
          <p:cNvPicPr>
            <a:picLocks noChangeAspect="1"/>
          </p:cNvPicPr>
          <p:nvPr/>
        </p:nvPicPr>
        <p:blipFill>
          <a:blip r:embed="rId4"/>
          <a:stretch>
            <a:fillRect/>
          </a:stretch>
        </p:blipFill>
        <p:spPr>
          <a:xfrm>
            <a:off x="1984670" y="1491332"/>
            <a:ext cx="8382838" cy="1971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4" name="文本框 43">
            <a:extLst>
              <a:ext uri="{FF2B5EF4-FFF2-40B4-BE49-F238E27FC236}">
                <a16:creationId xmlns:a16="http://schemas.microsoft.com/office/drawing/2014/main" id="{CE358648-BD4A-978D-E526-060CAE080552}"/>
              </a:ext>
            </a:extLst>
          </p:cNvPr>
          <p:cNvSpPr txBox="1"/>
          <p:nvPr/>
        </p:nvSpPr>
        <p:spPr>
          <a:xfrm>
            <a:off x="765485" y="3842516"/>
            <a:ext cx="11140604" cy="1969770"/>
          </a:xfrm>
          <a:prstGeom prst="rect">
            <a:avLst/>
          </a:prstGeom>
          <a:noFill/>
        </p:spPr>
        <p:txBody>
          <a:bodyPr wrap="square" rtlCol="0">
            <a:spAutoFit/>
          </a:bodyPr>
          <a:lstStyle/>
          <a:p>
            <a:r>
              <a:rPr kumimoji="0" lang="zh-CN" altLang="zh-CN" sz="2800" b="1" i="0" u="none" strike="noStrike" cap="none" normalizeH="0" baseline="0" dirty="0">
                <a:ln>
                  <a:noFill/>
                </a:ln>
                <a:solidFill>
                  <a:schemeClr val="tx1">
                    <a:lumMod val="65000"/>
                    <a:lumOff val="35000"/>
                  </a:schemeClr>
                </a:solidFill>
                <a:effectLst/>
                <a:latin typeface="+mn-ea"/>
              </a:rPr>
              <a:t>CASIA-B</a:t>
            </a:r>
            <a:r>
              <a:rPr kumimoji="0" lang="zh-CN" altLang="zh-CN" sz="2800" b="0" i="0" u="none" strike="noStrike" cap="none" normalizeH="0" baseline="0" dirty="0">
                <a:ln>
                  <a:noFill/>
                </a:ln>
                <a:solidFill>
                  <a:schemeClr val="tx1">
                    <a:lumMod val="65000"/>
                    <a:lumOff val="35000"/>
                  </a:schemeClr>
                </a:solidFill>
                <a:effectLst/>
                <a:latin typeface="+mn-ea"/>
              </a:rPr>
              <a:t>是一种</a:t>
            </a:r>
            <a:r>
              <a:rPr kumimoji="0" lang="zh-CN" altLang="en-US" sz="2800" b="0" i="0" u="none" strike="noStrike" cap="none" normalizeH="0" baseline="0" dirty="0">
                <a:ln>
                  <a:noFill/>
                </a:ln>
                <a:solidFill>
                  <a:schemeClr val="tx1">
                    <a:lumMod val="65000"/>
                    <a:lumOff val="35000"/>
                  </a:schemeClr>
                </a:solidFill>
                <a:effectLst/>
                <a:latin typeface="+mn-ea"/>
              </a:rPr>
              <a:t>大型的</a:t>
            </a:r>
            <a:r>
              <a:rPr kumimoji="0" lang="zh-CN" altLang="en-US" sz="2800" b="1" i="0" u="none" strike="noStrike" cap="none" normalizeH="0" baseline="0" dirty="0">
                <a:ln>
                  <a:noFill/>
                </a:ln>
                <a:solidFill>
                  <a:schemeClr val="tx1">
                    <a:lumMod val="65000"/>
                    <a:lumOff val="35000"/>
                  </a:schemeClr>
                </a:solidFill>
                <a:effectLst/>
                <a:latin typeface="+mn-ea"/>
              </a:rPr>
              <a:t>多视图步态数据库</a:t>
            </a:r>
            <a:r>
              <a:rPr kumimoji="0" lang="zh-CN" altLang="zh-CN" sz="2800" b="0" i="0" u="none" strike="noStrike" cap="none" normalizeH="0" baseline="0" dirty="0">
                <a:ln>
                  <a:noFill/>
                </a:ln>
                <a:solidFill>
                  <a:schemeClr val="tx1">
                    <a:lumMod val="65000"/>
                    <a:lumOff val="35000"/>
                  </a:schemeClr>
                </a:solidFill>
                <a:effectLst/>
                <a:latin typeface="+mn-ea"/>
              </a:rPr>
              <a:t>，包含124个受试者的</a:t>
            </a:r>
            <a:r>
              <a:rPr kumimoji="0" lang="en-US" altLang="zh-CN" sz="2800" b="0" i="0" u="none" strike="noStrike" cap="none" normalizeH="0" baseline="0" dirty="0">
                <a:ln>
                  <a:noFill/>
                </a:ln>
                <a:solidFill>
                  <a:schemeClr val="tx1">
                    <a:lumMod val="65000"/>
                    <a:lumOff val="35000"/>
                  </a:schemeClr>
                </a:solidFill>
                <a:effectLst/>
                <a:latin typeface="+mn-ea"/>
              </a:rPr>
              <a:t>3</a:t>
            </a:r>
            <a:r>
              <a:rPr kumimoji="0" lang="zh-CN" altLang="zh-CN" sz="2800" b="0" i="0" u="none" strike="noStrike" cap="none" normalizeH="0" baseline="0" dirty="0">
                <a:ln>
                  <a:noFill/>
                </a:ln>
                <a:solidFill>
                  <a:schemeClr val="tx1">
                    <a:lumMod val="65000"/>
                    <a:lumOff val="35000"/>
                  </a:schemeClr>
                </a:solidFill>
                <a:effectLst/>
                <a:latin typeface="+mn-ea"/>
              </a:rPr>
              <a:t>种</a:t>
            </a:r>
            <a:r>
              <a:rPr kumimoji="0" lang="zh-CN" altLang="zh-CN" sz="2800" b="1" i="0" u="none" strike="noStrike" cap="none" normalizeH="0" baseline="0" dirty="0">
                <a:ln>
                  <a:noFill/>
                </a:ln>
                <a:solidFill>
                  <a:schemeClr val="tx1">
                    <a:lumMod val="65000"/>
                    <a:lumOff val="35000"/>
                  </a:schemeClr>
                </a:solidFill>
                <a:effectLst/>
                <a:latin typeface="+mn-ea"/>
              </a:rPr>
              <a:t>行走状态</a:t>
            </a:r>
            <a:r>
              <a:rPr kumimoji="0" lang="zh-CN" altLang="zh-CN" sz="2800" b="0" i="0" u="none" strike="noStrike" cap="none" normalizeH="0" baseline="0" dirty="0">
                <a:ln>
                  <a:noFill/>
                </a:ln>
                <a:solidFill>
                  <a:schemeClr val="tx1">
                    <a:lumMod val="65000"/>
                    <a:lumOff val="35000"/>
                  </a:schemeClr>
                </a:solidFill>
                <a:effectLst/>
                <a:latin typeface="+mn-ea"/>
              </a:rPr>
              <a:t>和11个不同</a:t>
            </a:r>
            <a:r>
              <a:rPr kumimoji="0" lang="zh-CN" altLang="zh-CN" sz="2800" b="1" i="0" u="none" strike="noStrike" cap="none" normalizeH="0" baseline="0" dirty="0">
                <a:ln>
                  <a:noFill/>
                </a:ln>
                <a:solidFill>
                  <a:schemeClr val="tx1">
                    <a:lumMod val="65000"/>
                    <a:lumOff val="35000"/>
                  </a:schemeClr>
                </a:solidFill>
                <a:effectLst/>
                <a:latin typeface="+mn-ea"/>
              </a:rPr>
              <a:t>观察视角</a:t>
            </a:r>
            <a:r>
              <a:rPr kumimoji="0" lang="zh-CN" altLang="en-US" sz="2800" b="1" i="0" u="none" strike="noStrike" cap="none" normalizeH="0" baseline="0" dirty="0">
                <a:ln>
                  <a:noFill/>
                </a:ln>
                <a:solidFill>
                  <a:schemeClr val="tx1">
                    <a:lumMod val="65000"/>
                    <a:lumOff val="35000"/>
                  </a:schemeClr>
                </a:solidFill>
                <a:effectLst/>
                <a:latin typeface="+mn-ea"/>
              </a:rPr>
              <a:t>。</a:t>
            </a:r>
            <a:endParaRPr kumimoji="0" lang="en-US" altLang="zh-CN" sz="2800" b="1" i="0" u="none" strike="noStrike" cap="none" normalizeH="0" baseline="0" dirty="0">
              <a:ln>
                <a:noFill/>
              </a:ln>
              <a:solidFill>
                <a:schemeClr val="tx1">
                  <a:lumMod val="65000"/>
                  <a:lumOff val="35000"/>
                </a:schemeClr>
              </a:solidFill>
              <a:effectLst/>
              <a:latin typeface="+mn-ea"/>
            </a:endParaRPr>
          </a:p>
          <a:p>
            <a:endParaRPr kumimoji="0" lang="en-US" altLang="zh-CN" sz="1400" b="0" i="0" u="none" strike="noStrike" cap="none" normalizeH="0" baseline="0" dirty="0">
              <a:ln>
                <a:noFill/>
              </a:ln>
              <a:solidFill>
                <a:schemeClr val="tx1">
                  <a:lumMod val="65000"/>
                  <a:lumOff val="35000"/>
                </a:schemeClr>
              </a:solidFill>
              <a:effectLst/>
              <a:latin typeface="+mn-ea"/>
            </a:endParaRPr>
          </a:p>
          <a:p>
            <a:r>
              <a:rPr kumimoji="0" lang="zh-CN" altLang="en-US" sz="2400" b="0" i="0" u="none" strike="noStrike" cap="none" normalizeH="0" baseline="0" dirty="0">
                <a:ln>
                  <a:noFill/>
                </a:ln>
                <a:solidFill>
                  <a:schemeClr val="tx1">
                    <a:lumMod val="65000"/>
                    <a:lumOff val="35000"/>
                  </a:schemeClr>
                </a:solidFill>
                <a:effectLst/>
                <a:latin typeface="+mn-ea"/>
              </a:rPr>
              <a:t>行走状态包括：正常</a:t>
            </a:r>
            <a:r>
              <a:rPr kumimoji="0" lang="en-US" altLang="zh-CN" sz="2400" b="0" i="0" u="none" strike="noStrike" cap="none" normalizeH="0" baseline="0" dirty="0">
                <a:ln>
                  <a:noFill/>
                </a:ln>
                <a:solidFill>
                  <a:schemeClr val="tx1">
                    <a:lumMod val="65000"/>
                    <a:lumOff val="35000"/>
                  </a:schemeClr>
                </a:solidFill>
                <a:effectLst/>
                <a:latin typeface="+mn-ea"/>
              </a:rPr>
              <a:t>(NM)</a:t>
            </a:r>
            <a:r>
              <a:rPr kumimoji="0" lang="zh-CN" altLang="en-US" sz="2400" b="0" i="0" u="none" strike="noStrike" cap="none" normalizeH="0" baseline="0" dirty="0">
                <a:ln>
                  <a:noFill/>
                </a:ln>
                <a:solidFill>
                  <a:schemeClr val="tx1">
                    <a:lumMod val="65000"/>
                    <a:lumOff val="35000"/>
                  </a:schemeClr>
                </a:solidFill>
                <a:effectLst/>
                <a:latin typeface="+mn-ea"/>
              </a:rPr>
              <a:t>、背包行走</a:t>
            </a:r>
            <a:r>
              <a:rPr kumimoji="0" lang="en-US" altLang="zh-CN" sz="2400" b="0" i="0" u="none" strike="noStrike" cap="none" normalizeH="0" baseline="0" dirty="0">
                <a:ln>
                  <a:noFill/>
                </a:ln>
                <a:solidFill>
                  <a:schemeClr val="tx1">
                    <a:lumMod val="65000"/>
                    <a:lumOff val="35000"/>
                  </a:schemeClr>
                </a:solidFill>
                <a:effectLst/>
                <a:latin typeface="+mn-ea"/>
              </a:rPr>
              <a:t>(BG) </a:t>
            </a:r>
            <a:r>
              <a:rPr kumimoji="0" lang="zh-CN" altLang="en-US" sz="2400" b="0" i="0" u="none" strike="noStrike" cap="none" normalizeH="0" baseline="0" dirty="0">
                <a:ln>
                  <a:noFill/>
                </a:ln>
                <a:solidFill>
                  <a:schemeClr val="tx1">
                    <a:lumMod val="65000"/>
                    <a:lumOff val="35000"/>
                  </a:schemeClr>
                </a:solidFill>
                <a:effectLst/>
                <a:latin typeface="+mn-ea"/>
              </a:rPr>
              <a:t>和穿外套</a:t>
            </a:r>
            <a:r>
              <a:rPr kumimoji="0" lang="en-US" altLang="zh-CN" sz="2400" b="0" i="0" u="none" strike="noStrike" cap="none" normalizeH="0" baseline="0" dirty="0">
                <a:ln>
                  <a:noFill/>
                </a:ln>
                <a:solidFill>
                  <a:schemeClr val="tx1">
                    <a:lumMod val="65000"/>
                    <a:lumOff val="35000"/>
                  </a:schemeClr>
                </a:solidFill>
                <a:effectLst/>
                <a:latin typeface="+mn-ea"/>
              </a:rPr>
              <a:t>(CL)</a:t>
            </a:r>
            <a:r>
              <a:rPr lang="zh-CN" altLang="en-US" sz="2400" dirty="0">
                <a:solidFill>
                  <a:schemeClr val="tx1">
                    <a:lumMod val="65000"/>
                    <a:lumOff val="35000"/>
                  </a:schemeClr>
                </a:solidFill>
                <a:latin typeface="+mn-ea"/>
              </a:rPr>
              <a:t>；</a:t>
            </a:r>
            <a:endParaRPr kumimoji="0" lang="zh-CN" altLang="en-US" sz="2400" b="0" i="0" u="none" strike="noStrike" cap="none" normalizeH="0" baseline="0" dirty="0">
              <a:ln>
                <a:noFill/>
              </a:ln>
              <a:solidFill>
                <a:schemeClr val="tx1">
                  <a:lumMod val="65000"/>
                  <a:lumOff val="35000"/>
                </a:schemeClr>
              </a:solidFill>
              <a:effectLst/>
              <a:latin typeface="+mn-ea"/>
            </a:endParaRPr>
          </a:p>
          <a:p>
            <a:r>
              <a:rPr kumimoji="0" lang="zh-CN" altLang="en-US" sz="2400" b="0" i="0" u="none" strike="noStrike" cap="none" normalizeH="0" baseline="0" dirty="0">
                <a:ln>
                  <a:noFill/>
                </a:ln>
                <a:solidFill>
                  <a:schemeClr val="tx1">
                    <a:lumMod val="65000"/>
                    <a:lumOff val="35000"/>
                  </a:schemeClr>
                </a:solidFill>
                <a:effectLst/>
                <a:latin typeface="+mn-ea"/>
              </a:rPr>
              <a:t>观察视角包括：</a:t>
            </a:r>
            <a:r>
              <a:rPr kumimoji="0" lang="zh-CN" altLang="zh-CN" sz="2400" b="0" i="0" u="none" strike="noStrike" cap="none" normalizeH="0" baseline="0" dirty="0">
                <a:ln>
                  <a:noFill/>
                </a:ln>
                <a:solidFill>
                  <a:schemeClr val="tx1">
                    <a:lumMod val="65000"/>
                    <a:lumOff val="35000"/>
                  </a:schemeClr>
                </a:solidFill>
                <a:effectLst/>
                <a:latin typeface="+mn-ea"/>
              </a:rPr>
              <a:t>（0◦, 18◦, </a:t>
            </a:r>
            <a:r>
              <a:rPr kumimoji="0" lang="en-US" altLang="zh-CN" sz="2400" b="0" i="0" u="none" strike="noStrike" cap="none" normalizeH="0" baseline="0" dirty="0">
                <a:ln>
                  <a:noFill/>
                </a:ln>
                <a:solidFill>
                  <a:schemeClr val="tx1">
                    <a:lumMod val="65000"/>
                    <a:lumOff val="35000"/>
                  </a:schemeClr>
                </a:solidFill>
                <a:effectLst/>
                <a:latin typeface="+mn-ea"/>
              </a:rPr>
              <a:t>…</a:t>
            </a:r>
            <a:r>
              <a:rPr lang="en-US" altLang="zh-CN" sz="2400" dirty="0">
                <a:solidFill>
                  <a:schemeClr val="tx1">
                    <a:lumMod val="65000"/>
                    <a:lumOff val="35000"/>
                  </a:schemeClr>
                </a:solidFill>
                <a:latin typeface="+mn-ea"/>
              </a:rPr>
              <a:t>,</a:t>
            </a:r>
            <a:r>
              <a:rPr kumimoji="0" lang="zh-CN" altLang="zh-CN" sz="2400" b="0" i="0" u="none" strike="noStrike" cap="none" normalizeH="0" baseline="0" dirty="0">
                <a:ln>
                  <a:noFill/>
                </a:ln>
                <a:solidFill>
                  <a:schemeClr val="tx1">
                    <a:lumMod val="65000"/>
                    <a:lumOff val="35000"/>
                  </a:schemeClr>
                </a:solidFill>
                <a:effectLst/>
                <a:latin typeface="+mn-ea"/>
              </a:rPr>
              <a:t>180◦） </a:t>
            </a:r>
            <a:endParaRPr lang="zh-CN" altLang="en-US" sz="2000" dirty="0">
              <a:solidFill>
                <a:schemeClr val="tx1">
                  <a:lumMod val="65000"/>
                  <a:lumOff val="35000"/>
                </a:schemeClr>
              </a:solidFill>
              <a:latin typeface="+mn-ea"/>
            </a:endParaRPr>
          </a:p>
        </p:txBody>
      </p:sp>
    </p:spTree>
    <p:extLst>
      <p:ext uri="{BB962C8B-B14F-4D97-AF65-F5344CB8AC3E}">
        <p14:creationId xmlns:p14="http://schemas.microsoft.com/office/powerpoint/2010/main" val="20643219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01.</a:t>
              </a:r>
              <a:r>
                <a:rPr lang="zh-CN" altLang="en-US" sz="2800" b="1" dirty="0">
                  <a:solidFill>
                    <a:srgbClr val="000000">
                      <a:lumMod val="85000"/>
                      <a:lumOff val="15000"/>
                    </a:srgbClr>
                  </a:solidFill>
                  <a:latin typeface="Arial"/>
                  <a:ea typeface="微软雅黑"/>
                  <a:cs typeface="+mn-ea"/>
                  <a:sym typeface="+mn-lt"/>
                </a:rPr>
                <a:t>数据集介绍</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Data Set</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4D32136F-6FDF-AD2F-E11E-87017B267FC3}"/>
              </a:ext>
            </a:extLst>
          </p:cNvPr>
          <p:cNvGrpSpPr/>
          <p:nvPr/>
        </p:nvGrpSpPr>
        <p:grpSpPr>
          <a:xfrm>
            <a:off x="6616725" y="5486862"/>
            <a:ext cx="5446846" cy="1246777"/>
            <a:chOff x="11832744" y="2474153"/>
            <a:chExt cx="3104542" cy="1246940"/>
          </a:xfrm>
        </p:grpSpPr>
        <p:sp>
          <p:nvSpPr>
            <p:cNvPr id="46" name="文本框 45">
              <a:extLst>
                <a:ext uri="{FF2B5EF4-FFF2-40B4-BE49-F238E27FC236}">
                  <a16:creationId xmlns:a16="http://schemas.microsoft.com/office/drawing/2014/main" id="{1076E98B-FF7C-9290-3DFF-47F66E8716E6}"/>
                </a:ext>
              </a:extLst>
            </p:cNvPr>
            <p:cNvSpPr txBox="1"/>
            <p:nvPr/>
          </p:nvSpPr>
          <p:spPr>
            <a:xfrm>
              <a:off x="12116783" y="2474153"/>
              <a:ext cx="2820502" cy="584851"/>
            </a:xfrm>
            <a:prstGeom prst="rect">
              <a:avLst/>
            </a:prstGeom>
            <a:noFill/>
          </p:spPr>
          <p:txBody>
            <a:bodyPr wrap="square" rtlCol="0">
              <a:spAutoFit/>
              <a:scene3d>
                <a:camera prst="orthographicFront"/>
                <a:lightRig rig="threePt" dir="t"/>
              </a:scene3d>
              <a:sp3d contourW="12700"/>
            </a:bodyPr>
            <a:lstStyle/>
            <a:p>
              <a:pPr algn="r" defTabSz="457154"/>
              <a:r>
                <a:rPr lang="zh-CN" altLang="en-US" sz="3200" b="1" dirty="0">
                  <a:solidFill>
                    <a:srgbClr val="000000"/>
                  </a:solidFill>
                  <a:latin typeface="Arial"/>
                  <a:ea typeface="微软雅黑"/>
                  <a:cs typeface="+mn-ea"/>
                  <a:sym typeface="+mn-lt"/>
                </a:rPr>
                <a:t>输入数据</a:t>
              </a:r>
              <a:r>
                <a:rPr lang="en-US" altLang="zh-CN" sz="3200" b="1" dirty="0">
                  <a:solidFill>
                    <a:srgbClr val="000000"/>
                  </a:solidFill>
                  <a:latin typeface="Arial"/>
                  <a:ea typeface="微软雅黑"/>
                  <a:cs typeface="+mn-ea"/>
                  <a:sym typeface="+mn-lt"/>
                </a:rPr>
                <a:t>-</a:t>
              </a:r>
              <a:r>
                <a:rPr lang="zh-CN" altLang="en-US" sz="3200" b="1" dirty="0">
                  <a:solidFill>
                    <a:srgbClr val="000000"/>
                  </a:solidFill>
                  <a:latin typeface="Arial"/>
                  <a:ea typeface="微软雅黑"/>
                  <a:cs typeface="+mn-ea"/>
                  <a:sym typeface="+mn-lt"/>
                </a:rPr>
                <a:t>步态轮廓图</a:t>
              </a:r>
            </a:p>
          </p:txBody>
        </p:sp>
        <p:sp>
          <p:nvSpPr>
            <p:cNvPr id="47" name="文本框 46">
              <a:extLst>
                <a:ext uri="{FF2B5EF4-FFF2-40B4-BE49-F238E27FC236}">
                  <a16:creationId xmlns:a16="http://schemas.microsoft.com/office/drawing/2014/main" id="{3D5B35D3-2091-1B3A-9719-630E5266065C}"/>
                </a:ext>
              </a:extLst>
            </p:cNvPr>
            <p:cNvSpPr txBox="1"/>
            <p:nvPr/>
          </p:nvSpPr>
          <p:spPr>
            <a:xfrm>
              <a:off x="11832744" y="3064930"/>
              <a:ext cx="3104542" cy="656163"/>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a completed period of a subject in CASIA-B gait dataset</a:t>
              </a:r>
            </a:p>
          </p:txBody>
        </p:sp>
      </p:grpSp>
      <p:pic>
        <p:nvPicPr>
          <p:cNvPr id="49" name="图片 48">
            <a:extLst>
              <a:ext uri="{FF2B5EF4-FFF2-40B4-BE49-F238E27FC236}">
                <a16:creationId xmlns:a16="http://schemas.microsoft.com/office/drawing/2014/main" id="{F08F15A0-F8BE-A5DB-A037-212FC1C9F874}"/>
              </a:ext>
            </a:extLst>
          </p:cNvPr>
          <p:cNvPicPr>
            <a:picLocks noChangeAspect="1"/>
          </p:cNvPicPr>
          <p:nvPr/>
        </p:nvPicPr>
        <p:blipFill>
          <a:blip r:embed="rId4"/>
          <a:stretch>
            <a:fillRect/>
          </a:stretch>
        </p:blipFill>
        <p:spPr>
          <a:xfrm>
            <a:off x="1669657" y="1220083"/>
            <a:ext cx="9456350" cy="2560929"/>
          </a:xfrm>
          <a:prstGeom prst="rect">
            <a:avLst/>
          </a:prstGeom>
        </p:spPr>
      </p:pic>
      <p:pic>
        <p:nvPicPr>
          <p:cNvPr id="43" name="图片 42">
            <a:extLst>
              <a:ext uri="{FF2B5EF4-FFF2-40B4-BE49-F238E27FC236}">
                <a16:creationId xmlns:a16="http://schemas.microsoft.com/office/drawing/2014/main" id="{81540815-7460-F20D-D3F2-BE6A1F42B07B}"/>
              </a:ext>
            </a:extLst>
          </p:cNvPr>
          <p:cNvPicPr>
            <a:picLocks noChangeAspect="1"/>
          </p:cNvPicPr>
          <p:nvPr/>
        </p:nvPicPr>
        <p:blipFill>
          <a:blip r:embed="rId5"/>
          <a:stretch>
            <a:fillRect/>
          </a:stretch>
        </p:blipFill>
        <p:spPr>
          <a:xfrm>
            <a:off x="981170" y="4126140"/>
            <a:ext cx="1618383" cy="1641393"/>
          </a:xfrm>
          <a:prstGeom prst="rect">
            <a:avLst/>
          </a:prstGeom>
        </p:spPr>
      </p:pic>
      <p:pic>
        <p:nvPicPr>
          <p:cNvPr id="50" name="图片 49">
            <a:extLst>
              <a:ext uri="{FF2B5EF4-FFF2-40B4-BE49-F238E27FC236}">
                <a16:creationId xmlns:a16="http://schemas.microsoft.com/office/drawing/2014/main" id="{01203AD1-C427-CCA4-8CED-C02A62BED177}"/>
              </a:ext>
            </a:extLst>
          </p:cNvPr>
          <p:cNvPicPr>
            <a:picLocks noChangeAspect="1"/>
          </p:cNvPicPr>
          <p:nvPr/>
        </p:nvPicPr>
        <p:blipFill>
          <a:blip r:embed="rId6"/>
          <a:stretch>
            <a:fillRect/>
          </a:stretch>
        </p:blipFill>
        <p:spPr>
          <a:xfrm>
            <a:off x="3319045" y="4126140"/>
            <a:ext cx="1664841" cy="1641393"/>
          </a:xfrm>
          <a:prstGeom prst="rect">
            <a:avLst/>
          </a:prstGeom>
        </p:spPr>
      </p:pic>
      <p:sp>
        <p:nvSpPr>
          <p:cNvPr id="51" name="文本框 50">
            <a:extLst>
              <a:ext uri="{FF2B5EF4-FFF2-40B4-BE49-F238E27FC236}">
                <a16:creationId xmlns:a16="http://schemas.microsoft.com/office/drawing/2014/main" id="{B2D2A2B2-8233-20D4-FD33-085DA3571DEC}"/>
              </a:ext>
            </a:extLst>
          </p:cNvPr>
          <p:cNvSpPr txBox="1"/>
          <p:nvPr/>
        </p:nvSpPr>
        <p:spPr>
          <a:xfrm>
            <a:off x="1428723" y="5882884"/>
            <a:ext cx="723275" cy="523220"/>
          </a:xfrm>
          <a:prstGeom prst="rect">
            <a:avLst/>
          </a:prstGeom>
          <a:noFill/>
        </p:spPr>
        <p:txBody>
          <a:bodyPr wrap="none" rtlCol="0">
            <a:spAutoFit/>
          </a:bodyPr>
          <a:lstStyle/>
          <a:p>
            <a:r>
              <a:rPr lang="en-US" altLang="zh-CN" sz="2800" b="1" dirty="0"/>
              <a:t>BG</a:t>
            </a:r>
            <a:endParaRPr lang="zh-CN" altLang="en-US" sz="2800" b="1" dirty="0"/>
          </a:p>
        </p:txBody>
      </p:sp>
      <p:sp>
        <p:nvSpPr>
          <p:cNvPr id="52" name="文本框 51">
            <a:extLst>
              <a:ext uri="{FF2B5EF4-FFF2-40B4-BE49-F238E27FC236}">
                <a16:creationId xmlns:a16="http://schemas.microsoft.com/office/drawing/2014/main" id="{2CF9E2F3-49EF-E270-D9B2-2163DFE9C7A4}"/>
              </a:ext>
            </a:extLst>
          </p:cNvPr>
          <p:cNvSpPr txBox="1"/>
          <p:nvPr/>
        </p:nvSpPr>
        <p:spPr>
          <a:xfrm>
            <a:off x="3772913" y="5913154"/>
            <a:ext cx="661106" cy="523220"/>
          </a:xfrm>
          <a:prstGeom prst="rect">
            <a:avLst/>
          </a:prstGeom>
          <a:noFill/>
        </p:spPr>
        <p:txBody>
          <a:bodyPr wrap="square" rtlCol="0">
            <a:spAutoFit/>
          </a:bodyPr>
          <a:lstStyle/>
          <a:p>
            <a:r>
              <a:rPr lang="en-US" altLang="zh-CN" sz="2800" b="1" dirty="0"/>
              <a:t>CL</a:t>
            </a:r>
            <a:endParaRPr lang="zh-CN" altLang="en-US" sz="2800" b="1" dirty="0"/>
          </a:p>
        </p:txBody>
      </p:sp>
      <p:sp>
        <p:nvSpPr>
          <p:cNvPr id="54" name="文本框 53">
            <a:extLst>
              <a:ext uri="{FF2B5EF4-FFF2-40B4-BE49-F238E27FC236}">
                <a16:creationId xmlns:a16="http://schemas.microsoft.com/office/drawing/2014/main" id="{8AA4035A-AD8E-E426-C82F-D6E6FBAEA876}"/>
              </a:ext>
            </a:extLst>
          </p:cNvPr>
          <p:cNvSpPr txBox="1"/>
          <p:nvPr/>
        </p:nvSpPr>
        <p:spPr>
          <a:xfrm>
            <a:off x="6058018" y="5882884"/>
            <a:ext cx="744114" cy="523220"/>
          </a:xfrm>
          <a:prstGeom prst="rect">
            <a:avLst/>
          </a:prstGeom>
          <a:noFill/>
        </p:spPr>
        <p:txBody>
          <a:bodyPr wrap="none" rtlCol="0">
            <a:spAutoFit/>
          </a:bodyPr>
          <a:lstStyle/>
          <a:p>
            <a:r>
              <a:rPr lang="en-US" altLang="zh-CN" sz="2800" b="1" dirty="0"/>
              <a:t>NM</a:t>
            </a:r>
            <a:endParaRPr lang="zh-CN" altLang="en-US" sz="2800" b="1" dirty="0"/>
          </a:p>
        </p:txBody>
      </p:sp>
      <p:pic>
        <p:nvPicPr>
          <p:cNvPr id="56" name="图片 55">
            <a:extLst>
              <a:ext uri="{FF2B5EF4-FFF2-40B4-BE49-F238E27FC236}">
                <a16:creationId xmlns:a16="http://schemas.microsoft.com/office/drawing/2014/main" id="{AF2729D4-89AC-C824-A798-7DF1F9E43413}"/>
              </a:ext>
            </a:extLst>
          </p:cNvPr>
          <p:cNvPicPr>
            <a:picLocks noChangeAspect="1"/>
          </p:cNvPicPr>
          <p:nvPr/>
        </p:nvPicPr>
        <p:blipFill>
          <a:blip r:embed="rId7"/>
          <a:stretch>
            <a:fillRect/>
          </a:stretch>
        </p:blipFill>
        <p:spPr>
          <a:xfrm>
            <a:off x="5615728" y="4112862"/>
            <a:ext cx="1657674" cy="1683883"/>
          </a:xfrm>
          <a:prstGeom prst="rect">
            <a:avLst/>
          </a:prstGeom>
        </p:spPr>
      </p:pic>
    </p:spTree>
    <p:extLst>
      <p:ext uri="{BB962C8B-B14F-4D97-AF65-F5344CB8AC3E}">
        <p14:creationId xmlns:p14="http://schemas.microsoft.com/office/powerpoint/2010/main" val="360839309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00906EA-277D-405E-8E7E-F6AF7C87FD2E}"/>
              </a:ext>
            </a:extLst>
          </p:cNvPr>
          <p:cNvGrpSpPr/>
          <p:nvPr/>
        </p:nvGrpSpPr>
        <p:grpSpPr>
          <a:xfrm>
            <a:off x="3831538" y="5486862"/>
            <a:ext cx="8232032" cy="1077218"/>
            <a:chOff x="6704182" y="2474153"/>
            <a:chExt cx="8233104" cy="1077359"/>
          </a:xfrm>
        </p:grpSpPr>
        <p:sp>
          <p:nvSpPr>
            <p:cNvPr id="83" name="文本框 82">
              <a:extLst>
                <a:ext uri="{FF2B5EF4-FFF2-40B4-BE49-F238E27FC236}">
                  <a16:creationId xmlns:a16="http://schemas.microsoft.com/office/drawing/2014/main" id="{7407CFB6-9D57-4947-9435-1D4DA94698BD}"/>
                </a:ext>
              </a:extLst>
            </p:cNvPr>
            <p:cNvSpPr txBox="1"/>
            <p:nvPr/>
          </p:nvSpPr>
          <p:spPr>
            <a:xfrm>
              <a:off x="6704182" y="2474153"/>
              <a:ext cx="8233104" cy="1077359"/>
            </a:xfrm>
            <a:prstGeom prst="rect">
              <a:avLst/>
            </a:prstGeom>
            <a:noFill/>
          </p:spPr>
          <p:txBody>
            <a:bodyPr wrap="square" rtlCol="0">
              <a:spAutoFit/>
              <a:scene3d>
                <a:camera prst="orthographicFront"/>
                <a:lightRig rig="threePt" dir="t"/>
              </a:scene3d>
              <a:sp3d contourW="12700"/>
            </a:bodyPr>
            <a:lstStyle/>
            <a:p>
              <a:pPr algn="r" defTabSz="457154"/>
              <a:r>
                <a:rPr lang="en-US" altLang="zh-CN" sz="3200" b="1" dirty="0">
                  <a:solidFill>
                    <a:srgbClr val="000000"/>
                  </a:solidFill>
                  <a:latin typeface="Arial"/>
                  <a:ea typeface="微软雅黑"/>
                  <a:cs typeface="+mn-ea"/>
                  <a:sym typeface="+mn-lt"/>
                </a:rPr>
                <a:t>Set Pooling+</a:t>
              </a:r>
              <a:r>
                <a:rPr lang="zh-CN" altLang="zh-CN" sz="3200" b="1" dirty="0"/>
                <a:t>Horizontal Pyramid Mapping </a:t>
              </a:r>
            </a:p>
            <a:p>
              <a:pPr algn="dist" defTabSz="457154"/>
              <a:endParaRPr lang="zh-CN" altLang="en-US" sz="3200" b="1" dirty="0">
                <a:solidFill>
                  <a:srgbClr val="000000"/>
                </a:solidFill>
                <a:latin typeface="Arial"/>
                <a:ea typeface="微软雅黑"/>
                <a:cs typeface="+mn-ea"/>
                <a:sym typeface="+mn-lt"/>
              </a:endParaRPr>
            </a:p>
          </p:txBody>
        </p:sp>
        <p:sp>
          <p:nvSpPr>
            <p:cNvPr id="84" name="文本框 83">
              <a:extLst>
                <a:ext uri="{FF2B5EF4-FFF2-40B4-BE49-F238E27FC236}">
                  <a16:creationId xmlns:a16="http://schemas.microsoft.com/office/drawing/2014/main" id="{0D7424FC-B199-484F-A894-AFDE3D0485C7}"/>
                </a:ext>
              </a:extLst>
            </p:cNvPr>
            <p:cNvSpPr txBox="1"/>
            <p:nvPr/>
          </p:nvSpPr>
          <p:spPr>
            <a:xfrm>
              <a:off x="11832744" y="3064930"/>
              <a:ext cx="3104542" cy="362390"/>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zh-CN" altLang="en-US" sz="1600" dirty="0">
                  <a:solidFill>
                    <a:srgbClr val="000000">
                      <a:lumMod val="50000"/>
                      <a:lumOff val="50000"/>
                    </a:srgbClr>
                  </a:solidFill>
                  <a:latin typeface="Arial"/>
                  <a:ea typeface="微软雅黑"/>
                  <a:cs typeface="+mn-ea"/>
                  <a:sym typeface="+mn-lt"/>
                </a:rPr>
                <a:t>模型由两大部分组成</a:t>
              </a:r>
              <a:endParaRPr lang="en-US" altLang="zh-CN" sz="1600" dirty="0">
                <a:solidFill>
                  <a:srgbClr val="000000">
                    <a:lumMod val="50000"/>
                    <a:lumOff val="50000"/>
                  </a:srgbClr>
                </a:solidFill>
                <a:latin typeface="Arial"/>
                <a:ea typeface="微软雅黑"/>
                <a:cs typeface="+mn-ea"/>
                <a:sym typeface="+mn-lt"/>
              </a:endParaRPr>
            </a:p>
          </p:txBody>
        </p:sp>
      </p:grpSp>
      <p:pic>
        <p:nvPicPr>
          <p:cNvPr id="42" name="图片 41">
            <a:extLst>
              <a:ext uri="{FF2B5EF4-FFF2-40B4-BE49-F238E27FC236}">
                <a16:creationId xmlns:a16="http://schemas.microsoft.com/office/drawing/2014/main" id="{C01C6D44-E325-D8F7-3D1C-8E9A1208B29A}"/>
              </a:ext>
            </a:extLst>
          </p:cNvPr>
          <p:cNvPicPr>
            <a:picLocks noChangeAspect="1"/>
          </p:cNvPicPr>
          <p:nvPr/>
        </p:nvPicPr>
        <p:blipFill>
          <a:blip r:embed="rId4"/>
          <a:stretch>
            <a:fillRect/>
          </a:stretch>
        </p:blipFill>
        <p:spPr>
          <a:xfrm>
            <a:off x="492909" y="1373856"/>
            <a:ext cx="11315191" cy="39025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093057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par>
                                <p:cTn id="8" presetID="22" presetClass="entr" presetSubtype="8"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C01C6D44-E325-D8F7-3D1C-8E9A1208B29A}"/>
              </a:ext>
            </a:extLst>
          </p:cNvPr>
          <p:cNvPicPr>
            <a:picLocks noChangeAspect="1"/>
          </p:cNvPicPr>
          <p:nvPr/>
        </p:nvPicPr>
        <p:blipFill>
          <a:blip r:embed="rId4"/>
          <a:stretch>
            <a:fillRect/>
          </a:stretch>
        </p:blipFill>
        <p:spPr>
          <a:xfrm>
            <a:off x="109023" y="1839428"/>
            <a:ext cx="11980015" cy="4131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1" name="矩形 40">
            <a:extLst>
              <a:ext uri="{FF2B5EF4-FFF2-40B4-BE49-F238E27FC236}">
                <a16:creationId xmlns:a16="http://schemas.microsoft.com/office/drawing/2014/main" id="{0ED80078-E055-9D0A-9918-0519DA4D63B2}"/>
              </a:ext>
            </a:extLst>
          </p:cNvPr>
          <p:cNvSpPr/>
          <p:nvPr/>
        </p:nvSpPr>
        <p:spPr>
          <a:xfrm>
            <a:off x="334566" y="1800026"/>
            <a:ext cx="1296144" cy="3790008"/>
          </a:xfrm>
          <a:prstGeom prst="rect">
            <a:avLst/>
          </a:prstGeom>
          <a:noFill/>
          <a:ln w="7620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Tree>
    <p:extLst>
      <p:ext uri="{BB962C8B-B14F-4D97-AF65-F5344CB8AC3E}">
        <p14:creationId xmlns:p14="http://schemas.microsoft.com/office/powerpoint/2010/main" val="15129009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4D32136F-6FDF-AD2F-E11E-87017B267FC3}"/>
              </a:ext>
            </a:extLst>
          </p:cNvPr>
          <p:cNvGrpSpPr/>
          <p:nvPr/>
        </p:nvGrpSpPr>
        <p:grpSpPr>
          <a:xfrm>
            <a:off x="6616725" y="5486862"/>
            <a:ext cx="5446846" cy="1246777"/>
            <a:chOff x="11832744" y="2474153"/>
            <a:chExt cx="3104542" cy="1246940"/>
          </a:xfrm>
        </p:grpSpPr>
        <p:sp>
          <p:nvSpPr>
            <p:cNvPr id="46" name="文本框 45">
              <a:extLst>
                <a:ext uri="{FF2B5EF4-FFF2-40B4-BE49-F238E27FC236}">
                  <a16:creationId xmlns:a16="http://schemas.microsoft.com/office/drawing/2014/main" id="{1076E98B-FF7C-9290-3DFF-47F66E8716E6}"/>
                </a:ext>
              </a:extLst>
            </p:cNvPr>
            <p:cNvSpPr txBox="1"/>
            <p:nvPr/>
          </p:nvSpPr>
          <p:spPr>
            <a:xfrm>
              <a:off x="12116783" y="2474153"/>
              <a:ext cx="2820502" cy="584851"/>
            </a:xfrm>
            <a:prstGeom prst="rect">
              <a:avLst/>
            </a:prstGeom>
            <a:noFill/>
          </p:spPr>
          <p:txBody>
            <a:bodyPr wrap="square" rtlCol="0">
              <a:spAutoFit/>
              <a:scene3d>
                <a:camera prst="orthographicFront"/>
                <a:lightRig rig="threePt" dir="t"/>
              </a:scene3d>
              <a:sp3d contourW="12700"/>
            </a:bodyPr>
            <a:lstStyle/>
            <a:p>
              <a:pPr algn="r" defTabSz="457154"/>
              <a:r>
                <a:rPr lang="zh-CN" altLang="en-US" sz="3200" b="1" dirty="0">
                  <a:solidFill>
                    <a:srgbClr val="000000"/>
                  </a:solidFill>
                  <a:latin typeface="Arial"/>
                  <a:ea typeface="微软雅黑"/>
                  <a:cs typeface="+mn-ea"/>
                  <a:sym typeface="+mn-lt"/>
                </a:rPr>
                <a:t>数据集划分</a:t>
              </a:r>
            </a:p>
          </p:txBody>
        </p:sp>
        <p:sp>
          <p:nvSpPr>
            <p:cNvPr id="47" name="文本框 46">
              <a:extLst>
                <a:ext uri="{FF2B5EF4-FFF2-40B4-BE49-F238E27FC236}">
                  <a16:creationId xmlns:a16="http://schemas.microsoft.com/office/drawing/2014/main" id="{3D5B35D3-2091-1B3A-9719-630E5266065C}"/>
                </a:ext>
              </a:extLst>
            </p:cNvPr>
            <p:cNvSpPr txBox="1"/>
            <p:nvPr/>
          </p:nvSpPr>
          <p:spPr>
            <a:xfrm>
              <a:off x="11832744" y="3064930"/>
              <a:ext cx="3104542" cy="656163"/>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a completed period of a subject in CASIA-B gait dataset</a:t>
              </a:r>
            </a:p>
          </p:txBody>
        </p:sp>
      </p:grpSp>
      <p:sp>
        <p:nvSpPr>
          <p:cNvPr id="44" name="文本框 43">
            <a:extLst>
              <a:ext uri="{FF2B5EF4-FFF2-40B4-BE49-F238E27FC236}">
                <a16:creationId xmlns:a16="http://schemas.microsoft.com/office/drawing/2014/main" id="{CE358648-BD4A-978D-E526-060CAE080552}"/>
              </a:ext>
            </a:extLst>
          </p:cNvPr>
          <p:cNvSpPr txBox="1"/>
          <p:nvPr/>
        </p:nvSpPr>
        <p:spPr>
          <a:xfrm>
            <a:off x="259950" y="2297174"/>
            <a:ext cx="4494466" cy="3108543"/>
          </a:xfrm>
          <a:prstGeom prst="rect">
            <a:avLst/>
          </a:prstGeom>
          <a:noFill/>
        </p:spPr>
        <p:txBody>
          <a:bodyPr wrap="square" rtlCol="0">
            <a:spAutoFit/>
          </a:bodyPr>
          <a:lstStyle/>
          <a:p>
            <a:r>
              <a:rPr kumimoji="0" lang="zh-CN" altLang="zh-CN" sz="2800" b="0" i="0" u="none" strike="noStrike" cap="none" normalizeH="0" baseline="0" dirty="0">
                <a:ln>
                  <a:noFill/>
                </a:ln>
                <a:solidFill>
                  <a:srgbClr val="333333"/>
                </a:solidFill>
                <a:effectLst/>
                <a:latin typeface="+mn-ea"/>
              </a:rPr>
              <a:t>数据集的训练集和测试集没有正式的划分，</a:t>
            </a:r>
            <a:endParaRPr kumimoji="0" lang="en-US" altLang="zh-CN" sz="2800" b="0" i="0" u="none" strike="noStrike" cap="none" normalizeH="0" baseline="0" dirty="0">
              <a:ln>
                <a:noFill/>
              </a:ln>
              <a:solidFill>
                <a:srgbClr val="333333"/>
              </a:solidFill>
              <a:effectLst/>
              <a:latin typeface="+mn-ea"/>
            </a:endParaRPr>
          </a:p>
          <a:p>
            <a:endParaRPr kumimoji="0" lang="en-US" altLang="zh-CN" sz="2800" b="0" i="0" u="none" strike="noStrike" cap="none" normalizeH="0" baseline="0" dirty="0">
              <a:ln>
                <a:noFill/>
              </a:ln>
              <a:solidFill>
                <a:srgbClr val="333333"/>
              </a:solidFill>
              <a:effectLst/>
              <a:latin typeface="+mn-ea"/>
            </a:endParaRPr>
          </a:p>
          <a:p>
            <a:r>
              <a:rPr kumimoji="0" lang="zh-CN" altLang="en-US" sz="2800" b="0" i="0" u="none" strike="noStrike" cap="none" normalizeH="0" baseline="0" dirty="0">
                <a:ln>
                  <a:noFill/>
                </a:ln>
                <a:solidFill>
                  <a:srgbClr val="333333"/>
                </a:solidFill>
                <a:effectLst/>
                <a:latin typeface="+mn-ea"/>
              </a:rPr>
              <a:t>论文</a:t>
            </a:r>
            <a:r>
              <a:rPr kumimoji="0" lang="zh-CN" altLang="zh-CN" sz="2800" b="0" i="0" u="none" strike="noStrike" cap="none" normalizeH="0" baseline="0" dirty="0">
                <a:ln>
                  <a:noFill/>
                </a:ln>
                <a:solidFill>
                  <a:srgbClr val="333333"/>
                </a:solidFill>
                <a:effectLst/>
                <a:latin typeface="+mn-ea"/>
              </a:rPr>
              <a:t>设置了三种方式进行训练——小样本训练(ST)、中样本训练(MT)</a:t>
            </a:r>
            <a:r>
              <a:rPr kumimoji="0" lang="en-US" altLang="zh-CN" sz="2800" b="0" i="0" u="none" strike="noStrike" cap="none" normalizeH="0" baseline="0" dirty="0">
                <a:ln>
                  <a:noFill/>
                </a:ln>
                <a:solidFill>
                  <a:srgbClr val="333333"/>
                </a:solidFill>
                <a:effectLst/>
                <a:latin typeface="+mn-ea"/>
              </a:rPr>
              <a:t> </a:t>
            </a:r>
            <a:r>
              <a:rPr kumimoji="0" lang="zh-CN" altLang="zh-CN" sz="2800" b="0" i="0" u="none" strike="noStrike" cap="none" normalizeH="0" baseline="0" dirty="0">
                <a:ln>
                  <a:noFill/>
                </a:ln>
                <a:solidFill>
                  <a:srgbClr val="333333"/>
                </a:solidFill>
                <a:effectLst/>
                <a:latin typeface="+mn-ea"/>
              </a:rPr>
              <a:t>和</a:t>
            </a:r>
            <a:r>
              <a:rPr kumimoji="0" lang="en-US" altLang="zh-CN" sz="2800" b="0" i="0" u="none" strike="noStrike" cap="none" normalizeH="0" baseline="0" dirty="0">
                <a:ln>
                  <a:noFill/>
                </a:ln>
                <a:solidFill>
                  <a:srgbClr val="333333"/>
                </a:solidFill>
                <a:effectLst/>
                <a:latin typeface="+mn-ea"/>
              </a:rPr>
              <a:t> </a:t>
            </a:r>
            <a:r>
              <a:rPr kumimoji="0" lang="zh-CN" altLang="zh-CN" sz="2800" b="1" i="0" u="none" strike="noStrike" cap="none" normalizeH="0" baseline="0" dirty="0">
                <a:ln>
                  <a:noFill/>
                </a:ln>
                <a:solidFill>
                  <a:srgbClr val="333333"/>
                </a:solidFill>
                <a:effectLst/>
                <a:latin typeface="+mn-ea"/>
              </a:rPr>
              <a:t>大样本训练</a:t>
            </a:r>
            <a:r>
              <a:rPr kumimoji="0" lang="zh-CN" altLang="zh-CN" sz="2800" b="0" i="0" u="none" strike="noStrike" cap="none" normalizeH="0" baseline="0" dirty="0">
                <a:ln>
                  <a:noFill/>
                </a:ln>
                <a:solidFill>
                  <a:srgbClr val="333333"/>
                </a:solidFill>
                <a:effectLst/>
                <a:latin typeface="+mn-ea"/>
              </a:rPr>
              <a:t>(LT)。</a:t>
            </a:r>
            <a:endParaRPr kumimoji="0" lang="en-US" altLang="zh-CN" sz="2800" b="0" i="0" u="none" strike="noStrike" cap="none" normalizeH="0" baseline="0" dirty="0">
              <a:ln>
                <a:noFill/>
              </a:ln>
              <a:solidFill>
                <a:srgbClr val="333333"/>
              </a:solidFill>
              <a:effectLst/>
              <a:latin typeface="+mn-ea"/>
            </a:endParaRPr>
          </a:p>
        </p:txBody>
      </p:sp>
      <p:pic>
        <p:nvPicPr>
          <p:cNvPr id="49" name="图片 48">
            <a:extLst>
              <a:ext uri="{FF2B5EF4-FFF2-40B4-BE49-F238E27FC236}">
                <a16:creationId xmlns:a16="http://schemas.microsoft.com/office/drawing/2014/main" id="{76505D29-5F29-CA64-D5F4-2C96DBEA6CB1}"/>
              </a:ext>
            </a:extLst>
          </p:cNvPr>
          <p:cNvPicPr>
            <a:picLocks noChangeAspect="1"/>
          </p:cNvPicPr>
          <p:nvPr/>
        </p:nvPicPr>
        <p:blipFill>
          <a:blip r:embed="rId4"/>
          <a:stretch>
            <a:fillRect/>
          </a:stretch>
        </p:blipFill>
        <p:spPr>
          <a:xfrm>
            <a:off x="4911479" y="1392292"/>
            <a:ext cx="7177559" cy="1809763"/>
          </a:xfrm>
          <a:prstGeom prst="rect">
            <a:avLst/>
          </a:prstGeom>
        </p:spPr>
      </p:pic>
      <p:pic>
        <p:nvPicPr>
          <p:cNvPr id="54" name="图片 53">
            <a:extLst>
              <a:ext uri="{FF2B5EF4-FFF2-40B4-BE49-F238E27FC236}">
                <a16:creationId xmlns:a16="http://schemas.microsoft.com/office/drawing/2014/main" id="{0F86B586-7F63-742D-BDCF-E7010DE4566D}"/>
              </a:ext>
            </a:extLst>
          </p:cNvPr>
          <p:cNvPicPr>
            <a:picLocks noChangeAspect="1"/>
          </p:cNvPicPr>
          <p:nvPr/>
        </p:nvPicPr>
        <p:blipFill>
          <a:blip r:embed="rId5"/>
          <a:stretch>
            <a:fillRect/>
          </a:stretch>
        </p:blipFill>
        <p:spPr>
          <a:xfrm>
            <a:off x="4911479" y="3331977"/>
            <a:ext cx="4794334" cy="2447272"/>
          </a:xfrm>
          <a:prstGeom prst="rect">
            <a:avLst/>
          </a:prstGeom>
        </p:spPr>
      </p:pic>
    </p:spTree>
    <p:extLst>
      <p:ext uri="{BB962C8B-B14F-4D97-AF65-F5344CB8AC3E}">
        <p14:creationId xmlns:p14="http://schemas.microsoft.com/office/powerpoint/2010/main" val="10968597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Data Set</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4D32136F-6FDF-AD2F-E11E-87017B267FC3}"/>
              </a:ext>
            </a:extLst>
          </p:cNvPr>
          <p:cNvGrpSpPr/>
          <p:nvPr/>
        </p:nvGrpSpPr>
        <p:grpSpPr>
          <a:xfrm>
            <a:off x="6616725" y="5486862"/>
            <a:ext cx="5446846" cy="1246777"/>
            <a:chOff x="11832744" y="2474153"/>
            <a:chExt cx="3104542" cy="1246940"/>
          </a:xfrm>
        </p:grpSpPr>
        <p:sp>
          <p:nvSpPr>
            <p:cNvPr id="46" name="文本框 45">
              <a:extLst>
                <a:ext uri="{FF2B5EF4-FFF2-40B4-BE49-F238E27FC236}">
                  <a16:creationId xmlns:a16="http://schemas.microsoft.com/office/drawing/2014/main" id="{1076E98B-FF7C-9290-3DFF-47F66E8716E6}"/>
                </a:ext>
              </a:extLst>
            </p:cNvPr>
            <p:cNvSpPr txBox="1"/>
            <p:nvPr/>
          </p:nvSpPr>
          <p:spPr>
            <a:xfrm>
              <a:off x="12116783" y="2474153"/>
              <a:ext cx="2820502" cy="584851"/>
            </a:xfrm>
            <a:prstGeom prst="rect">
              <a:avLst/>
            </a:prstGeom>
            <a:noFill/>
          </p:spPr>
          <p:txBody>
            <a:bodyPr wrap="square" rtlCol="0">
              <a:spAutoFit/>
              <a:scene3d>
                <a:camera prst="orthographicFront"/>
                <a:lightRig rig="threePt" dir="t"/>
              </a:scene3d>
              <a:sp3d contourW="12700"/>
            </a:bodyPr>
            <a:lstStyle/>
            <a:p>
              <a:pPr algn="r" defTabSz="457154"/>
              <a:r>
                <a:rPr lang="zh-CN" altLang="en-US" sz="3200" b="1" dirty="0">
                  <a:solidFill>
                    <a:srgbClr val="000000"/>
                  </a:solidFill>
                  <a:latin typeface="Arial"/>
                  <a:ea typeface="微软雅黑"/>
                  <a:cs typeface="+mn-ea"/>
                  <a:sym typeface="+mn-lt"/>
                </a:rPr>
                <a:t>数据预处理</a:t>
              </a:r>
              <a:r>
                <a:rPr lang="en-US" altLang="zh-CN" sz="3200" b="1" dirty="0">
                  <a:solidFill>
                    <a:srgbClr val="000000"/>
                  </a:solidFill>
                  <a:latin typeface="Arial"/>
                  <a:ea typeface="微软雅黑"/>
                  <a:cs typeface="+mn-ea"/>
                  <a:sym typeface="+mn-lt"/>
                </a:rPr>
                <a:t>-</a:t>
              </a:r>
              <a:r>
                <a:rPr lang="zh-CN" altLang="en-US" sz="3200" b="1" dirty="0">
                  <a:solidFill>
                    <a:srgbClr val="000000"/>
                  </a:solidFill>
                  <a:latin typeface="Arial"/>
                  <a:ea typeface="微软雅黑"/>
                  <a:cs typeface="+mn-ea"/>
                  <a:sym typeface="+mn-lt"/>
                </a:rPr>
                <a:t>裁剪为</a:t>
              </a:r>
              <a:r>
                <a:rPr lang="en-US" altLang="zh-CN" sz="3200" b="1" dirty="0">
                  <a:solidFill>
                    <a:srgbClr val="000000"/>
                  </a:solidFill>
                  <a:latin typeface="Arial"/>
                  <a:ea typeface="微软雅黑"/>
                  <a:cs typeface="+mn-ea"/>
                  <a:sym typeface="+mn-lt"/>
                </a:rPr>
                <a:t>64×64</a:t>
              </a:r>
              <a:endParaRPr lang="zh-CN" altLang="en-US" sz="3200" b="1" dirty="0">
                <a:solidFill>
                  <a:srgbClr val="000000"/>
                </a:solidFill>
                <a:latin typeface="Arial"/>
                <a:ea typeface="微软雅黑"/>
                <a:cs typeface="+mn-ea"/>
                <a:sym typeface="+mn-lt"/>
              </a:endParaRPr>
            </a:p>
          </p:txBody>
        </p:sp>
        <p:sp>
          <p:nvSpPr>
            <p:cNvPr id="47" name="文本框 46">
              <a:extLst>
                <a:ext uri="{FF2B5EF4-FFF2-40B4-BE49-F238E27FC236}">
                  <a16:creationId xmlns:a16="http://schemas.microsoft.com/office/drawing/2014/main" id="{3D5B35D3-2091-1B3A-9719-630E5266065C}"/>
                </a:ext>
              </a:extLst>
            </p:cNvPr>
            <p:cNvSpPr txBox="1"/>
            <p:nvPr/>
          </p:nvSpPr>
          <p:spPr>
            <a:xfrm>
              <a:off x="11832744" y="3064930"/>
              <a:ext cx="3104542" cy="656163"/>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a completed period of a subject in CASIA-B gait dataset</a:t>
              </a:r>
            </a:p>
          </p:txBody>
        </p:sp>
      </p:grpSp>
      <p:pic>
        <p:nvPicPr>
          <p:cNvPr id="41" name="图片 40">
            <a:extLst>
              <a:ext uri="{FF2B5EF4-FFF2-40B4-BE49-F238E27FC236}">
                <a16:creationId xmlns:a16="http://schemas.microsoft.com/office/drawing/2014/main" id="{2520F491-4A21-BE41-5EDE-677E1EC09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3024" y="1609949"/>
            <a:ext cx="10063049" cy="1709482"/>
          </a:xfrm>
          <a:prstGeom prst="rect">
            <a:avLst/>
          </a:prstGeom>
        </p:spPr>
      </p:pic>
      <p:pic>
        <p:nvPicPr>
          <p:cNvPr id="44" name="图片 43">
            <a:extLst>
              <a:ext uri="{FF2B5EF4-FFF2-40B4-BE49-F238E27FC236}">
                <a16:creationId xmlns:a16="http://schemas.microsoft.com/office/drawing/2014/main" id="{98251746-EE37-3EE2-20E8-989975C47B90}"/>
              </a:ext>
            </a:extLst>
          </p:cNvPr>
          <p:cNvPicPr>
            <a:picLocks noChangeAspect="1"/>
          </p:cNvPicPr>
          <p:nvPr/>
        </p:nvPicPr>
        <p:blipFill>
          <a:blip r:embed="rId5"/>
          <a:stretch>
            <a:fillRect/>
          </a:stretch>
        </p:blipFill>
        <p:spPr>
          <a:xfrm>
            <a:off x="-1" y="3958904"/>
            <a:ext cx="12190413" cy="1156978"/>
          </a:xfrm>
          <a:prstGeom prst="rect">
            <a:avLst/>
          </a:prstGeom>
        </p:spPr>
      </p:pic>
    </p:spTree>
    <p:extLst>
      <p:ext uri="{BB962C8B-B14F-4D97-AF65-F5344CB8AC3E}">
        <p14:creationId xmlns:p14="http://schemas.microsoft.com/office/powerpoint/2010/main" val="94930244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C01C6D44-E325-D8F7-3D1C-8E9A1208B29A}"/>
              </a:ext>
            </a:extLst>
          </p:cNvPr>
          <p:cNvPicPr>
            <a:picLocks noChangeAspect="1"/>
          </p:cNvPicPr>
          <p:nvPr/>
        </p:nvPicPr>
        <p:blipFill>
          <a:blip r:embed="rId4"/>
          <a:stretch>
            <a:fillRect/>
          </a:stretch>
        </p:blipFill>
        <p:spPr>
          <a:xfrm>
            <a:off x="109023" y="1839428"/>
            <a:ext cx="11980015" cy="4131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1" name="矩形 40">
            <a:extLst>
              <a:ext uri="{FF2B5EF4-FFF2-40B4-BE49-F238E27FC236}">
                <a16:creationId xmlns:a16="http://schemas.microsoft.com/office/drawing/2014/main" id="{0ED80078-E055-9D0A-9918-0519DA4D63B2}"/>
              </a:ext>
            </a:extLst>
          </p:cNvPr>
          <p:cNvSpPr/>
          <p:nvPr/>
        </p:nvSpPr>
        <p:spPr>
          <a:xfrm>
            <a:off x="2278782" y="1802034"/>
            <a:ext cx="4994619" cy="3715992"/>
          </a:xfrm>
          <a:prstGeom prst="rect">
            <a:avLst/>
          </a:prstGeom>
          <a:noFill/>
          <a:ln w="7620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Tree>
    <p:extLst>
      <p:ext uri="{BB962C8B-B14F-4D97-AF65-F5344CB8AC3E}">
        <p14:creationId xmlns:p14="http://schemas.microsoft.com/office/powerpoint/2010/main" val="410177414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F496C615-F25E-DE1B-4127-AD9986965299}"/>
              </a:ext>
            </a:extLst>
          </p:cNvPr>
          <p:cNvPicPr>
            <a:picLocks noChangeAspect="1"/>
          </p:cNvPicPr>
          <p:nvPr/>
        </p:nvPicPr>
        <p:blipFill>
          <a:blip r:embed="rId4"/>
          <a:stretch>
            <a:fillRect/>
          </a:stretch>
        </p:blipFill>
        <p:spPr>
          <a:xfrm>
            <a:off x="5753959" y="2418443"/>
            <a:ext cx="6436454" cy="2114226"/>
          </a:xfrm>
          <a:prstGeom prst="rect">
            <a:avLst/>
          </a:prstGeom>
        </p:spPr>
      </p:pic>
      <p:grpSp>
        <p:nvGrpSpPr>
          <p:cNvPr id="45" name="组合 44">
            <a:extLst>
              <a:ext uri="{FF2B5EF4-FFF2-40B4-BE49-F238E27FC236}">
                <a16:creationId xmlns:a16="http://schemas.microsoft.com/office/drawing/2014/main" id="{4D32136F-6FDF-AD2F-E11E-87017B267FC3}"/>
              </a:ext>
            </a:extLst>
          </p:cNvPr>
          <p:cNvGrpSpPr/>
          <p:nvPr/>
        </p:nvGrpSpPr>
        <p:grpSpPr>
          <a:xfrm>
            <a:off x="7149313" y="5486862"/>
            <a:ext cx="4914258" cy="1246777"/>
            <a:chOff x="11832744" y="2474153"/>
            <a:chExt cx="3104542" cy="1246940"/>
          </a:xfrm>
        </p:grpSpPr>
        <p:sp>
          <p:nvSpPr>
            <p:cNvPr id="46" name="文本框 45">
              <a:extLst>
                <a:ext uri="{FF2B5EF4-FFF2-40B4-BE49-F238E27FC236}">
                  <a16:creationId xmlns:a16="http://schemas.microsoft.com/office/drawing/2014/main" id="{1076E98B-FF7C-9290-3DFF-47F66E8716E6}"/>
                </a:ext>
              </a:extLst>
            </p:cNvPr>
            <p:cNvSpPr txBox="1"/>
            <p:nvPr/>
          </p:nvSpPr>
          <p:spPr>
            <a:xfrm>
              <a:off x="12116783" y="2474153"/>
              <a:ext cx="2820502" cy="584851"/>
            </a:xfrm>
            <a:prstGeom prst="rect">
              <a:avLst/>
            </a:prstGeom>
            <a:noFill/>
          </p:spPr>
          <p:txBody>
            <a:bodyPr wrap="square" rtlCol="0">
              <a:spAutoFit/>
              <a:scene3d>
                <a:camera prst="orthographicFront"/>
                <a:lightRig rig="threePt" dir="t"/>
              </a:scene3d>
              <a:sp3d contourW="12700"/>
            </a:bodyPr>
            <a:lstStyle/>
            <a:p>
              <a:pPr algn="r" defTabSz="457154"/>
              <a:r>
                <a:rPr lang="en-US" altLang="zh-CN" sz="3200" b="1" dirty="0">
                  <a:solidFill>
                    <a:srgbClr val="000000"/>
                  </a:solidFill>
                  <a:latin typeface="Arial"/>
                  <a:ea typeface="微软雅黑"/>
                  <a:cs typeface="+mn-ea"/>
                  <a:sym typeface="+mn-lt"/>
                </a:rPr>
                <a:t>SP-attention</a:t>
              </a:r>
              <a:endParaRPr lang="zh-CN" altLang="en-US" sz="3200" b="1" dirty="0">
                <a:solidFill>
                  <a:srgbClr val="000000"/>
                </a:solidFill>
                <a:latin typeface="Arial"/>
                <a:ea typeface="微软雅黑"/>
                <a:cs typeface="+mn-ea"/>
                <a:sym typeface="+mn-lt"/>
              </a:endParaRPr>
            </a:p>
          </p:txBody>
        </p:sp>
        <p:sp>
          <p:nvSpPr>
            <p:cNvPr id="47" name="文本框 46">
              <a:extLst>
                <a:ext uri="{FF2B5EF4-FFF2-40B4-BE49-F238E27FC236}">
                  <a16:creationId xmlns:a16="http://schemas.microsoft.com/office/drawing/2014/main" id="{3D5B35D3-2091-1B3A-9719-630E5266065C}"/>
                </a:ext>
              </a:extLst>
            </p:cNvPr>
            <p:cNvSpPr txBox="1"/>
            <p:nvPr/>
          </p:nvSpPr>
          <p:spPr>
            <a:xfrm>
              <a:off x="11832744" y="3064930"/>
              <a:ext cx="3104542" cy="656163"/>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The structure of Set Pooling (SP) using attention</a:t>
              </a:r>
            </a:p>
          </p:txBody>
        </p:sp>
      </p:grpSp>
      <p:sp>
        <p:nvSpPr>
          <p:cNvPr id="48" name="文本框 47">
            <a:extLst>
              <a:ext uri="{FF2B5EF4-FFF2-40B4-BE49-F238E27FC236}">
                <a16:creationId xmlns:a16="http://schemas.microsoft.com/office/drawing/2014/main" id="{B5842791-1D27-1019-263C-51251B2C609D}"/>
              </a:ext>
            </a:extLst>
          </p:cNvPr>
          <p:cNvSpPr txBox="1"/>
          <p:nvPr/>
        </p:nvSpPr>
        <p:spPr>
          <a:xfrm>
            <a:off x="825044" y="1843162"/>
            <a:ext cx="4493538" cy="523220"/>
          </a:xfrm>
          <a:prstGeom prst="rect">
            <a:avLst/>
          </a:prstGeom>
          <a:noFill/>
        </p:spPr>
        <p:txBody>
          <a:bodyPr wrap="none" rtlCol="0">
            <a:spAutoFit/>
          </a:bodyPr>
          <a:lstStyle/>
          <a:p>
            <a:r>
              <a:rPr lang="zh-CN" altLang="en-US" sz="2800" b="1" dirty="0"/>
              <a:t>统计函数</a:t>
            </a:r>
            <a:r>
              <a:rPr lang="en-US" altLang="zh-CN" sz="2800" dirty="0"/>
              <a:t>——</a:t>
            </a:r>
            <a:r>
              <a:rPr lang="zh-CN" altLang="en-US" sz="2800" dirty="0"/>
              <a:t>收集全局信息</a:t>
            </a:r>
          </a:p>
        </p:txBody>
      </p:sp>
      <p:sp>
        <p:nvSpPr>
          <p:cNvPr id="49" name="文本框 48">
            <a:extLst>
              <a:ext uri="{FF2B5EF4-FFF2-40B4-BE49-F238E27FC236}">
                <a16:creationId xmlns:a16="http://schemas.microsoft.com/office/drawing/2014/main" id="{5D0860BC-B80B-DA0E-D845-8DF6E80F8F12}"/>
              </a:ext>
            </a:extLst>
          </p:cNvPr>
          <p:cNvSpPr txBox="1"/>
          <p:nvPr/>
        </p:nvSpPr>
        <p:spPr>
          <a:xfrm>
            <a:off x="763000" y="3415110"/>
            <a:ext cx="4801314" cy="523220"/>
          </a:xfrm>
          <a:prstGeom prst="rect">
            <a:avLst/>
          </a:prstGeom>
          <a:noFill/>
        </p:spPr>
        <p:txBody>
          <a:bodyPr wrap="none" rtlCol="0">
            <a:spAutoFit/>
          </a:bodyPr>
          <a:lstStyle/>
          <a:p>
            <a:r>
              <a:rPr lang="en-US" altLang="zh-CN" sz="2800" b="1" dirty="0"/>
              <a:t>1×1</a:t>
            </a:r>
            <a:r>
              <a:rPr lang="zh-CN" altLang="en-US" sz="2800" b="1" dirty="0"/>
              <a:t>卷积层</a:t>
            </a:r>
            <a:r>
              <a:rPr lang="en-US" altLang="zh-CN" sz="2800" dirty="0"/>
              <a:t>——</a:t>
            </a:r>
            <a:r>
              <a:rPr lang="zh-CN" altLang="en-US" sz="2800" dirty="0"/>
              <a:t>精炼特征信息</a:t>
            </a:r>
          </a:p>
        </p:txBody>
      </p:sp>
      <p:sp>
        <p:nvSpPr>
          <p:cNvPr id="50" name="文本框 49">
            <a:extLst>
              <a:ext uri="{FF2B5EF4-FFF2-40B4-BE49-F238E27FC236}">
                <a16:creationId xmlns:a16="http://schemas.microsoft.com/office/drawing/2014/main" id="{B9B8876D-7739-6B09-D21F-C20A8C0B9E41}"/>
              </a:ext>
            </a:extLst>
          </p:cNvPr>
          <p:cNvSpPr txBox="1"/>
          <p:nvPr/>
        </p:nvSpPr>
        <p:spPr>
          <a:xfrm>
            <a:off x="826542" y="4970578"/>
            <a:ext cx="4814138" cy="523220"/>
          </a:xfrm>
          <a:prstGeom prst="rect">
            <a:avLst/>
          </a:prstGeom>
          <a:noFill/>
        </p:spPr>
        <p:txBody>
          <a:bodyPr wrap="none" rtlCol="0">
            <a:spAutoFit/>
          </a:bodyPr>
          <a:lstStyle/>
          <a:p>
            <a:r>
              <a:rPr lang="en-US" altLang="zh-CN" sz="2800" b="1" dirty="0"/>
              <a:t>max</a:t>
            </a:r>
            <a:r>
              <a:rPr lang="en-US" altLang="zh-CN" sz="2800" dirty="0"/>
              <a:t>——</a:t>
            </a:r>
            <a:r>
              <a:rPr lang="zh-CN" altLang="en-US" sz="2800" dirty="0"/>
              <a:t>提取最终集合级特征</a:t>
            </a:r>
          </a:p>
        </p:txBody>
      </p:sp>
      <p:sp>
        <p:nvSpPr>
          <p:cNvPr id="51" name="箭头: 下 50">
            <a:extLst>
              <a:ext uri="{FF2B5EF4-FFF2-40B4-BE49-F238E27FC236}">
                <a16:creationId xmlns:a16="http://schemas.microsoft.com/office/drawing/2014/main" id="{F4C1EFAE-2F0B-460E-7070-62C13FBED14D}"/>
              </a:ext>
            </a:extLst>
          </p:cNvPr>
          <p:cNvSpPr/>
          <p:nvPr/>
        </p:nvSpPr>
        <p:spPr>
          <a:xfrm>
            <a:off x="2857122" y="2454025"/>
            <a:ext cx="437785" cy="834283"/>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52" name="箭头: 下 51">
            <a:extLst>
              <a:ext uri="{FF2B5EF4-FFF2-40B4-BE49-F238E27FC236}">
                <a16:creationId xmlns:a16="http://schemas.microsoft.com/office/drawing/2014/main" id="{21B13320-FF4F-8D37-B53F-AFA98A4FF314}"/>
              </a:ext>
            </a:extLst>
          </p:cNvPr>
          <p:cNvSpPr/>
          <p:nvPr/>
        </p:nvSpPr>
        <p:spPr>
          <a:xfrm>
            <a:off x="2852920" y="4054415"/>
            <a:ext cx="437785" cy="834283"/>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612035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3403A13-3876-50D4-B8CA-0CB48F13584E}"/>
              </a:ext>
            </a:extLst>
          </p:cNvPr>
          <p:cNvPicPr>
            <a:picLocks noChangeAspect="1"/>
          </p:cNvPicPr>
          <p:nvPr/>
        </p:nvPicPr>
        <p:blipFill>
          <a:blip r:embed="rId4"/>
          <a:stretch>
            <a:fillRect/>
          </a:stretch>
        </p:blipFill>
        <p:spPr>
          <a:xfrm>
            <a:off x="854218" y="1240535"/>
            <a:ext cx="6038677" cy="5112026"/>
          </a:xfrm>
          <a:prstGeom prst="rect">
            <a:avLst/>
          </a:prstGeom>
        </p:spPr>
      </p:pic>
      <p:grpSp>
        <p:nvGrpSpPr>
          <p:cNvPr id="41" name="组合 40">
            <a:extLst>
              <a:ext uri="{FF2B5EF4-FFF2-40B4-BE49-F238E27FC236}">
                <a16:creationId xmlns:a16="http://schemas.microsoft.com/office/drawing/2014/main" id="{837EC0C4-C938-9EFD-DF90-28A67F986DC5}"/>
              </a:ext>
            </a:extLst>
          </p:cNvPr>
          <p:cNvGrpSpPr/>
          <p:nvPr/>
        </p:nvGrpSpPr>
        <p:grpSpPr>
          <a:xfrm>
            <a:off x="7149313" y="5486862"/>
            <a:ext cx="4914258" cy="1246777"/>
            <a:chOff x="11832744" y="2474153"/>
            <a:chExt cx="3104542" cy="1246940"/>
          </a:xfrm>
        </p:grpSpPr>
        <p:sp>
          <p:nvSpPr>
            <p:cNvPr id="42" name="文本框 41">
              <a:extLst>
                <a:ext uri="{FF2B5EF4-FFF2-40B4-BE49-F238E27FC236}">
                  <a16:creationId xmlns:a16="http://schemas.microsoft.com/office/drawing/2014/main" id="{0A444359-A5C3-D129-B6DA-723DC8BCFD4E}"/>
                </a:ext>
              </a:extLst>
            </p:cNvPr>
            <p:cNvSpPr txBox="1"/>
            <p:nvPr/>
          </p:nvSpPr>
          <p:spPr>
            <a:xfrm>
              <a:off x="12116783" y="2474153"/>
              <a:ext cx="2820502" cy="584851"/>
            </a:xfrm>
            <a:prstGeom prst="rect">
              <a:avLst/>
            </a:prstGeom>
            <a:noFill/>
          </p:spPr>
          <p:txBody>
            <a:bodyPr wrap="square" rtlCol="0">
              <a:spAutoFit/>
              <a:scene3d>
                <a:camera prst="orthographicFront"/>
                <a:lightRig rig="threePt" dir="t"/>
              </a:scene3d>
              <a:sp3d contourW="12700"/>
            </a:bodyPr>
            <a:lstStyle/>
            <a:p>
              <a:pPr algn="r" defTabSz="457154"/>
              <a:r>
                <a:rPr lang="en-US" altLang="zh-CN" sz="3200" b="1" dirty="0" err="1">
                  <a:solidFill>
                    <a:srgbClr val="000000"/>
                  </a:solidFill>
                  <a:latin typeface="Arial"/>
                  <a:ea typeface="微软雅黑"/>
                  <a:cs typeface="+mn-ea"/>
                  <a:sym typeface="+mn-lt"/>
                </a:rPr>
                <a:t>SP-CNN&amp;Pooling</a:t>
              </a:r>
              <a:endParaRPr lang="zh-CN" altLang="en-US" sz="3200" b="1" dirty="0">
                <a:solidFill>
                  <a:srgbClr val="000000"/>
                </a:solidFill>
                <a:latin typeface="Arial"/>
                <a:ea typeface="微软雅黑"/>
                <a:cs typeface="+mn-ea"/>
                <a:sym typeface="+mn-lt"/>
              </a:endParaRPr>
            </a:p>
          </p:txBody>
        </p:sp>
        <p:sp>
          <p:nvSpPr>
            <p:cNvPr id="43" name="文本框 42">
              <a:extLst>
                <a:ext uri="{FF2B5EF4-FFF2-40B4-BE49-F238E27FC236}">
                  <a16:creationId xmlns:a16="http://schemas.microsoft.com/office/drawing/2014/main" id="{A0FE5713-2353-B5CD-48ED-5F01A786430E}"/>
                </a:ext>
              </a:extLst>
            </p:cNvPr>
            <p:cNvSpPr txBox="1"/>
            <p:nvPr/>
          </p:nvSpPr>
          <p:spPr>
            <a:xfrm>
              <a:off x="11832744" y="3064930"/>
              <a:ext cx="3104542" cy="656163"/>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The structure of Set Pooling (SP) using attention</a:t>
              </a:r>
            </a:p>
          </p:txBody>
        </p:sp>
      </p:grpSp>
      <p:pic>
        <p:nvPicPr>
          <p:cNvPr id="46" name="图片 45">
            <a:extLst>
              <a:ext uri="{FF2B5EF4-FFF2-40B4-BE49-F238E27FC236}">
                <a16:creationId xmlns:a16="http://schemas.microsoft.com/office/drawing/2014/main" id="{A229CC66-F6E5-6D1E-BFFE-921F6679B2F3}"/>
              </a:ext>
            </a:extLst>
          </p:cNvPr>
          <p:cNvPicPr>
            <a:picLocks noChangeAspect="1"/>
          </p:cNvPicPr>
          <p:nvPr/>
        </p:nvPicPr>
        <p:blipFill>
          <a:blip r:embed="rId5"/>
          <a:stretch>
            <a:fillRect/>
          </a:stretch>
        </p:blipFill>
        <p:spPr>
          <a:xfrm>
            <a:off x="8332019" y="1200773"/>
            <a:ext cx="3004176" cy="3961647"/>
          </a:xfrm>
          <a:prstGeom prst="rect">
            <a:avLst/>
          </a:prstGeom>
        </p:spPr>
      </p:pic>
    </p:spTree>
    <p:extLst>
      <p:ext uri="{BB962C8B-B14F-4D97-AF65-F5344CB8AC3E}">
        <p14:creationId xmlns:p14="http://schemas.microsoft.com/office/powerpoint/2010/main" val="7509239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C01C6D44-E325-D8F7-3D1C-8E9A1208B29A}"/>
              </a:ext>
            </a:extLst>
          </p:cNvPr>
          <p:cNvPicPr>
            <a:picLocks noChangeAspect="1"/>
          </p:cNvPicPr>
          <p:nvPr/>
        </p:nvPicPr>
        <p:blipFill>
          <a:blip r:embed="rId4"/>
          <a:stretch>
            <a:fillRect/>
          </a:stretch>
        </p:blipFill>
        <p:spPr>
          <a:xfrm>
            <a:off x="109023" y="1839428"/>
            <a:ext cx="11980015" cy="4131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1" name="矩形 40">
            <a:extLst>
              <a:ext uri="{FF2B5EF4-FFF2-40B4-BE49-F238E27FC236}">
                <a16:creationId xmlns:a16="http://schemas.microsoft.com/office/drawing/2014/main" id="{0ED80078-E055-9D0A-9918-0519DA4D63B2}"/>
              </a:ext>
            </a:extLst>
          </p:cNvPr>
          <p:cNvSpPr/>
          <p:nvPr/>
        </p:nvSpPr>
        <p:spPr>
          <a:xfrm>
            <a:off x="7911486" y="1878830"/>
            <a:ext cx="3083089" cy="3567188"/>
          </a:xfrm>
          <a:prstGeom prst="rect">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Tree>
    <p:extLst>
      <p:ext uri="{BB962C8B-B14F-4D97-AF65-F5344CB8AC3E}">
        <p14:creationId xmlns:p14="http://schemas.microsoft.com/office/powerpoint/2010/main" val="96625976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6BD6F160-DB33-7380-B8A5-09A101F4E1B6}"/>
              </a:ext>
            </a:extLst>
          </p:cNvPr>
          <p:cNvSpPr/>
          <p:nvPr/>
        </p:nvSpPr>
        <p:spPr>
          <a:xfrm rot="16200000" flipH="1">
            <a:off x="1462808" y="1492556"/>
            <a:ext cx="1319993" cy="1574755"/>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8" name="任意多边形: 形状 17">
            <a:extLst>
              <a:ext uri="{FF2B5EF4-FFF2-40B4-BE49-F238E27FC236}">
                <a16:creationId xmlns:a16="http://schemas.microsoft.com/office/drawing/2014/main" id="{8966146D-D088-422D-A4A6-2144A7228D24}"/>
              </a:ext>
            </a:extLst>
          </p:cNvPr>
          <p:cNvSpPr/>
          <p:nvPr/>
        </p:nvSpPr>
        <p:spPr>
          <a:xfrm rot="16200000" flipH="1">
            <a:off x="4494511" y="4645871"/>
            <a:ext cx="1159215" cy="1286722"/>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A8D14568-7639-4D74-8F82-E3F8A78EE4BF}"/>
              </a:ext>
            </a:extLst>
          </p:cNvPr>
          <p:cNvSpPr/>
          <p:nvPr/>
        </p:nvSpPr>
        <p:spPr>
          <a:xfrm rot="16200000" flipH="1">
            <a:off x="5686554" y="640905"/>
            <a:ext cx="910652" cy="766950"/>
          </a:xfrm>
          <a:prstGeom prst="parallelogram">
            <a:avLst>
              <a:gd name="adj" fmla="val 57842"/>
            </a:avLst>
          </a:pr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文本框 18">
            <a:extLst>
              <a:ext uri="{FF2B5EF4-FFF2-40B4-BE49-F238E27FC236}">
                <a16:creationId xmlns:a16="http://schemas.microsoft.com/office/drawing/2014/main" id="{6F6110E0-88D3-416F-B199-BD87957B4BC2}"/>
              </a:ext>
            </a:extLst>
          </p:cNvPr>
          <p:cNvSpPr txBox="1"/>
          <p:nvPr/>
        </p:nvSpPr>
        <p:spPr>
          <a:xfrm>
            <a:off x="5879182" y="4325952"/>
            <a:ext cx="6311231" cy="2800767"/>
          </a:xfrm>
          <a:prstGeom prst="rect">
            <a:avLst/>
          </a:prstGeom>
          <a:noFill/>
        </p:spPr>
        <p:txBody>
          <a:bodyPr wrap="square" rtlCol="0">
            <a:spAutoFit/>
          </a:bodyPr>
          <a:lstStyle/>
          <a:p>
            <a:pPr algn="r" defTabSz="457154"/>
            <a:r>
              <a:rPr lang="en-US" altLang="zh-CN" sz="8800" b="1" dirty="0">
                <a:solidFill>
                  <a:srgbClr val="FFFFFF">
                    <a:lumMod val="95000"/>
                  </a:srgbClr>
                </a:solidFill>
                <a:cs typeface="+mn-ea"/>
                <a:sym typeface="+mn-lt"/>
              </a:rPr>
              <a:t>MACHINE</a:t>
            </a:r>
          </a:p>
          <a:p>
            <a:pPr algn="r" defTabSz="457154"/>
            <a:r>
              <a:rPr lang="en-US" altLang="zh-CN" sz="8800" b="1" dirty="0">
                <a:solidFill>
                  <a:srgbClr val="FFFFFF">
                    <a:lumMod val="95000"/>
                  </a:srgbClr>
                </a:solidFill>
                <a:cs typeface="+mn-ea"/>
                <a:sym typeface="+mn-lt"/>
              </a:rPr>
              <a:t>LEARNING</a:t>
            </a:r>
          </a:p>
        </p:txBody>
      </p:sp>
      <p:grpSp>
        <p:nvGrpSpPr>
          <p:cNvPr id="2" name="组合 1">
            <a:extLst>
              <a:ext uri="{FF2B5EF4-FFF2-40B4-BE49-F238E27FC236}">
                <a16:creationId xmlns:a16="http://schemas.microsoft.com/office/drawing/2014/main" id="{2AD343EB-49F2-4C4E-B9CC-864EFF6F0444}"/>
              </a:ext>
            </a:extLst>
          </p:cNvPr>
          <p:cNvGrpSpPr/>
          <p:nvPr/>
        </p:nvGrpSpPr>
        <p:grpSpPr>
          <a:xfrm>
            <a:off x="7079050" y="1279678"/>
            <a:ext cx="4494466" cy="658191"/>
            <a:chOff x="7079972" y="1278603"/>
            <a:chExt cx="4495051" cy="658276"/>
          </a:xfrm>
        </p:grpSpPr>
        <p:sp>
          <p:nvSpPr>
            <p:cNvPr id="27" name="文本框 26">
              <a:extLst>
                <a:ext uri="{FF2B5EF4-FFF2-40B4-BE49-F238E27FC236}">
                  <a16:creationId xmlns:a16="http://schemas.microsoft.com/office/drawing/2014/main" id="{22E5F287-BBCE-4436-B312-84CCAA0995ED}"/>
                </a:ext>
              </a:extLst>
            </p:cNvPr>
            <p:cNvSpPr txBox="1"/>
            <p:nvPr/>
          </p:nvSpPr>
          <p:spPr>
            <a:xfrm>
              <a:off x="7079973" y="1278603"/>
              <a:ext cx="2400578"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01.</a:t>
              </a:r>
              <a:r>
                <a:rPr lang="zh-CN" altLang="en-US" sz="2800" b="1" dirty="0">
                  <a:solidFill>
                    <a:srgbClr val="000000">
                      <a:lumMod val="85000"/>
                      <a:lumOff val="15000"/>
                    </a:srgbClr>
                  </a:solidFill>
                  <a:latin typeface="Arial"/>
                  <a:ea typeface="微软雅黑"/>
                  <a:cs typeface="+mn-ea"/>
                  <a:sym typeface="+mn-lt"/>
                </a:rPr>
                <a:t>背景介绍</a:t>
              </a:r>
            </a:p>
          </p:txBody>
        </p:sp>
        <p:sp>
          <p:nvSpPr>
            <p:cNvPr id="28" name="文本框 27">
              <a:extLst>
                <a:ext uri="{FF2B5EF4-FFF2-40B4-BE49-F238E27FC236}">
                  <a16:creationId xmlns:a16="http://schemas.microsoft.com/office/drawing/2014/main" id="{0C3FD1DB-149D-408B-B94B-11E18CC03CF2}"/>
                </a:ext>
              </a:extLst>
            </p:cNvPr>
            <p:cNvSpPr txBox="1"/>
            <p:nvPr/>
          </p:nvSpPr>
          <p:spPr>
            <a:xfrm>
              <a:off x="7079972" y="1636309"/>
              <a:ext cx="4495051" cy="300570"/>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200" dirty="0">
                  <a:solidFill>
                    <a:srgbClr val="FFFFFF">
                      <a:lumMod val="50000"/>
                    </a:srgbClr>
                  </a:solidFill>
                  <a:latin typeface="Arial"/>
                  <a:ea typeface="微软雅黑"/>
                  <a:cs typeface="+mn-ea"/>
                  <a:sym typeface="+mn-lt"/>
                </a:rPr>
                <a:t>background introduction</a:t>
              </a:r>
            </a:p>
          </p:txBody>
        </p:sp>
      </p:grpSp>
      <p:grpSp>
        <p:nvGrpSpPr>
          <p:cNvPr id="4" name="组合 3">
            <a:extLst>
              <a:ext uri="{FF2B5EF4-FFF2-40B4-BE49-F238E27FC236}">
                <a16:creationId xmlns:a16="http://schemas.microsoft.com/office/drawing/2014/main" id="{A1B06680-0BAB-45D1-98BA-32CA7CF444BE}"/>
              </a:ext>
            </a:extLst>
          </p:cNvPr>
          <p:cNvGrpSpPr/>
          <p:nvPr/>
        </p:nvGrpSpPr>
        <p:grpSpPr>
          <a:xfrm>
            <a:off x="7079050" y="2482844"/>
            <a:ext cx="4494466" cy="658191"/>
            <a:chOff x="7079972" y="2481925"/>
            <a:chExt cx="4495051" cy="658276"/>
          </a:xfrm>
        </p:grpSpPr>
        <p:sp>
          <p:nvSpPr>
            <p:cNvPr id="31" name="文本框 30">
              <a:extLst>
                <a:ext uri="{FF2B5EF4-FFF2-40B4-BE49-F238E27FC236}">
                  <a16:creationId xmlns:a16="http://schemas.microsoft.com/office/drawing/2014/main" id="{5420385A-3F47-4BD5-976B-C2859767AA0D}"/>
                </a:ext>
              </a:extLst>
            </p:cNvPr>
            <p:cNvSpPr txBox="1"/>
            <p:nvPr/>
          </p:nvSpPr>
          <p:spPr>
            <a:xfrm>
              <a:off x="7079973" y="2481925"/>
              <a:ext cx="2400578"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模型介绍</a:t>
              </a:r>
            </a:p>
          </p:txBody>
        </p:sp>
        <p:sp>
          <p:nvSpPr>
            <p:cNvPr id="32" name="文本框 31">
              <a:extLst>
                <a:ext uri="{FF2B5EF4-FFF2-40B4-BE49-F238E27FC236}">
                  <a16:creationId xmlns:a16="http://schemas.microsoft.com/office/drawing/2014/main" id="{7DC0D42E-D9B1-490D-AC3C-FBB4346E9545}"/>
                </a:ext>
              </a:extLst>
            </p:cNvPr>
            <p:cNvSpPr txBox="1"/>
            <p:nvPr/>
          </p:nvSpPr>
          <p:spPr>
            <a:xfrm>
              <a:off x="7079972" y="2839631"/>
              <a:ext cx="4495051" cy="300570"/>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200" dirty="0">
                  <a:solidFill>
                    <a:srgbClr val="FFFFFF">
                      <a:lumMod val="50000"/>
                    </a:srgbClr>
                  </a:solidFill>
                  <a:latin typeface="Arial"/>
                  <a:ea typeface="微软雅黑"/>
                  <a:cs typeface="+mn-ea"/>
                  <a:sym typeface="+mn-lt"/>
                </a:rPr>
                <a:t>Model introduction</a:t>
              </a:r>
            </a:p>
          </p:txBody>
        </p:sp>
      </p:grpSp>
      <p:grpSp>
        <p:nvGrpSpPr>
          <p:cNvPr id="5" name="组合 4">
            <a:extLst>
              <a:ext uri="{FF2B5EF4-FFF2-40B4-BE49-F238E27FC236}">
                <a16:creationId xmlns:a16="http://schemas.microsoft.com/office/drawing/2014/main" id="{3B961857-E44C-44E9-A1DD-096A3A1BC889}"/>
              </a:ext>
            </a:extLst>
          </p:cNvPr>
          <p:cNvGrpSpPr/>
          <p:nvPr/>
        </p:nvGrpSpPr>
        <p:grpSpPr>
          <a:xfrm>
            <a:off x="7079050" y="3686010"/>
            <a:ext cx="4494466" cy="658191"/>
            <a:chOff x="7079972" y="3685247"/>
            <a:chExt cx="4495051" cy="658276"/>
          </a:xfrm>
        </p:grpSpPr>
        <p:sp>
          <p:nvSpPr>
            <p:cNvPr id="34" name="文本框 33">
              <a:extLst>
                <a:ext uri="{FF2B5EF4-FFF2-40B4-BE49-F238E27FC236}">
                  <a16:creationId xmlns:a16="http://schemas.microsoft.com/office/drawing/2014/main" id="{39E149CA-7348-4BDE-97C7-D103F8D4E301}"/>
                </a:ext>
              </a:extLst>
            </p:cNvPr>
            <p:cNvSpPr txBox="1"/>
            <p:nvPr/>
          </p:nvSpPr>
          <p:spPr>
            <a:xfrm>
              <a:off x="7079973" y="3685247"/>
              <a:ext cx="2400578"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03.</a:t>
              </a:r>
              <a:r>
                <a:rPr lang="zh-CN" altLang="en-US" sz="2800" b="1" dirty="0">
                  <a:solidFill>
                    <a:srgbClr val="000000">
                      <a:lumMod val="85000"/>
                      <a:lumOff val="15000"/>
                    </a:srgbClr>
                  </a:solidFill>
                  <a:latin typeface="Arial"/>
                  <a:ea typeface="微软雅黑"/>
                  <a:cs typeface="+mn-ea"/>
                  <a:sym typeface="+mn-lt"/>
                </a:rPr>
                <a:t>模型改进</a:t>
              </a:r>
            </a:p>
          </p:txBody>
        </p:sp>
        <p:sp>
          <p:nvSpPr>
            <p:cNvPr id="35" name="文本框 34">
              <a:extLst>
                <a:ext uri="{FF2B5EF4-FFF2-40B4-BE49-F238E27FC236}">
                  <a16:creationId xmlns:a16="http://schemas.microsoft.com/office/drawing/2014/main" id="{9CC3C4F1-26EB-422B-B912-19A88D79DC61}"/>
                </a:ext>
              </a:extLst>
            </p:cNvPr>
            <p:cNvSpPr txBox="1"/>
            <p:nvPr/>
          </p:nvSpPr>
          <p:spPr>
            <a:xfrm>
              <a:off x="7079972" y="4042953"/>
              <a:ext cx="4495051" cy="300570"/>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200" dirty="0">
                  <a:solidFill>
                    <a:srgbClr val="FFFFFF">
                      <a:lumMod val="50000"/>
                    </a:srgbClr>
                  </a:solidFill>
                  <a:latin typeface="Arial"/>
                  <a:ea typeface="微软雅黑"/>
                  <a:cs typeface="+mn-ea"/>
                  <a:sym typeface="+mn-lt"/>
                </a:rPr>
                <a:t>Model improvement</a:t>
              </a:r>
            </a:p>
          </p:txBody>
        </p:sp>
      </p:grpSp>
      <p:grpSp>
        <p:nvGrpSpPr>
          <p:cNvPr id="6" name="组合 5">
            <a:extLst>
              <a:ext uri="{FF2B5EF4-FFF2-40B4-BE49-F238E27FC236}">
                <a16:creationId xmlns:a16="http://schemas.microsoft.com/office/drawing/2014/main" id="{5608A4C7-04F1-40AC-948B-7905348CE3BD}"/>
              </a:ext>
            </a:extLst>
          </p:cNvPr>
          <p:cNvGrpSpPr/>
          <p:nvPr/>
        </p:nvGrpSpPr>
        <p:grpSpPr>
          <a:xfrm>
            <a:off x="7079050" y="4889177"/>
            <a:ext cx="4494466" cy="658191"/>
            <a:chOff x="7079972" y="4888570"/>
            <a:chExt cx="4495051" cy="658276"/>
          </a:xfrm>
        </p:grpSpPr>
        <p:sp>
          <p:nvSpPr>
            <p:cNvPr id="37" name="文本框 36">
              <a:extLst>
                <a:ext uri="{FF2B5EF4-FFF2-40B4-BE49-F238E27FC236}">
                  <a16:creationId xmlns:a16="http://schemas.microsoft.com/office/drawing/2014/main" id="{42C54274-C223-4563-96A8-F7CF09FFC769}"/>
                </a:ext>
              </a:extLst>
            </p:cNvPr>
            <p:cNvSpPr txBox="1"/>
            <p:nvPr/>
          </p:nvSpPr>
          <p:spPr>
            <a:xfrm>
              <a:off x="7079973" y="4888570"/>
              <a:ext cx="2400578"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04.</a:t>
              </a:r>
              <a:r>
                <a:rPr lang="zh-CN" altLang="en-US" sz="2800" b="1" dirty="0">
                  <a:solidFill>
                    <a:srgbClr val="000000">
                      <a:lumMod val="85000"/>
                      <a:lumOff val="15000"/>
                    </a:srgbClr>
                  </a:solidFill>
                  <a:latin typeface="Arial"/>
                  <a:ea typeface="微软雅黑"/>
                  <a:cs typeface="+mn-ea"/>
                  <a:sym typeface="+mn-lt"/>
                </a:rPr>
                <a:t>实验结果</a:t>
              </a:r>
            </a:p>
          </p:txBody>
        </p:sp>
        <p:sp>
          <p:nvSpPr>
            <p:cNvPr id="38" name="文本框 37">
              <a:extLst>
                <a:ext uri="{FF2B5EF4-FFF2-40B4-BE49-F238E27FC236}">
                  <a16:creationId xmlns:a16="http://schemas.microsoft.com/office/drawing/2014/main" id="{7A2FCF76-1E4A-4D92-A5BA-DC8CB658FE0E}"/>
                </a:ext>
              </a:extLst>
            </p:cNvPr>
            <p:cNvSpPr txBox="1"/>
            <p:nvPr/>
          </p:nvSpPr>
          <p:spPr>
            <a:xfrm>
              <a:off x="7079972" y="5246276"/>
              <a:ext cx="4495051" cy="300570"/>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200" dirty="0">
                  <a:solidFill>
                    <a:srgbClr val="FFFFFF">
                      <a:lumMod val="50000"/>
                    </a:srgbClr>
                  </a:solidFill>
                  <a:latin typeface="Arial"/>
                  <a:ea typeface="微软雅黑"/>
                  <a:cs typeface="+mn-ea"/>
                  <a:sym typeface="+mn-lt"/>
                </a:rPr>
                <a:t>Experimental results</a:t>
              </a:r>
            </a:p>
          </p:txBody>
        </p:sp>
      </p:grpSp>
      <p:sp>
        <p:nvSpPr>
          <p:cNvPr id="40" name="文本框 39">
            <a:extLst>
              <a:ext uri="{FF2B5EF4-FFF2-40B4-BE49-F238E27FC236}">
                <a16:creationId xmlns:a16="http://schemas.microsoft.com/office/drawing/2014/main" id="{EFE767BF-19CC-45CD-A08E-07225BD00EC1}"/>
              </a:ext>
            </a:extLst>
          </p:cNvPr>
          <p:cNvSpPr txBox="1"/>
          <p:nvPr/>
        </p:nvSpPr>
        <p:spPr>
          <a:xfrm rot="5400000" flipH="1">
            <a:off x="4280955" y="2660710"/>
            <a:ext cx="3159428" cy="830889"/>
          </a:xfrm>
          <a:prstGeom prst="rect">
            <a:avLst/>
          </a:prstGeom>
          <a:noFill/>
        </p:spPr>
        <p:txBody>
          <a:bodyPr wrap="none" rtlCol="0">
            <a:spAutoFit/>
            <a:scene3d>
              <a:camera prst="orthographicFront"/>
              <a:lightRig rig="threePt" dir="t"/>
            </a:scene3d>
            <a:sp3d contourW="12700"/>
          </a:bodyPr>
          <a:lstStyle>
            <a:defPPr>
              <a:defRPr lang="en-US"/>
            </a:defPPr>
            <a:lvl1pPr>
              <a:defRPr sz="13800" b="1">
                <a:solidFill>
                  <a:srgbClr val="363E47"/>
                </a:solidFill>
                <a:latin typeface="Geometr415 Blk BT" panose="020B0802020204020303" pitchFamily="34" charset="0"/>
              </a:defRPr>
            </a:lvl1pPr>
          </a:lstStyle>
          <a:p>
            <a:pPr defTabSz="457154"/>
            <a:r>
              <a:rPr lang="en-US" altLang="zh-CN" sz="4800" dirty="0">
                <a:solidFill>
                  <a:schemeClr val="bg2">
                    <a:lumMod val="25000"/>
                  </a:schemeClr>
                </a:solidFill>
                <a:latin typeface="Arial"/>
                <a:ea typeface="微软雅黑"/>
                <a:cs typeface="+mn-ea"/>
                <a:sym typeface="+mn-lt"/>
              </a:rPr>
              <a:t>CONTENT</a:t>
            </a:r>
            <a:endParaRPr lang="zh-CN" altLang="en-US" sz="4800" dirty="0">
              <a:solidFill>
                <a:schemeClr val="bg2">
                  <a:lumMod val="25000"/>
                </a:schemeClr>
              </a:solidFill>
              <a:latin typeface="Arial"/>
              <a:ea typeface="微软雅黑"/>
              <a:cs typeface="+mn-ea"/>
              <a:sym typeface="+mn-lt"/>
            </a:endParaRPr>
          </a:p>
        </p:txBody>
      </p:sp>
      <p:pic>
        <p:nvPicPr>
          <p:cNvPr id="11" name="图片 10">
            <a:extLst>
              <a:ext uri="{FF2B5EF4-FFF2-40B4-BE49-F238E27FC236}">
                <a16:creationId xmlns:a16="http://schemas.microsoft.com/office/drawing/2014/main" id="{2C8A0808-1C60-BA94-C29E-54EA13B19557}"/>
              </a:ext>
            </a:extLst>
          </p:cNvPr>
          <p:cNvPicPr>
            <a:picLocks noChangeAspect="1"/>
          </p:cNvPicPr>
          <p:nvPr/>
        </p:nvPicPr>
        <p:blipFill>
          <a:blip r:embed="rId3"/>
          <a:stretch>
            <a:fillRect/>
          </a:stretch>
        </p:blipFill>
        <p:spPr>
          <a:xfrm>
            <a:off x="182734" y="2207252"/>
            <a:ext cx="5696448" cy="19451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23587347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0-#ppt_w/2"/>
                                          </p:val>
                                        </p:tav>
                                        <p:tav tm="100000">
                                          <p:val>
                                            <p:strVal val="#ppt_x"/>
                                          </p:val>
                                        </p:tav>
                                      </p:tavLst>
                                    </p:anim>
                                    <p:anim calcmode="lin" valueType="num">
                                      <p:cBhvr additive="base">
                                        <p:cTn id="8" dur="75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22" presetClass="entr" presetSubtype="1"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up)">
                                      <p:cBhvr>
                                        <p:cTn id="16" dur="500"/>
                                        <p:tgtEl>
                                          <p:spTgt spid="40"/>
                                        </p:tgtEl>
                                      </p:cBhvr>
                                    </p:animEffect>
                                  </p:childTnLst>
                                </p:cTn>
                              </p:par>
                            </p:childTnLst>
                          </p:cTn>
                        </p:par>
                        <p:par>
                          <p:cTn id="17" fill="hold">
                            <p:stCondLst>
                              <p:cond delay="1550"/>
                            </p:stCondLst>
                            <p:childTnLst>
                              <p:par>
                                <p:cTn id="18" presetID="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par>
                          <p:cTn id="22" fill="hold">
                            <p:stCondLst>
                              <p:cond delay="2050"/>
                            </p:stCondLst>
                            <p:childTnLst>
                              <p:par>
                                <p:cTn id="23" presetID="2" presetClass="entr" presetSubtype="2"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par>
                          <p:cTn id="27" fill="hold">
                            <p:stCondLst>
                              <p:cond delay="2550"/>
                            </p:stCondLst>
                            <p:childTnLst>
                              <p:par>
                                <p:cTn id="28" presetID="2" presetClass="entr" presetSubtype="2"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par>
                          <p:cTn id="32" fill="hold">
                            <p:stCondLst>
                              <p:cond delay="3050"/>
                            </p:stCondLst>
                            <p:childTnLst>
                              <p:par>
                                <p:cTn id="33" presetID="2" presetClass="entr" presetSubtype="2"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1+#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3550"/>
                            </p:stCondLst>
                            <p:childTnLst>
                              <p:par>
                                <p:cTn id="38" presetID="2" presetClass="entr" presetSubtype="2"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par>
                                <p:cTn id="42" presetID="2" presetClass="entr" presetSubtype="12" decel="100000" fill="hold" grpId="0" nodeType="withEffect">
                                  <p:stCondLst>
                                    <p:cond delay="10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750" fill="hold"/>
                                        <p:tgtEl>
                                          <p:spTgt spid="14"/>
                                        </p:tgtEl>
                                        <p:attrNameLst>
                                          <p:attrName>ppt_x</p:attrName>
                                        </p:attrNameLst>
                                      </p:cBhvr>
                                      <p:tavLst>
                                        <p:tav tm="0">
                                          <p:val>
                                            <p:strVal val="0-#ppt_w/2"/>
                                          </p:val>
                                        </p:tav>
                                        <p:tav tm="100000">
                                          <p:val>
                                            <p:strVal val="#ppt_x"/>
                                          </p:val>
                                        </p:tav>
                                      </p:tavLst>
                                    </p:anim>
                                    <p:anim calcmode="lin" valueType="num">
                                      <p:cBhvr additive="base">
                                        <p:cTn id="45"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2" grpId="0" animBg="1"/>
      <p:bldP spid="1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00906EA-277D-405E-8E7E-F6AF7C87FD2E}"/>
              </a:ext>
            </a:extLst>
          </p:cNvPr>
          <p:cNvGrpSpPr/>
          <p:nvPr/>
        </p:nvGrpSpPr>
        <p:grpSpPr>
          <a:xfrm>
            <a:off x="7149313" y="5486861"/>
            <a:ext cx="4914258" cy="951311"/>
            <a:chOff x="11832744" y="2474153"/>
            <a:chExt cx="3104542" cy="951436"/>
          </a:xfrm>
        </p:grpSpPr>
        <p:sp>
          <p:nvSpPr>
            <p:cNvPr id="83" name="文本框 82">
              <a:extLst>
                <a:ext uri="{FF2B5EF4-FFF2-40B4-BE49-F238E27FC236}">
                  <a16:creationId xmlns:a16="http://schemas.microsoft.com/office/drawing/2014/main" id="{7407CFB6-9D57-4947-9435-1D4DA94698BD}"/>
                </a:ext>
              </a:extLst>
            </p:cNvPr>
            <p:cNvSpPr txBox="1"/>
            <p:nvPr/>
          </p:nvSpPr>
          <p:spPr>
            <a:xfrm>
              <a:off x="12116783" y="2474153"/>
              <a:ext cx="2820502" cy="584852"/>
            </a:xfrm>
            <a:prstGeom prst="rect">
              <a:avLst/>
            </a:prstGeom>
            <a:noFill/>
          </p:spPr>
          <p:txBody>
            <a:bodyPr wrap="square" rtlCol="0">
              <a:spAutoFit/>
              <a:scene3d>
                <a:camera prst="orthographicFront"/>
                <a:lightRig rig="threePt" dir="t"/>
              </a:scene3d>
              <a:sp3d contourW="12700"/>
            </a:bodyPr>
            <a:lstStyle/>
            <a:p>
              <a:pPr algn="r" defTabSz="457154"/>
              <a:r>
                <a:rPr lang="en-US" altLang="zh-CN" sz="3200" b="1" dirty="0">
                  <a:solidFill>
                    <a:srgbClr val="000000"/>
                  </a:solidFill>
                  <a:latin typeface="Arial"/>
                  <a:ea typeface="微软雅黑"/>
                  <a:cs typeface="+mn-ea"/>
                  <a:sym typeface="+mn-lt"/>
                </a:rPr>
                <a:t>HPM</a:t>
              </a:r>
              <a:endParaRPr lang="zh-CN" altLang="en-US" sz="3200" b="1" dirty="0">
                <a:solidFill>
                  <a:srgbClr val="000000"/>
                </a:solidFill>
                <a:latin typeface="Arial"/>
                <a:ea typeface="微软雅黑"/>
                <a:cs typeface="+mn-ea"/>
                <a:sym typeface="+mn-lt"/>
              </a:endParaRPr>
            </a:p>
          </p:txBody>
        </p:sp>
        <p:sp>
          <p:nvSpPr>
            <p:cNvPr id="84" name="文本框 83">
              <a:extLst>
                <a:ext uri="{FF2B5EF4-FFF2-40B4-BE49-F238E27FC236}">
                  <a16:creationId xmlns:a16="http://schemas.microsoft.com/office/drawing/2014/main" id="{0D7424FC-B199-484F-A894-AFDE3D0485C7}"/>
                </a:ext>
              </a:extLst>
            </p:cNvPr>
            <p:cNvSpPr txBox="1"/>
            <p:nvPr/>
          </p:nvSpPr>
          <p:spPr>
            <a:xfrm>
              <a:off x="11832744" y="3064930"/>
              <a:ext cx="3104542" cy="360659"/>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The structure of Horizontal Pyramid Mapping.</a:t>
              </a:r>
            </a:p>
          </p:txBody>
        </p:sp>
      </p:grpSp>
      <p:pic>
        <p:nvPicPr>
          <p:cNvPr id="42" name="图片 41">
            <a:extLst>
              <a:ext uri="{FF2B5EF4-FFF2-40B4-BE49-F238E27FC236}">
                <a16:creationId xmlns:a16="http://schemas.microsoft.com/office/drawing/2014/main" id="{E361FBF6-CFAB-59E2-C7FE-8F39511BB61C}"/>
              </a:ext>
            </a:extLst>
          </p:cNvPr>
          <p:cNvPicPr>
            <a:picLocks noChangeAspect="1"/>
          </p:cNvPicPr>
          <p:nvPr/>
        </p:nvPicPr>
        <p:blipFill>
          <a:blip r:embed="rId4"/>
          <a:stretch>
            <a:fillRect/>
          </a:stretch>
        </p:blipFill>
        <p:spPr>
          <a:xfrm>
            <a:off x="126843" y="1666394"/>
            <a:ext cx="6354376" cy="3019206"/>
          </a:xfrm>
          <a:prstGeom prst="rect">
            <a:avLst/>
          </a:prstGeom>
        </p:spPr>
      </p:pic>
      <p:pic>
        <p:nvPicPr>
          <p:cNvPr id="44" name="图片 43">
            <a:extLst>
              <a:ext uri="{FF2B5EF4-FFF2-40B4-BE49-F238E27FC236}">
                <a16:creationId xmlns:a16="http://schemas.microsoft.com/office/drawing/2014/main" id="{6C37C4FE-2290-71C2-59F7-597B34FE1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10" y="2274409"/>
            <a:ext cx="5009060" cy="1819839"/>
          </a:xfrm>
          <a:prstGeom prst="rect">
            <a:avLst/>
          </a:prstGeom>
        </p:spPr>
      </p:pic>
      <p:sp>
        <p:nvSpPr>
          <p:cNvPr id="45" name="文本框 44">
            <a:extLst>
              <a:ext uri="{FF2B5EF4-FFF2-40B4-BE49-F238E27FC236}">
                <a16:creationId xmlns:a16="http://schemas.microsoft.com/office/drawing/2014/main" id="{F97D1F37-B52D-1C4B-E2E4-4B33BA9344BF}"/>
              </a:ext>
            </a:extLst>
          </p:cNvPr>
          <p:cNvSpPr txBox="1"/>
          <p:nvPr/>
        </p:nvSpPr>
        <p:spPr>
          <a:xfrm>
            <a:off x="384846" y="4953089"/>
            <a:ext cx="9298584" cy="940514"/>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chemeClr val="tx1">
                    <a:lumMod val="65000"/>
                    <a:lumOff val="35000"/>
                  </a:schemeClr>
                </a:solidFill>
                <a:latin typeface="Arial"/>
                <a:ea typeface="微软雅黑"/>
                <a:cs typeface="+mn-ea"/>
                <a:sym typeface="+mn-lt"/>
              </a:rPr>
              <a:t>使用多个尺度将特征图分割成条通常用于人的重新识别任务，将每个条分别进行平均池化和最大池化，并将两个池化结果整合起来</a:t>
            </a:r>
            <a:endParaRPr lang="en-US" altLang="zh-CN" sz="2400" dirty="0">
              <a:solidFill>
                <a:schemeClr val="tx1">
                  <a:lumMod val="65000"/>
                  <a:lumOff val="35000"/>
                </a:schemeClr>
              </a:solidFill>
              <a:latin typeface="Arial"/>
              <a:ea typeface="微软雅黑"/>
              <a:cs typeface="+mn-ea"/>
              <a:sym typeface="+mn-lt"/>
            </a:endParaRPr>
          </a:p>
        </p:txBody>
      </p:sp>
    </p:spTree>
    <p:extLst>
      <p:ext uri="{BB962C8B-B14F-4D97-AF65-F5344CB8AC3E}">
        <p14:creationId xmlns:p14="http://schemas.microsoft.com/office/powerpoint/2010/main" val="36554882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par>
                                <p:cTn id="8" presetID="22" presetClass="entr" presetSubtype="8"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 name="文本框 6">
            <a:extLst>
              <a:ext uri="{FF2B5EF4-FFF2-40B4-BE49-F238E27FC236}">
                <a16:creationId xmlns:a16="http://schemas.microsoft.com/office/drawing/2014/main" id="{C69C9FE1-2196-4A2D-94C2-5898AE23419B}"/>
              </a:ext>
            </a:extLst>
          </p:cNvPr>
          <p:cNvSpPr txBox="1"/>
          <p:nvPr/>
        </p:nvSpPr>
        <p:spPr>
          <a:xfrm>
            <a:off x="1538225" y="441768"/>
            <a:ext cx="3334266" cy="523152"/>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03.Loss function</a:t>
            </a:r>
            <a:endParaRPr lang="zh-CN" altLang="en-US" sz="2800" b="1" dirty="0">
              <a:solidFill>
                <a:srgbClr val="000000">
                  <a:lumMod val="85000"/>
                  <a:lumOff val="15000"/>
                </a:srgbClr>
              </a:solidFill>
              <a:latin typeface="Arial"/>
              <a:ea typeface="微软雅黑"/>
              <a:cs typeface="+mn-ea"/>
              <a:sym typeface="+mn-lt"/>
            </a:endParaRPr>
          </a:p>
        </p:txBody>
      </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4D32136F-6FDF-AD2F-E11E-87017B267FC3}"/>
              </a:ext>
            </a:extLst>
          </p:cNvPr>
          <p:cNvGrpSpPr/>
          <p:nvPr/>
        </p:nvGrpSpPr>
        <p:grpSpPr>
          <a:xfrm>
            <a:off x="6616725" y="5486863"/>
            <a:ext cx="5446846" cy="951312"/>
            <a:chOff x="11832744" y="2474153"/>
            <a:chExt cx="3104542" cy="951436"/>
          </a:xfrm>
        </p:grpSpPr>
        <p:sp>
          <p:nvSpPr>
            <p:cNvPr id="46" name="文本框 45">
              <a:extLst>
                <a:ext uri="{FF2B5EF4-FFF2-40B4-BE49-F238E27FC236}">
                  <a16:creationId xmlns:a16="http://schemas.microsoft.com/office/drawing/2014/main" id="{1076E98B-FF7C-9290-3DFF-47F66E8716E6}"/>
                </a:ext>
              </a:extLst>
            </p:cNvPr>
            <p:cNvSpPr txBox="1"/>
            <p:nvPr/>
          </p:nvSpPr>
          <p:spPr>
            <a:xfrm>
              <a:off x="12116784" y="2474153"/>
              <a:ext cx="2820502" cy="584851"/>
            </a:xfrm>
            <a:prstGeom prst="rect">
              <a:avLst/>
            </a:prstGeom>
            <a:noFill/>
          </p:spPr>
          <p:txBody>
            <a:bodyPr wrap="square" rtlCol="0">
              <a:spAutoFit/>
              <a:scene3d>
                <a:camera prst="orthographicFront"/>
                <a:lightRig rig="threePt" dir="t"/>
              </a:scene3d>
              <a:sp3d contourW="12700"/>
            </a:bodyPr>
            <a:lstStyle/>
            <a:p>
              <a:pPr algn="r" defTabSz="457154"/>
              <a:r>
                <a:rPr lang="zh-CN" altLang="en-US" sz="3200" b="1" dirty="0">
                  <a:solidFill>
                    <a:srgbClr val="000000"/>
                  </a:solidFill>
                  <a:latin typeface="Arial"/>
                  <a:ea typeface="微软雅黑"/>
                  <a:cs typeface="+mn-ea"/>
                  <a:sym typeface="+mn-lt"/>
                </a:rPr>
                <a:t>损失函数</a:t>
              </a:r>
            </a:p>
          </p:txBody>
        </p:sp>
        <p:sp>
          <p:nvSpPr>
            <p:cNvPr id="47" name="文本框 46">
              <a:extLst>
                <a:ext uri="{FF2B5EF4-FFF2-40B4-BE49-F238E27FC236}">
                  <a16:creationId xmlns:a16="http://schemas.microsoft.com/office/drawing/2014/main" id="{3D5B35D3-2091-1B3A-9719-630E5266065C}"/>
                </a:ext>
              </a:extLst>
            </p:cNvPr>
            <p:cNvSpPr txBox="1"/>
            <p:nvPr/>
          </p:nvSpPr>
          <p:spPr>
            <a:xfrm>
              <a:off x="11832744" y="3064930"/>
              <a:ext cx="3104542" cy="360659"/>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Batch All (BA+) triplet loss</a:t>
              </a:r>
            </a:p>
          </p:txBody>
        </p:sp>
      </p:grpSp>
      <p:sp>
        <p:nvSpPr>
          <p:cNvPr id="44" name="文本框 43">
            <a:extLst>
              <a:ext uri="{FF2B5EF4-FFF2-40B4-BE49-F238E27FC236}">
                <a16:creationId xmlns:a16="http://schemas.microsoft.com/office/drawing/2014/main" id="{CE358648-BD4A-978D-E526-060CAE080552}"/>
              </a:ext>
            </a:extLst>
          </p:cNvPr>
          <p:cNvSpPr txBox="1"/>
          <p:nvPr/>
        </p:nvSpPr>
        <p:spPr>
          <a:xfrm>
            <a:off x="1021010" y="1628847"/>
            <a:ext cx="2313013" cy="954107"/>
          </a:xfrm>
          <a:prstGeom prst="rect">
            <a:avLst/>
          </a:prstGeom>
          <a:noFill/>
        </p:spPr>
        <p:txBody>
          <a:bodyPr wrap="square" rtlCol="0">
            <a:spAutoFit/>
          </a:bodyPr>
          <a:lstStyle/>
          <a:p>
            <a:r>
              <a:rPr kumimoji="0" lang="en-US" altLang="zh-CN" sz="2800" b="1" i="0" u="none" strike="noStrike" cap="none" normalizeH="0" baseline="0" dirty="0">
                <a:ln>
                  <a:noFill/>
                </a:ln>
                <a:solidFill>
                  <a:srgbClr val="333333"/>
                </a:solidFill>
                <a:effectLst/>
                <a:latin typeface="+mn-ea"/>
              </a:rPr>
              <a:t>Triplet Loss </a:t>
            </a:r>
            <a:r>
              <a:rPr kumimoji="0" lang="zh-CN" altLang="en-US" sz="2800" b="1" i="0" u="none" strike="noStrike" cap="none" normalizeH="0" baseline="0" dirty="0">
                <a:ln>
                  <a:noFill/>
                </a:ln>
                <a:solidFill>
                  <a:srgbClr val="333333"/>
                </a:solidFill>
                <a:effectLst/>
                <a:latin typeface="+mn-ea"/>
              </a:rPr>
              <a:t>三元组损失</a:t>
            </a:r>
            <a:endParaRPr kumimoji="0" lang="en-US" altLang="zh-CN" sz="2800" b="1" i="0" u="none" strike="noStrike" cap="none" normalizeH="0" baseline="0" dirty="0">
              <a:ln>
                <a:noFill/>
              </a:ln>
              <a:solidFill>
                <a:srgbClr val="333333"/>
              </a:solidFill>
              <a:effectLst/>
              <a:latin typeface="+mn-ea"/>
            </a:endParaRPr>
          </a:p>
        </p:txBody>
      </p:sp>
      <p:grpSp>
        <p:nvGrpSpPr>
          <p:cNvPr id="41" name="组合 40">
            <a:extLst>
              <a:ext uri="{FF2B5EF4-FFF2-40B4-BE49-F238E27FC236}">
                <a16:creationId xmlns:a16="http://schemas.microsoft.com/office/drawing/2014/main" id="{877FFD1E-00B9-5A7A-2307-D79253E61DD2}"/>
              </a:ext>
            </a:extLst>
          </p:cNvPr>
          <p:cNvGrpSpPr/>
          <p:nvPr/>
        </p:nvGrpSpPr>
        <p:grpSpPr>
          <a:xfrm>
            <a:off x="4698121" y="2411827"/>
            <a:ext cx="3326762" cy="3389836"/>
            <a:chOff x="4041969" y="2179638"/>
            <a:chExt cx="4108064" cy="3937392"/>
          </a:xfrm>
        </p:grpSpPr>
        <p:cxnSp>
          <p:nvCxnSpPr>
            <p:cNvPr id="42" name="直接连接符 41">
              <a:extLst>
                <a:ext uri="{FF2B5EF4-FFF2-40B4-BE49-F238E27FC236}">
                  <a16:creationId xmlns:a16="http://schemas.microsoft.com/office/drawing/2014/main" id="{A0EFE8A0-DA02-41E2-5447-464518498FAF}"/>
                </a:ext>
              </a:extLst>
            </p:cNvPr>
            <p:cNvCxnSpPr>
              <a:stCxn id="54" idx="0"/>
              <a:endCxn id="55" idx="4"/>
            </p:cNvCxnSpPr>
            <p:nvPr/>
          </p:nvCxnSpPr>
          <p:spPr>
            <a:xfrm flipH="1" flipV="1">
              <a:off x="6096001" y="3304510"/>
              <a:ext cx="1" cy="453785"/>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079963-4FD8-36A9-45A1-BF07115A6DB0}"/>
                </a:ext>
              </a:extLst>
            </p:cNvPr>
            <p:cNvCxnSpPr>
              <a:stCxn id="54" idx="3"/>
              <a:endCxn id="51" idx="6"/>
            </p:cNvCxnSpPr>
            <p:nvPr/>
          </p:nvCxnSpPr>
          <p:spPr>
            <a:xfrm flipH="1">
              <a:off x="5166841" y="4838452"/>
              <a:ext cx="481746" cy="296639"/>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BA10ED6-B80A-990E-39B4-5C19178179C7}"/>
                </a:ext>
              </a:extLst>
            </p:cNvPr>
            <p:cNvCxnSpPr>
              <a:stCxn id="54" idx="5"/>
              <a:endCxn id="52" idx="2"/>
            </p:cNvCxnSpPr>
            <p:nvPr/>
          </p:nvCxnSpPr>
          <p:spPr>
            <a:xfrm>
              <a:off x="6543417" y="4838452"/>
              <a:ext cx="481744" cy="296639"/>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50" name="îṣḻîḋé">
              <a:extLst>
                <a:ext uri="{FF2B5EF4-FFF2-40B4-BE49-F238E27FC236}">
                  <a16:creationId xmlns:a16="http://schemas.microsoft.com/office/drawing/2014/main" id="{B4ECB81D-CD9D-DD77-E65F-CC474F92841D}"/>
                </a:ext>
              </a:extLst>
            </p:cNvPr>
            <p:cNvSpPr/>
            <p:nvPr/>
          </p:nvSpPr>
          <p:spPr>
            <a:xfrm>
              <a:off x="4426839" y="2742414"/>
              <a:ext cx="3338327" cy="3374616"/>
            </a:xfrm>
            <a:prstGeom prst="ellips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txBody>
            <a:bodyPr wrap="square" lIns="91428" tIns="45714" rIns="91428" bIns="45714"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09"/>
              <a:endParaRPr lang="zh-CN" altLang="en-US" dirty="0">
                <a:solidFill>
                  <a:srgbClr val="FFFFFF"/>
                </a:solidFill>
                <a:latin typeface="Arial"/>
                <a:ea typeface="微软雅黑"/>
                <a:cs typeface="+mn-ea"/>
                <a:sym typeface="+mn-lt"/>
              </a:endParaRPr>
            </a:p>
          </p:txBody>
        </p:sp>
        <p:sp>
          <p:nvSpPr>
            <p:cNvPr id="51" name="îşļïḓê">
              <a:extLst>
                <a:ext uri="{FF2B5EF4-FFF2-40B4-BE49-F238E27FC236}">
                  <a16:creationId xmlns:a16="http://schemas.microsoft.com/office/drawing/2014/main" id="{C0E63259-2468-738A-4B3F-AE5C6362996D}"/>
                </a:ext>
              </a:extLst>
            </p:cNvPr>
            <p:cNvSpPr/>
            <p:nvPr/>
          </p:nvSpPr>
          <p:spPr>
            <a:xfrm>
              <a:off x="4041969" y="4572655"/>
              <a:ext cx="1124872" cy="1124872"/>
            </a:xfrm>
            <a:prstGeom prst="ellipse">
              <a:avLst/>
            </a:prstGeom>
            <a:solidFill>
              <a:srgbClr val="F785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09">
                <a:spcBef>
                  <a:spcPct val="0"/>
                </a:spcBef>
              </a:pPr>
              <a:endParaRPr lang="zh-CN" altLang="en-US" sz="1400" i="1" dirty="0">
                <a:solidFill>
                  <a:srgbClr val="FFFFFF"/>
                </a:solidFill>
                <a:latin typeface="Arial"/>
                <a:ea typeface="微软雅黑"/>
                <a:cs typeface="+mn-ea"/>
                <a:sym typeface="+mn-lt"/>
              </a:endParaRPr>
            </a:p>
          </p:txBody>
        </p:sp>
        <p:sp>
          <p:nvSpPr>
            <p:cNvPr id="52" name="íśḷíḍê">
              <a:extLst>
                <a:ext uri="{FF2B5EF4-FFF2-40B4-BE49-F238E27FC236}">
                  <a16:creationId xmlns:a16="http://schemas.microsoft.com/office/drawing/2014/main" id="{44E37CA0-A621-08A8-8BA9-0FB94E81418D}"/>
                </a:ext>
              </a:extLst>
            </p:cNvPr>
            <p:cNvSpPr/>
            <p:nvPr/>
          </p:nvSpPr>
          <p:spPr>
            <a:xfrm>
              <a:off x="7025161" y="4572655"/>
              <a:ext cx="1124872" cy="1124872"/>
            </a:xfrm>
            <a:prstGeom prst="ellipse">
              <a:avLst/>
            </a:prstGeom>
            <a:solidFill>
              <a:srgbClr val="F785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09">
                <a:spcBef>
                  <a:spcPct val="0"/>
                </a:spcBef>
              </a:pPr>
              <a:endParaRPr lang="zh-CN" altLang="en-US" sz="1400" i="1" dirty="0">
                <a:solidFill>
                  <a:srgbClr val="FFFFFF"/>
                </a:solidFill>
                <a:latin typeface="Arial"/>
                <a:ea typeface="微软雅黑"/>
                <a:cs typeface="+mn-ea"/>
                <a:sym typeface="+mn-lt"/>
              </a:endParaRPr>
            </a:p>
          </p:txBody>
        </p:sp>
        <p:sp>
          <p:nvSpPr>
            <p:cNvPr id="54" name="ïṥ1iḓê">
              <a:extLst>
                <a:ext uri="{FF2B5EF4-FFF2-40B4-BE49-F238E27FC236}">
                  <a16:creationId xmlns:a16="http://schemas.microsoft.com/office/drawing/2014/main" id="{659984E2-CF6C-9DFD-D5F1-0B2BF622F7C3}"/>
                </a:ext>
              </a:extLst>
            </p:cNvPr>
            <p:cNvSpPr/>
            <p:nvPr/>
          </p:nvSpPr>
          <p:spPr>
            <a:xfrm>
              <a:off x="5463261" y="3758295"/>
              <a:ext cx="1265482" cy="1265483"/>
            </a:xfrm>
            <a:prstGeom prst="ellipse">
              <a:avLst/>
            </a:prstGeom>
            <a:blipFill>
              <a:blip r:embed="rId4" cstate="screen">
                <a:extLst>
                  <a:ext uri="{28A0092B-C50C-407E-A947-70E740481C1C}">
                    <a14:useLocalDpi xmlns:a14="http://schemas.microsoft.com/office/drawing/2010/main"/>
                  </a:ext>
                </a:extLst>
              </a:blip>
              <a:stretch>
                <a:fillRect/>
              </a:stretch>
            </a:blipFill>
            <a:ln w="57150">
              <a:solidFill>
                <a:srgbClr val="F78500"/>
              </a:solid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normAutofit/>
            </a:bodyPr>
            <a:lstStyle/>
            <a:p>
              <a:pPr algn="ctr" defTabSz="457154"/>
              <a:endParaRPr lang="zh-CN" altLang="en-US" sz="1800" b="1" i="1" dirty="0">
                <a:solidFill>
                  <a:srgbClr val="FFFFFF"/>
                </a:solidFill>
                <a:latin typeface="Arial"/>
                <a:ea typeface="微软雅黑"/>
                <a:cs typeface="+mn-ea"/>
                <a:sym typeface="+mn-lt"/>
              </a:endParaRPr>
            </a:p>
          </p:txBody>
        </p:sp>
        <p:sp>
          <p:nvSpPr>
            <p:cNvPr id="55" name="íšľíḋé">
              <a:extLst>
                <a:ext uri="{FF2B5EF4-FFF2-40B4-BE49-F238E27FC236}">
                  <a16:creationId xmlns:a16="http://schemas.microsoft.com/office/drawing/2014/main" id="{2E88A9B4-B8CC-33EC-940A-8D224E90FD59}"/>
                </a:ext>
              </a:extLst>
            </p:cNvPr>
            <p:cNvSpPr/>
            <p:nvPr/>
          </p:nvSpPr>
          <p:spPr>
            <a:xfrm>
              <a:off x="5533565" y="2179638"/>
              <a:ext cx="1124872" cy="1124872"/>
            </a:xfrm>
            <a:prstGeom prst="ellipse">
              <a:avLst/>
            </a:prstGeom>
            <a:solidFill>
              <a:srgbClr val="F785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normAutofit/>
            </a:bodyPr>
            <a:lstStyle/>
            <a:p>
              <a:pPr algn="ctr" defTabSz="457154">
                <a:spcBef>
                  <a:spcPct val="0"/>
                </a:spcBef>
              </a:pPr>
              <a:endParaRPr lang="zh-CN" altLang="en-US" sz="1400" i="1" dirty="0">
                <a:solidFill>
                  <a:srgbClr val="FFFFFF"/>
                </a:solidFill>
                <a:latin typeface="Arial"/>
                <a:ea typeface="微软雅黑"/>
                <a:cs typeface="+mn-ea"/>
                <a:sym typeface="+mn-lt"/>
              </a:endParaRPr>
            </a:p>
          </p:txBody>
        </p:sp>
        <p:sp>
          <p:nvSpPr>
            <p:cNvPr id="56" name="íṡlíde">
              <a:extLst>
                <a:ext uri="{FF2B5EF4-FFF2-40B4-BE49-F238E27FC236}">
                  <a16:creationId xmlns:a16="http://schemas.microsoft.com/office/drawing/2014/main" id="{2E9FB741-9101-BBAC-A69E-E56271E2842A}"/>
                </a:ext>
              </a:extLst>
            </p:cNvPr>
            <p:cNvSpPr/>
            <p:nvPr/>
          </p:nvSpPr>
          <p:spPr>
            <a:xfrm>
              <a:off x="5245304" y="3540339"/>
              <a:ext cx="1701394" cy="1701393"/>
            </a:xfrm>
            <a:prstGeom prst="ellips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txBody>
            <a:bodyPr wrap="square" lIns="91428" tIns="45714" rIns="91428" bIns="45714"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09"/>
              <a:endParaRPr lang="zh-CN" altLang="en-US">
                <a:solidFill>
                  <a:srgbClr val="FFFFFF"/>
                </a:solidFill>
                <a:latin typeface="Arial"/>
                <a:ea typeface="微软雅黑"/>
                <a:cs typeface="+mn-ea"/>
                <a:sym typeface="+mn-lt"/>
              </a:endParaRPr>
            </a:p>
          </p:txBody>
        </p:sp>
        <p:sp>
          <p:nvSpPr>
            <p:cNvPr id="57" name="íSlïḋé">
              <a:extLst>
                <a:ext uri="{FF2B5EF4-FFF2-40B4-BE49-F238E27FC236}">
                  <a16:creationId xmlns:a16="http://schemas.microsoft.com/office/drawing/2014/main" id="{1139A449-93E9-1424-8FAF-C337F86894C7}"/>
                </a:ext>
              </a:extLst>
            </p:cNvPr>
            <p:cNvSpPr/>
            <p:nvPr/>
          </p:nvSpPr>
          <p:spPr>
            <a:xfrm>
              <a:off x="4296823" y="4851044"/>
              <a:ext cx="615163" cy="56809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54">
                <a:spcBef>
                  <a:spcPct val="0"/>
                </a:spcBef>
              </a:pPr>
              <a:endParaRPr lang="zh-CN" altLang="en-US" sz="1400" i="1" dirty="0">
                <a:solidFill>
                  <a:srgbClr val="FFFFFF"/>
                </a:solidFill>
                <a:latin typeface="Arial"/>
                <a:ea typeface="微软雅黑"/>
                <a:cs typeface="+mn-ea"/>
                <a:sym typeface="+mn-lt"/>
              </a:endParaRPr>
            </a:p>
          </p:txBody>
        </p:sp>
        <p:sp>
          <p:nvSpPr>
            <p:cNvPr id="58" name="ïś1îḍè">
              <a:extLst>
                <a:ext uri="{FF2B5EF4-FFF2-40B4-BE49-F238E27FC236}">
                  <a16:creationId xmlns:a16="http://schemas.microsoft.com/office/drawing/2014/main" id="{3DF05A4D-0CCB-3EDA-6473-E023173255A7}"/>
                </a:ext>
              </a:extLst>
            </p:cNvPr>
            <p:cNvSpPr/>
            <p:nvPr/>
          </p:nvSpPr>
          <p:spPr>
            <a:xfrm>
              <a:off x="5815489" y="2434493"/>
              <a:ext cx="561026" cy="615163"/>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54">
                <a:spcBef>
                  <a:spcPct val="0"/>
                </a:spcBef>
              </a:pPr>
              <a:endParaRPr lang="zh-CN" altLang="en-US" sz="1400" i="1" dirty="0">
                <a:solidFill>
                  <a:srgbClr val="FFFFFF"/>
                </a:solidFill>
                <a:latin typeface="Arial"/>
                <a:ea typeface="微软雅黑"/>
                <a:cs typeface="+mn-ea"/>
                <a:sym typeface="+mn-lt"/>
              </a:endParaRPr>
            </a:p>
          </p:txBody>
        </p:sp>
        <p:sp>
          <p:nvSpPr>
            <p:cNvPr id="59" name="îṧľïďè">
              <a:extLst>
                <a:ext uri="{FF2B5EF4-FFF2-40B4-BE49-F238E27FC236}">
                  <a16:creationId xmlns:a16="http://schemas.microsoft.com/office/drawing/2014/main" id="{58450400-70CF-04BA-655E-868E19BB010B}"/>
                </a:ext>
              </a:extLst>
            </p:cNvPr>
            <p:cNvSpPr/>
            <p:nvPr/>
          </p:nvSpPr>
          <p:spPr>
            <a:xfrm>
              <a:off x="7280017" y="4827974"/>
              <a:ext cx="615163" cy="614235"/>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54">
                <a:spcBef>
                  <a:spcPct val="0"/>
                </a:spcBef>
              </a:pPr>
              <a:endParaRPr lang="zh-CN" altLang="en-US" sz="1400" i="1" dirty="0">
                <a:solidFill>
                  <a:srgbClr val="FFFFFF"/>
                </a:solidFill>
                <a:latin typeface="Arial"/>
                <a:ea typeface="微软雅黑"/>
                <a:cs typeface="+mn-ea"/>
                <a:sym typeface="+mn-lt"/>
              </a:endParaRPr>
            </a:p>
          </p:txBody>
        </p:sp>
      </p:grpSp>
      <p:grpSp>
        <p:nvGrpSpPr>
          <p:cNvPr id="60" name="组合 59">
            <a:extLst>
              <a:ext uri="{FF2B5EF4-FFF2-40B4-BE49-F238E27FC236}">
                <a16:creationId xmlns:a16="http://schemas.microsoft.com/office/drawing/2014/main" id="{45E3B680-8859-5A15-D4C6-E67BC0EE019B}"/>
              </a:ext>
            </a:extLst>
          </p:cNvPr>
          <p:cNvGrpSpPr/>
          <p:nvPr/>
        </p:nvGrpSpPr>
        <p:grpSpPr>
          <a:xfrm>
            <a:off x="2093065" y="4691870"/>
            <a:ext cx="2313013" cy="806917"/>
            <a:chOff x="1106058" y="2772642"/>
            <a:chExt cx="2313314" cy="606193"/>
          </a:xfrm>
        </p:grpSpPr>
        <p:sp>
          <p:nvSpPr>
            <p:cNvPr id="61" name="文本框 60">
              <a:extLst>
                <a:ext uri="{FF2B5EF4-FFF2-40B4-BE49-F238E27FC236}">
                  <a16:creationId xmlns:a16="http://schemas.microsoft.com/office/drawing/2014/main" id="{652823B5-BAD5-A718-5021-2E3962274D7C}"/>
                </a:ext>
              </a:extLst>
            </p:cNvPr>
            <p:cNvSpPr txBox="1"/>
            <p:nvPr/>
          </p:nvSpPr>
          <p:spPr>
            <a:xfrm>
              <a:off x="1967972" y="2772642"/>
              <a:ext cx="1451400" cy="393067"/>
            </a:xfrm>
            <a:prstGeom prst="rect">
              <a:avLst/>
            </a:prstGeom>
            <a:noFill/>
          </p:spPr>
          <p:txBody>
            <a:bodyPr wrap="square" rtlCol="0">
              <a:spAutoFit/>
              <a:scene3d>
                <a:camera prst="orthographicFront"/>
                <a:lightRig rig="threePt" dir="t"/>
              </a:scene3d>
              <a:sp3d contourW="12700"/>
            </a:bodyPr>
            <a:lstStyle/>
            <a:p>
              <a:pPr algn="r" defTabSz="457154"/>
              <a:r>
                <a:rPr lang="zh-CN" altLang="en-US" sz="2800" b="1" dirty="0">
                  <a:solidFill>
                    <a:schemeClr val="tx1">
                      <a:lumMod val="65000"/>
                      <a:lumOff val="35000"/>
                    </a:schemeClr>
                  </a:solidFill>
                  <a:latin typeface="Arial"/>
                  <a:ea typeface="微软雅黑"/>
                  <a:cs typeface="+mn-ea"/>
                  <a:sym typeface="+mn-lt"/>
                </a:rPr>
                <a:t>锚样本</a:t>
              </a:r>
            </a:p>
          </p:txBody>
        </p:sp>
        <p:sp>
          <p:nvSpPr>
            <p:cNvPr id="62" name="文本框 61">
              <a:extLst>
                <a:ext uri="{FF2B5EF4-FFF2-40B4-BE49-F238E27FC236}">
                  <a16:creationId xmlns:a16="http://schemas.microsoft.com/office/drawing/2014/main" id="{8C564C99-B957-9328-A0A3-A819F40A6FA2}"/>
                </a:ext>
              </a:extLst>
            </p:cNvPr>
            <p:cNvSpPr txBox="1"/>
            <p:nvPr/>
          </p:nvSpPr>
          <p:spPr>
            <a:xfrm>
              <a:off x="1106058" y="3057493"/>
              <a:ext cx="2313314" cy="321342"/>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2000" dirty="0">
                  <a:solidFill>
                    <a:srgbClr val="000000">
                      <a:lumMod val="50000"/>
                      <a:lumOff val="50000"/>
                    </a:srgbClr>
                  </a:solidFill>
                  <a:latin typeface="Arial"/>
                  <a:ea typeface="微软雅黑"/>
                  <a:cs typeface="+mn-ea"/>
                  <a:sym typeface="+mn-lt"/>
                </a:rPr>
                <a:t>Anchor</a:t>
              </a:r>
              <a:r>
                <a:rPr lang="zh-CN" altLang="en-US" sz="2000" dirty="0">
                  <a:solidFill>
                    <a:srgbClr val="000000">
                      <a:lumMod val="50000"/>
                      <a:lumOff val="50000"/>
                    </a:srgbClr>
                  </a:solidFill>
                  <a:latin typeface="Arial"/>
                  <a:ea typeface="微软雅黑"/>
                  <a:cs typeface="+mn-ea"/>
                  <a:sym typeface="+mn-lt"/>
                </a:rPr>
                <a:t>（目标样本）</a:t>
              </a:r>
              <a:endParaRPr lang="en-US" altLang="zh-CN" sz="2000" dirty="0">
                <a:solidFill>
                  <a:srgbClr val="000000">
                    <a:lumMod val="50000"/>
                    <a:lumOff val="50000"/>
                  </a:srgbClr>
                </a:solidFill>
                <a:latin typeface="Arial"/>
                <a:ea typeface="微软雅黑"/>
                <a:cs typeface="+mn-ea"/>
                <a:sym typeface="+mn-lt"/>
              </a:endParaRPr>
            </a:p>
          </p:txBody>
        </p:sp>
      </p:grpSp>
      <p:grpSp>
        <p:nvGrpSpPr>
          <p:cNvPr id="63" name="组合 62">
            <a:extLst>
              <a:ext uri="{FF2B5EF4-FFF2-40B4-BE49-F238E27FC236}">
                <a16:creationId xmlns:a16="http://schemas.microsoft.com/office/drawing/2014/main" id="{7D3B737E-A8F2-8F3F-E221-8F69545B1C04}"/>
              </a:ext>
            </a:extLst>
          </p:cNvPr>
          <p:cNvGrpSpPr/>
          <p:nvPr/>
        </p:nvGrpSpPr>
        <p:grpSpPr>
          <a:xfrm>
            <a:off x="5448617" y="1560396"/>
            <a:ext cx="1857545" cy="867337"/>
            <a:chOff x="1106056" y="2546430"/>
            <a:chExt cx="2313314" cy="867450"/>
          </a:xfrm>
        </p:grpSpPr>
        <p:sp>
          <p:nvSpPr>
            <p:cNvPr id="64" name="文本框 63">
              <a:extLst>
                <a:ext uri="{FF2B5EF4-FFF2-40B4-BE49-F238E27FC236}">
                  <a16:creationId xmlns:a16="http://schemas.microsoft.com/office/drawing/2014/main" id="{13933644-4200-330E-C080-F6EB27FF4006}"/>
                </a:ext>
              </a:extLst>
            </p:cNvPr>
            <p:cNvSpPr txBox="1"/>
            <p:nvPr/>
          </p:nvSpPr>
          <p:spPr>
            <a:xfrm>
              <a:off x="1227851" y="2546430"/>
              <a:ext cx="2069721" cy="523288"/>
            </a:xfrm>
            <a:prstGeom prst="rect">
              <a:avLst/>
            </a:prstGeom>
            <a:noFill/>
          </p:spPr>
          <p:txBody>
            <a:bodyPr wrap="square" rtlCol="0">
              <a:spAutoFit/>
              <a:scene3d>
                <a:camera prst="orthographicFront"/>
                <a:lightRig rig="threePt" dir="t"/>
              </a:scene3d>
              <a:sp3d contourW="12700"/>
            </a:bodyPr>
            <a:lstStyle/>
            <a:p>
              <a:pPr algn="ctr" defTabSz="457154"/>
              <a:r>
                <a:rPr lang="zh-CN" altLang="en-US" sz="2800" b="1" dirty="0">
                  <a:solidFill>
                    <a:schemeClr val="tx1">
                      <a:lumMod val="65000"/>
                      <a:lumOff val="35000"/>
                    </a:schemeClr>
                  </a:solidFill>
                  <a:latin typeface="Arial"/>
                  <a:ea typeface="微软雅黑"/>
                  <a:cs typeface="+mn-ea"/>
                  <a:sym typeface="+mn-lt"/>
                </a:rPr>
                <a:t>正样本</a:t>
              </a:r>
            </a:p>
          </p:txBody>
        </p:sp>
        <p:sp>
          <p:nvSpPr>
            <p:cNvPr id="65" name="文本框 64">
              <a:extLst>
                <a:ext uri="{FF2B5EF4-FFF2-40B4-BE49-F238E27FC236}">
                  <a16:creationId xmlns:a16="http://schemas.microsoft.com/office/drawing/2014/main" id="{402B90CD-BF92-766B-F7CD-90ED2EBB65FF}"/>
                </a:ext>
              </a:extLst>
            </p:cNvPr>
            <p:cNvSpPr txBox="1"/>
            <p:nvPr/>
          </p:nvSpPr>
          <p:spPr>
            <a:xfrm>
              <a:off x="1106056" y="2986078"/>
              <a:ext cx="2313314" cy="427802"/>
            </a:xfrm>
            <a:prstGeom prst="rect">
              <a:avLst/>
            </a:prstGeom>
            <a:noFill/>
          </p:spPr>
          <p:txBody>
            <a:bodyPr wrap="square">
              <a:spAutoFit/>
              <a:scene3d>
                <a:camera prst="orthographicFront"/>
                <a:lightRig rig="threePt" dir="t"/>
              </a:scene3d>
              <a:sp3d contourW="12700"/>
            </a:bodyPr>
            <a:lstStyle/>
            <a:p>
              <a:pPr algn="ctr" defTabSz="457154">
                <a:lnSpc>
                  <a:spcPct val="120000"/>
                </a:lnSpc>
                <a:defRPr/>
              </a:pPr>
              <a:r>
                <a:rPr lang="en-US" altLang="zh-CN" sz="2000" dirty="0">
                  <a:solidFill>
                    <a:srgbClr val="000000">
                      <a:lumMod val="50000"/>
                      <a:lumOff val="50000"/>
                    </a:srgbClr>
                  </a:solidFill>
                  <a:latin typeface="Arial"/>
                  <a:ea typeface="微软雅黑"/>
                  <a:cs typeface="+mn-ea"/>
                  <a:sym typeface="+mn-lt"/>
                </a:rPr>
                <a:t>Positive</a:t>
              </a:r>
            </a:p>
          </p:txBody>
        </p:sp>
      </p:grpSp>
      <p:grpSp>
        <p:nvGrpSpPr>
          <p:cNvPr id="66" name="组合 65">
            <a:extLst>
              <a:ext uri="{FF2B5EF4-FFF2-40B4-BE49-F238E27FC236}">
                <a16:creationId xmlns:a16="http://schemas.microsoft.com/office/drawing/2014/main" id="{12D738DC-CD0B-A366-142B-172067C3D379}"/>
              </a:ext>
            </a:extLst>
          </p:cNvPr>
          <p:cNvGrpSpPr/>
          <p:nvPr/>
        </p:nvGrpSpPr>
        <p:grpSpPr>
          <a:xfrm>
            <a:off x="8400624" y="4648642"/>
            <a:ext cx="2313013" cy="850145"/>
            <a:chOff x="1106058" y="2772642"/>
            <a:chExt cx="2313314" cy="850256"/>
          </a:xfrm>
        </p:grpSpPr>
        <p:sp>
          <p:nvSpPr>
            <p:cNvPr id="67" name="文本框 66">
              <a:extLst>
                <a:ext uri="{FF2B5EF4-FFF2-40B4-BE49-F238E27FC236}">
                  <a16:creationId xmlns:a16="http://schemas.microsoft.com/office/drawing/2014/main" id="{6EC101F1-7CC6-3018-19AF-36046E318362}"/>
                </a:ext>
              </a:extLst>
            </p:cNvPr>
            <p:cNvSpPr txBox="1"/>
            <p:nvPr/>
          </p:nvSpPr>
          <p:spPr>
            <a:xfrm>
              <a:off x="1106058" y="2772642"/>
              <a:ext cx="1451400" cy="523288"/>
            </a:xfrm>
            <a:prstGeom prst="rect">
              <a:avLst/>
            </a:prstGeom>
            <a:noFill/>
          </p:spPr>
          <p:txBody>
            <a:bodyPr wrap="square" rtlCol="0">
              <a:spAutoFit/>
              <a:scene3d>
                <a:camera prst="orthographicFront"/>
                <a:lightRig rig="threePt" dir="t"/>
              </a:scene3d>
              <a:sp3d contourW="12700"/>
            </a:bodyPr>
            <a:lstStyle/>
            <a:p>
              <a:pPr defTabSz="457154"/>
              <a:r>
                <a:rPr lang="zh-CN" altLang="en-US" sz="2800" b="1" dirty="0">
                  <a:solidFill>
                    <a:schemeClr val="tx1">
                      <a:lumMod val="65000"/>
                      <a:lumOff val="35000"/>
                    </a:schemeClr>
                  </a:solidFill>
                  <a:latin typeface="Arial"/>
                  <a:ea typeface="微软雅黑"/>
                  <a:cs typeface="+mn-ea"/>
                  <a:sym typeface="+mn-lt"/>
                </a:rPr>
                <a:t>负样本</a:t>
              </a:r>
            </a:p>
          </p:txBody>
        </p:sp>
        <p:sp>
          <p:nvSpPr>
            <p:cNvPr id="68" name="文本框 67">
              <a:extLst>
                <a:ext uri="{FF2B5EF4-FFF2-40B4-BE49-F238E27FC236}">
                  <a16:creationId xmlns:a16="http://schemas.microsoft.com/office/drawing/2014/main" id="{6C23456C-EBF4-3BE7-5B04-3208F61071EA}"/>
                </a:ext>
              </a:extLst>
            </p:cNvPr>
            <p:cNvSpPr txBox="1"/>
            <p:nvPr/>
          </p:nvSpPr>
          <p:spPr>
            <a:xfrm>
              <a:off x="1106058" y="3195096"/>
              <a:ext cx="2313314" cy="427802"/>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2000" dirty="0">
                  <a:solidFill>
                    <a:srgbClr val="000000">
                      <a:lumMod val="50000"/>
                      <a:lumOff val="50000"/>
                    </a:srgbClr>
                  </a:solidFill>
                  <a:latin typeface="Arial"/>
                  <a:ea typeface="微软雅黑"/>
                  <a:cs typeface="+mn-ea"/>
                  <a:sym typeface="+mn-lt"/>
                </a:rPr>
                <a:t>Negative</a:t>
              </a:r>
            </a:p>
          </p:txBody>
        </p:sp>
      </p:grpSp>
    </p:spTree>
    <p:extLst>
      <p:ext uri="{BB962C8B-B14F-4D97-AF65-F5344CB8AC3E}">
        <p14:creationId xmlns:p14="http://schemas.microsoft.com/office/powerpoint/2010/main" val="21610287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1000" fill="hold"/>
                                        <p:tgtEl>
                                          <p:spTgt spid="41"/>
                                        </p:tgtEl>
                                        <p:attrNameLst>
                                          <p:attrName>ppt_w</p:attrName>
                                        </p:attrNameLst>
                                      </p:cBhvr>
                                      <p:tavLst>
                                        <p:tav tm="0">
                                          <p:val>
                                            <p:fltVal val="0"/>
                                          </p:val>
                                        </p:tav>
                                        <p:tav tm="100000">
                                          <p:val>
                                            <p:strVal val="#ppt_w"/>
                                          </p:val>
                                        </p:tav>
                                      </p:tavLst>
                                    </p:anim>
                                    <p:anim calcmode="lin" valueType="num">
                                      <p:cBhvr>
                                        <p:cTn id="16" dur="1000" fill="hold"/>
                                        <p:tgtEl>
                                          <p:spTgt spid="41"/>
                                        </p:tgtEl>
                                        <p:attrNameLst>
                                          <p:attrName>ppt_h</p:attrName>
                                        </p:attrNameLst>
                                      </p:cBhvr>
                                      <p:tavLst>
                                        <p:tav tm="0">
                                          <p:val>
                                            <p:fltVal val="0"/>
                                          </p:val>
                                        </p:tav>
                                        <p:tav tm="100000">
                                          <p:val>
                                            <p:strVal val="#ppt_h"/>
                                          </p:val>
                                        </p:tav>
                                      </p:tavLst>
                                    </p:anim>
                                    <p:anim calcmode="lin" valueType="num">
                                      <p:cBhvr>
                                        <p:cTn id="17" dur="1000" fill="hold"/>
                                        <p:tgtEl>
                                          <p:spTgt spid="41"/>
                                        </p:tgtEl>
                                        <p:attrNameLst>
                                          <p:attrName>style.rotation</p:attrName>
                                        </p:attrNameLst>
                                      </p:cBhvr>
                                      <p:tavLst>
                                        <p:tav tm="0">
                                          <p:val>
                                            <p:fltVal val="90"/>
                                          </p:val>
                                        </p:tav>
                                        <p:tav tm="100000">
                                          <p:val>
                                            <p:fltVal val="0"/>
                                          </p:val>
                                        </p:tav>
                                      </p:tavLst>
                                    </p:anim>
                                    <p:animEffect transition="in" filter="fade">
                                      <p:cBhvr>
                                        <p:cTn id="18" dur="1000"/>
                                        <p:tgtEl>
                                          <p:spTgt spid="41"/>
                                        </p:tgtEl>
                                      </p:cBhvr>
                                    </p:animEffect>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additive="base">
                                        <p:cTn id="22" dur="500" fill="hold"/>
                                        <p:tgtEl>
                                          <p:spTgt spid="60"/>
                                        </p:tgtEl>
                                        <p:attrNameLst>
                                          <p:attrName>ppt_x</p:attrName>
                                        </p:attrNameLst>
                                      </p:cBhvr>
                                      <p:tavLst>
                                        <p:tav tm="0">
                                          <p:val>
                                            <p:strVal val="0-#ppt_w/2"/>
                                          </p:val>
                                        </p:tav>
                                        <p:tav tm="100000">
                                          <p:val>
                                            <p:strVal val="#ppt_x"/>
                                          </p:val>
                                        </p:tav>
                                      </p:tavLst>
                                    </p:anim>
                                    <p:anim calcmode="lin" valueType="num">
                                      <p:cBhvr additive="base">
                                        <p:cTn id="23" dur="500" fill="hold"/>
                                        <p:tgtEl>
                                          <p:spTgt spid="60"/>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 presetClass="entr" presetSubtype="8"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0-#ppt_w/2"/>
                                          </p:val>
                                        </p:tav>
                                        <p:tav tm="100000">
                                          <p:val>
                                            <p:strVal val="#ppt_x"/>
                                          </p:val>
                                        </p:tav>
                                      </p:tavLst>
                                    </p:anim>
                                    <p:anim calcmode="lin" valueType="num">
                                      <p:cBhvr additive="base">
                                        <p:cTn id="28" dur="500" fill="hold"/>
                                        <p:tgtEl>
                                          <p:spTgt spid="63"/>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1+#ppt_w/2"/>
                                          </p:val>
                                        </p:tav>
                                        <p:tav tm="100000">
                                          <p:val>
                                            <p:strVal val="#ppt_x"/>
                                          </p:val>
                                        </p:tav>
                                      </p:tavLst>
                                    </p:anim>
                                    <p:anim calcmode="lin" valueType="num">
                                      <p:cBhvr additive="base">
                                        <p:cTn id="32"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 name="文本框 6">
            <a:extLst>
              <a:ext uri="{FF2B5EF4-FFF2-40B4-BE49-F238E27FC236}">
                <a16:creationId xmlns:a16="http://schemas.microsoft.com/office/drawing/2014/main" id="{C69C9FE1-2196-4A2D-94C2-5898AE23419B}"/>
              </a:ext>
            </a:extLst>
          </p:cNvPr>
          <p:cNvSpPr txBox="1"/>
          <p:nvPr/>
        </p:nvSpPr>
        <p:spPr>
          <a:xfrm>
            <a:off x="1538225" y="441768"/>
            <a:ext cx="3334266" cy="523152"/>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03.Loss function</a:t>
            </a:r>
            <a:endParaRPr lang="zh-CN" altLang="en-US" sz="2800" b="1" dirty="0">
              <a:solidFill>
                <a:srgbClr val="000000">
                  <a:lumMod val="85000"/>
                  <a:lumOff val="15000"/>
                </a:srgbClr>
              </a:solidFill>
              <a:latin typeface="Arial"/>
              <a:ea typeface="微软雅黑"/>
              <a:cs typeface="+mn-ea"/>
              <a:sym typeface="+mn-lt"/>
            </a:endParaRPr>
          </a:p>
        </p:txBody>
      </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4D32136F-6FDF-AD2F-E11E-87017B267FC3}"/>
              </a:ext>
            </a:extLst>
          </p:cNvPr>
          <p:cNvGrpSpPr/>
          <p:nvPr/>
        </p:nvGrpSpPr>
        <p:grpSpPr>
          <a:xfrm>
            <a:off x="6616725" y="5486863"/>
            <a:ext cx="5446846" cy="951312"/>
            <a:chOff x="11832744" y="2474153"/>
            <a:chExt cx="3104542" cy="951436"/>
          </a:xfrm>
        </p:grpSpPr>
        <p:sp>
          <p:nvSpPr>
            <p:cNvPr id="46" name="文本框 45">
              <a:extLst>
                <a:ext uri="{FF2B5EF4-FFF2-40B4-BE49-F238E27FC236}">
                  <a16:creationId xmlns:a16="http://schemas.microsoft.com/office/drawing/2014/main" id="{1076E98B-FF7C-9290-3DFF-47F66E8716E6}"/>
                </a:ext>
              </a:extLst>
            </p:cNvPr>
            <p:cNvSpPr txBox="1"/>
            <p:nvPr/>
          </p:nvSpPr>
          <p:spPr>
            <a:xfrm>
              <a:off x="12116784" y="2474153"/>
              <a:ext cx="2820502" cy="584851"/>
            </a:xfrm>
            <a:prstGeom prst="rect">
              <a:avLst/>
            </a:prstGeom>
            <a:noFill/>
          </p:spPr>
          <p:txBody>
            <a:bodyPr wrap="square" rtlCol="0">
              <a:spAutoFit/>
              <a:scene3d>
                <a:camera prst="orthographicFront"/>
                <a:lightRig rig="threePt" dir="t"/>
              </a:scene3d>
              <a:sp3d contourW="12700"/>
            </a:bodyPr>
            <a:lstStyle/>
            <a:p>
              <a:pPr algn="r" defTabSz="457154"/>
              <a:r>
                <a:rPr lang="zh-CN" altLang="en-US" sz="3200" b="1" dirty="0">
                  <a:solidFill>
                    <a:srgbClr val="000000"/>
                  </a:solidFill>
                  <a:latin typeface="Arial"/>
                  <a:ea typeface="微软雅黑"/>
                  <a:cs typeface="+mn-ea"/>
                  <a:sym typeface="+mn-lt"/>
                </a:rPr>
                <a:t>损失函数</a:t>
              </a:r>
            </a:p>
          </p:txBody>
        </p:sp>
        <p:sp>
          <p:nvSpPr>
            <p:cNvPr id="47" name="文本框 46">
              <a:extLst>
                <a:ext uri="{FF2B5EF4-FFF2-40B4-BE49-F238E27FC236}">
                  <a16:creationId xmlns:a16="http://schemas.microsoft.com/office/drawing/2014/main" id="{3D5B35D3-2091-1B3A-9719-630E5266065C}"/>
                </a:ext>
              </a:extLst>
            </p:cNvPr>
            <p:cNvSpPr txBox="1"/>
            <p:nvPr/>
          </p:nvSpPr>
          <p:spPr>
            <a:xfrm>
              <a:off x="11832744" y="3064930"/>
              <a:ext cx="3104542" cy="360659"/>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Batch All (BA+) triplet loss</a:t>
              </a:r>
            </a:p>
          </p:txBody>
        </p:sp>
      </p:grpSp>
      <p:pic>
        <p:nvPicPr>
          <p:cNvPr id="3074" name="Picture 2">
            <a:extLst>
              <a:ext uri="{FF2B5EF4-FFF2-40B4-BE49-F238E27FC236}">
                <a16:creationId xmlns:a16="http://schemas.microsoft.com/office/drawing/2014/main" id="{8638AF55-4151-6461-CA35-43519C44D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458" y="1561806"/>
            <a:ext cx="6986837" cy="3139967"/>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a:extLst>
              <a:ext uri="{FF2B5EF4-FFF2-40B4-BE49-F238E27FC236}">
                <a16:creationId xmlns:a16="http://schemas.microsoft.com/office/drawing/2014/main" id="{8DAB22B8-1D40-EC27-F7B4-7EBF1A901AAB}"/>
              </a:ext>
            </a:extLst>
          </p:cNvPr>
          <p:cNvSpPr txBox="1"/>
          <p:nvPr/>
        </p:nvSpPr>
        <p:spPr>
          <a:xfrm>
            <a:off x="1237816" y="5016574"/>
            <a:ext cx="9882248" cy="430887"/>
          </a:xfrm>
          <a:prstGeom prst="rect">
            <a:avLst/>
          </a:prstGeom>
          <a:noFill/>
        </p:spPr>
        <p:txBody>
          <a:bodyPr wrap="square" rtlCol="0">
            <a:spAutoFit/>
          </a:bodyPr>
          <a:lstStyle/>
          <a:p>
            <a:r>
              <a:rPr kumimoji="0" lang="en-US" altLang="zh-CN" sz="2200" b="1" i="0" u="none" strike="noStrike" cap="none" normalizeH="0" baseline="0" dirty="0" err="1">
                <a:ln>
                  <a:noFill/>
                </a:ln>
                <a:solidFill>
                  <a:srgbClr val="333333"/>
                </a:solidFill>
                <a:effectLst/>
                <a:latin typeface="+mn-ea"/>
              </a:rPr>
              <a:t>L_triplet</a:t>
            </a:r>
            <a:r>
              <a:rPr kumimoji="0" lang="en-US" altLang="zh-CN" sz="2200" b="1" i="0" u="none" strike="noStrike" cap="none" normalizeH="0" baseline="0" dirty="0">
                <a:ln>
                  <a:noFill/>
                </a:ln>
                <a:solidFill>
                  <a:srgbClr val="333333"/>
                </a:solidFill>
                <a:effectLst/>
                <a:latin typeface="+mn-ea"/>
              </a:rPr>
              <a:t> = max(d(anchor, positive) - d(anchor, negative) + margin, 0)</a:t>
            </a:r>
          </a:p>
        </p:txBody>
      </p:sp>
      <p:sp>
        <p:nvSpPr>
          <p:cNvPr id="69" name="文本框 68">
            <a:extLst>
              <a:ext uri="{FF2B5EF4-FFF2-40B4-BE49-F238E27FC236}">
                <a16:creationId xmlns:a16="http://schemas.microsoft.com/office/drawing/2014/main" id="{93F2C235-2569-757E-193C-FD9AAA284AF4}"/>
              </a:ext>
            </a:extLst>
          </p:cNvPr>
          <p:cNvSpPr txBox="1"/>
          <p:nvPr/>
        </p:nvSpPr>
        <p:spPr>
          <a:xfrm>
            <a:off x="1021010" y="1628847"/>
            <a:ext cx="2313013" cy="954107"/>
          </a:xfrm>
          <a:prstGeom prst="rect">
            <a:avLst/>
          </a:prstGeom>
          <a:noFill/>
        </p:spPr>
        <p:txBody>
          <a:bodyPr wrap="square" rtlCol="0">
            <a:spAutoFit/>
          </a:bodyPr>
          <a:lstStyle/>
          <a:p>
            <a:r>
              <a:rPr kumimoji="0" lang="en-US" altLang="zh-CN" sz="2800" b="1" i="0" u="none" strike="noStrike" cap="none" normalizeH="0" baseline="0" dirty="0">
                <a:ln>
                  <a:noFill/>
                </a:ln>
                <a:solidFill>
                  <a:srgbClr val="333333"/>
                </a:solidFill>
                <a:effectLst/>
                <a:latin typeface="+mn-ea"/>
              </a:rPr>
              <a:t>Triplet Loss </a:t>
            </a:r>
            <a:r>
              <a:rPr kumimoji="0" lang="zh-CN" altLang="en-US" sz="2800" b="1" i="0" u="none" strike="noStrike" cap="none" normalizeH="0" baseline="0" dirty="0">
                <a:ln>
                  <a:noFill/>
                </a:ln>
                <a:solidFill>
                  <a:srgbClr val="333333"/>
                </a:solidFill>
                <a:effectLst/>
                <a:latin typeface="+mn-ea"/>
              </a:rPr>
              <a:t>三元组损失</a:t>
            </a:r>
            <a:endParaRPr kumimoji="0" lang="en-US" altLang="zh-CN" sz="2800" b="1" i="0" u="none" strike="noStrike" cap="none" normalizeH="0" baseline="0" dirty="0">
              <a:ln>
                <a:noFill/>
              </a:ln>
              <a:solidFill>
                <a:srgbClr val="333333"/>
              </a:solidFill>
              <a:effectLst/>
              <a:latin typeface="+mn-ea"/>
            </a:endParaRPr>
          </a:p>
        </p:txBody>
      </p:sp>
    </p:spTree>
    <p:extLst>
      <p:ext uri="{BB962C8B-B14F-4D97-AF65-F5344CB8AC3E}">
        <p14:creationId xmlns:p14="http://schemas.microsoft.com/office/powerpoint/2010/main" val="18808828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 name="文本框 6">
            <a:extLst>
              <a:ext uri="{FF2B5EF4-FFF2-40B4-BE49-F238E27FC236}">
                <a16:creationId xmlns:a16="http://schemas.microsoft.com/office/drawing/2014/main" id="{C69C9FE1-2196-4A2D-94C2-5898AE23419B}"/>
              </a:ext>
            </a:extLst>
          </p:cNvPr>
          <p:cNvSpPr txBox="1"/>
          <p:nvPr/>
        </p:nvSpPr>
        <p:spPr>
          <a:xfrm>
            <a:off x="1538225" y="441768"/>
            <a:ext cx="3334266" cy="523152"/>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03.Loss function</a:t>
            </a:r>
            <a:endParaRPr lang="zh-CN" altLang="en-US" sz="2800" b="1" dirty="0">
              <a:solidFill>
                <a:srgbClr val="000000">
                  <a:lumMod val="85000"/>
                  <a:lumOff val="15000"/>
                </a:srgbClr>
              </a:solidFill>
              <a:latin typeface="Arial"/>
              <a:ea typeface="微软雅黑"/>
              <a:cs typeface="+mn-ea"/>
              <a:sym typeface="+mn-lt"/>
            </a:endParaRPr>
          </a:p>
        </p:txBody>
      </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4D32136F-6FDF-AD2F-E11E-87017B267FC3}"/>
              </a:ext>
            </a:extLst>
          </p:cNvPr>
          <p:cNvGrpSpPr/>
          <p:nvPr/>
        </p:nvGrpSpPr>
        <p:grpSpPr>
          <a:xfrm>
            <a:off x="6616725" y="5486863"/>
            <a:ext cx="5446846" cy="951312"/>
            <a:chOff x="11832744" y="2474153"/>
            <a:chExt cx="3104542" cy="951436"/>
          </a:xfrm>
        </p:grpSpPr>
        <p:sp>
          <p:nvSpPr>
            <p:cNvPr id="46" name="文本框 45">
              <a:extLst>
                <a:ext uri="{FF2B5EF4-FFF2-40B4-BE49-F238E27FC236}">
                  <a16:creationId xmlns:a16="http://schemas.microsoft.com/office/drawing/2014/main" id="{1076E98B-FF7C-9290-3DFF-47F66E8716E6}"/>
                </a:ext>
              </a:extLst>
            </p:cNvPr>
            <p:cNvSpPr txBox="1"/>
            <p:nvPr/>
          </p:nvSpPr>
          <p:spPr>
            <a:xfrm>
              <a:off x="12116784" y="2474153"/>
              <a:ext cx="2820502" cy="584851"/>
            </a:xfrm>
            <a:prstGeom prst="rect">
              <a:avLst/>
            </a:prstGeom>
            <a:noFill/>
          </p:spPr>
          <p:txBody>
            <a:bodyPr wrap="square" rtlCol="0">
              <a:spAutoFit/>
              <a:scene3d>
                <a:camera prst="orthographicFront"/>
                <a:lightRig rig="threePt" dir="t"/>
              </a:scene3d>
              <a:sp3d contourW="12700"/>
            </a:bodyPr>
            <a:lstStyle/>
            <a:p>
              <a:pPr algn="r" defTabSz="457154"/>
              <a:r>
                <a:rPr lang="zh-CN" altLang="en-US" sz="3200" b="1" dirty="0">
                  <a:solidFill>
                    <a:srgbClr val="000000"/>
                  </a:solidFill>
                  <a:latin typeface="Arial"/>
                  <a:ea typeface="微软雅黑"/>
                  <a:cs typeface="+mn-ea"/>
                  <a:sym typeface="+mn-lt"/>
                </a:rPr>
                <a:t>损失函数</a:t>
              </a:r>
            </a:p>
          </p:txBody>
        </p:sp>
        <p:sp>
          <p:nvSpPr>
            <p:cNvPr id="47" name="文本框 46">
              <a:extLst>
                <a:ext uri="{FF2B5EF4-FFF2-40B4-BE49-F238E27FC236}">
                  <a16:creationId xmlns:a16="http://schemas.microsoft.com/office/drawing/2014/main" id="{3D5B35D3-2091-1B3A-9719-630E5266065C}"/>
                </a:ext>
              </a:extLst>
            </p:cNvPr>
            <p:cNvSpPr txBox="1"/>
            <p:nvPr/>
          </p:nvSpPr>
          <p:spPr>
            <a:xfrm>
              <a:off x="11832744" y="3064930"/>
              <a:ext cx="3104542" cy="360659"/>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en-US" altLang="zh-CN" sz="1600" dirty="0">
                  <a:solidFill>
                    <a:srgbClr val="000000">
                      <a:lumMod val="50000"/>
                      <a:lumOff val="50000"/>
                    </a:srgbClr>
                  </a:solidFill>
                  <a:latin typeface="Arial"/>
                  <a:ea typeface="微软雅黑"/>
                  <a:cs typeface="+mn-ea"/>
                  <a:sym typeface="+mn-lt"/>
                </a:rPr>
                <a:t> Batch All (BA+) triplet loss</a:t>
              </a:r>
            </a:p>
          </p:txBody>
        </p:sp>
      </p:grpSp>
      <p:pic>
        <p:nvPicPr>
          <p:cNvPr id="3074" name="Picture 2">
            <a:extLst>
              <a:ext uri="{FF2B5EF4-FFF2-40B4-BE49-F238E27FC236}">
                <a16:creationId xmlns:a16="http://schemas.microsoft.com/office/drawing/2014/main" id="{8638AF55-4151-6461-CA35-43519C44D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458" y="1561806"/>
            <a:ext cx="6986837" cy="3139967"/>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a:extLst>
              <a:ext uri="{FF2B5EF4-FFF2-40B4-BE49-F238E27FC236}">
                <a16:creationId xmlns:a16="http://schemas.microsoft.com/office/drawing/2014/main" id="{8DAB22B8-1D40-EC27-F7B4-7EBF1A901AAB}"/>
              </a:ext>
            </a:extLst>
          </p:cNvPr>
          <p:cNvSpPr txBox="1"/>
          <p:nvPr/>
        </p:nvSpPr>
        <p:spPr>
          <a:xfrm>
            <a:off x="1237816" y="5016574"/>
            <a:ext cx="9882248" cy="430887"/>
          </a:xfrm>
          <a:prstGeom prst="rect">
            <a:avLst/>
          </a:prstGeom>
          <a:noFill/>
        </p:spPr>
        <p:txBody>
          <a:bodyPr wrap="square" rtlCol="0">
            <a:spAutoFit/>
          </a:bodyPr>
          <a:lstStyle/>
          <a:p>
            <a:r>
              <a:rPr kumimoji="0" lang="en-US" altLang="zh-CN" sz="2200" b="1" i="0" u="none" strike="noStrike" cap="none" normalizeH="0" baseline="0" dirty="0" err="1">
                <a:ln>
                  <a:noFill/>
                </a:ln>
                <a:solidFill>
                  <a:srgbClr val="333333"/>
                </a:solidFill>
                <a:effectLst/>
                <a:latin typeface="+mn-ea"/>
              </a:rPr>
              <a:t>L_triplet</a:t>
            </a:r>
            <a:r>
              <a:rPr kumimoji="0" lang="en-US" altLang="zh-CN" sz="2200" b="1" i="0" u="none" strike="noStrike" cap="none" normalizeH="0" baseline="0" dirty="0">
                <a:ln>
                  <a:noFill/>
                </a:ln>
                <a:solidFill>
                  <a:srgbClr val="333333"/>
                </a:solidFill>
                <a:effectLst/>
                <a:latin typeface="+mn-ea"/>
              </a:rPr>
              <a:t> = max(d(anchor, positive) - d(anchor, negative) + margin, 0)</a:t>
            </a:r>
          </a:p>
        </p:txBody>
      </p:sp>
      <p:sp>
        <p:nvSpPr>
          <p:cNvPr id="69" name="文本框 68">
            <a:extLst>
              <a:ext uri="{FF2B5EF4-FFF2-40B4-BE49-F238E27FC236}">
                <a16:creationId xmlns:a16="http://schemas.microsoft.com/office/drawing/2014/main" id="{93F2C235-2569-757E-193C-FD9AAA284AF4}"/>
              </a:ext>
            </a:extLst>
          </p:cNvPr>
          <p:cNvSpPr txBox="1"/>
          <p:nvPr/>
        </p:nvSpPr>
        <p:spPr>
          <a:xfrm>
            <a:off x="1021010" y="1628847"/>
            <a:ext cx="2313013" cy="954107"/>
          </a:xfrm>
          <a:prstGeom prst="rect">
            <a:avLst/>
          </a:prstGeom>
          <a:noFill/>
        </p:spPr>
        <p:txBody>
          <a:bodyPr wrap="square" rtlCol="0">
            <a:spAutoFit/>
          </a:bodyPr>
          <a:lstStyle/>
          <a:p>
            <a:r>
              <a:rPr kumimoji="0" lang="en-US" altLang="zh-CN" sz="2800" b="1" i="0" u="none" strike="noStrike" cap="none" normalizeH="0" baseline="0" dirty="0">
                <a:ln>
                  <a:noFill/>
                </a:ln>
                <a:solidFill>
                  <a:srgbClr val="333333"/>
                </a:solidFill>
                <a:effectLst/>
                <a:latin typeface="+mn-ea"/>
              </a:rPr>
              <a:t>Triplet Loss </a:t>
            </a:r>
            <a:r>
              <a:rPr kumimoji="0" lang="zh-CN" altLang="en-US" sz="2800" b="1" i="0" u="none" strike="noStrike" cap="none" normalizeH="0" baseline="0" dirty="0">
                <a:ln>
                  <a:noFill/>
                </a:ln>
                <a:solidFill>
                  <a:srgbClr val="333333"/>
                </a:solidFill>
                <a:effectLst/>
                <a:latin typeface="+mn-ea"/>
              </a:rPr>
              <a:t>三元组损失</a:t>
            </a:r>
            <a:endParaRPr kumimoji="0" lang="en-US" altLang="zh-CN" sz="2800" b="1" i="0" u="none" strike="noStrike" cap="none" normalizeH="0" baseline="0" dirty="0">
              <a:ln>
                <a:noFill/>
              </a:ln>
              <a:solidFill>
                <a:srgbClr val="333333"/>
              </a:solidFill>
              <a:effectLst/>
              <a:latin typeface="+mn-ea"/>
            </a:endParaRPr>
          </a:p>
        </p:txBody>
      </p:sp>
      <p:sp>
        <p:nvSpPr>
          <p:cNvPr id="6" name="矩形 5">
            <a:extLst>
              <a:ext uri="{FF2B5EF4-FFF2-40B4-BE49-F238E27FC236}">
                <a16:creationId xmlns:a16="http://schemas.microsoft.com/office/drawing/2014/main" id="{26D57408-CD8A-CC8B-4CF8-9B7CC584ABC3}"/>
              </a:ext>
            </a:extLst>
          </p:cNvPr>
          <p:cNvSpPr/>
          <p:nvPr/>
        </p:nvSpPr>
        <p:spPr>
          <a:xfrm>
            <a:off x="-1" y="0"/>
            <a:ext cx="12190413" cy="6859588"/>
          </a:xfrm>
          <a:prstGeom prst="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1" name="图片 70">
            <a:extLst>
              <a:ext uri="{FF2B5EF4-FFF2-40B4-BE49-F238E27FC236}">
                <a16:creationId xmlns:a16="http://schemas.microsoft.com/office/drawing/2014/main" id="{1DCFC65C-16B4-4AEF-F2F8-FDDA16AB0356}"/>
              </a:ext>
            </a:extLst>
          </p:cNvPr>
          <p:cNvPicPr>
            <a:picLocks noChangeAspect="1"/>
          </p:cNvPicPr>
          <p:nvPr/>
        </p:nvPicPr>
        <p:blipFill>
          <a:blip r:embed="rId5"/>
          <a:stretch>
            <a:fillRect/>
          </a:stretch>
        </p:blipFill>
        <p:spPr>
          <a:xfrm>
            <a:off x="0" y="1576139"/>
            <a:ext cx="12190413" cy="3707310"/>
          </a:xfrm>
          <a:prstGeom prst="rect">
            <a:avLst/>
          </a:prstGeom>
        </p:spPr>
      </p:pic>
    </p:spTree>
    <p:extLst>
      <p:ext uri="{BB962C8B-B14F-4D97-AF65-F5344CB8AC3E}">
        <p14:creationId xmlns:p14="http://schemas.microsoft.com/office/powerpoint/2010/main" val="39939016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52A36"/>
        </a:solidFill>
        <a:effectLst/>
      </p:bgPr>
    </p:bg>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5345FB20-4CF9-4EA4-8C60-0B6D1020E77E}"/>
              </a:ext>
            </a:extLst>
          </p:cNvPr>
          <p:cNvSpPr/>
          <p:nvPr/>
        </p:nvSpPr>
        <p:spPr>
          <a:xfrm rot="16200000" flipH="1">
            <a:off x="-179970" y="3712263"/>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blipFill>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3" name="任意多边形: 形状 12">
            <a:extLst>
              <a:ext uri="{FF2B5EF4-FFF2-40B4-BE49-F238E27FC236}">
                <a16:creationId xmlns:a16="http://schemas.microsoft.com/office/drawing/2014/main" id="{F98F6167-6F5F-46CE-9FF0-B5244E5AFE73}"/>
              </a:ext>
            </a:extLst>
          </p:cNvPr>
          <p:cNvSpPr/>
          <p:nvPr/>
        </p:nvSpPr>
        <p:spPr>
          <a:xfrm rot="16200000" flipH="1">
            <a:off x="7387391" y="-239962"/>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blipFill>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1" name="任意多边形: 形状 10">
            <a:extLst>
              <a:ext uri="{FF2B5EF4-FFF2-40B4-BE49-F238E27FC236}">
                <a16:creationId xmlns:a16="http://schemas.microsoft.com/office/drawing/2014/main" id="{9D35C233-2F71-48BB-B9F7-B4E63CDC59BE}"/>
              </a:ext>
            </a:extLst>
          </p:cNvPr>
          <p:cNvSpPr/>
          <p:nvPr/>
        </p:nvSpPr>
        <p:spPr>
          <a:xfrm rot="16200000" flipH="1">
            <a:off x="3687350" y="1702132"/>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2" name="任意多边形: 形状 1">
            <a:extLst>
              <a:ext uri="{FF2B5EF4-FFF2-40B4-BE49-F238E27FC236}">
                <a16:creationId xmlns:a16="http://schemas.microsoft.com/office/drawing/2014/main" id="{C0FC874D-CBB3-43E2-AB0A-FC83D36B0DE8}"/>
              </a:ext>
            </a:extLst>
          </p:cNvPr>
          <p:cNvSpPr/>
          <p:nvPr/>
        </p:nvSpPr>
        <p:spPr>
          <a:xfrm rot="16200000" flipH="1">
            <a:off x="6899657" y="1245485"/>
            <a:ext cx="1159215" cy="1286722"/>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3" name="任意多边形: 形状 2">
            <a:extLst>
              <a:ext uri="{FF2B5EF4-FFF2-40B4-BE49-F238E27FC236}">
                <a16:creationId xmlns:a16="http://schemas.microsoft.com/office/drawing/2014/main" id="{5A8FF773-B225-4EAF-A69C-C172454A2A69}"/>
              </a:ext>
            </a:extLst>
          </p:cNvPr>
          <p:cNvSpPr/>
          <p:nvPr/>
        </p:nvSpPr>
        <p:spPr>
          <a:xfrm rot="16200000" flipH="1">
            <a:off x="3288479" y="4745910"/>
            <a:ext cx="916426" cy="1017228"/>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6FD6FC1-0BC4-4208-96CA-6943813867B7}"/>
              </a:ext>
            </a:extLst>
          </p:cNvPr>
          <p:cNvSpPr/>
          <p:nvPr/>
        </p:nvSpPr>
        <p:spPr>
          <a:xfrm rot="16200000" flipH="1">
            <a:off x="7239496" y="4128361"/>
            <a:ext cx="633130" cy="702770"/>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5" name="任意多边形: 形状 4">
            <a:extLst>
              <a:ext uri="{FF2B5EF4-FFF2-40B4-BE49-F238E27FC236}">
                <a16:creationId xmlns:a16="http://schemas.microsoft.com/office/drawing/2014/main" id="{35778E25-0BC4-4AB6-869F-663A6DAF3A1B}"/>
              </a:ext>
            </a:extLst>
          </p:cNvPr>
          <p:cNvSpPr/>
          <p:nvPr/>
        </p:nvSpPr>
        <p:spPr>
          <a:xfrm rot="16200000" flipH="1">
            <a:off x="4006775" y="3473439"/>
            <a:ext cx="673012" cy="747040"/>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6" name="任意多边形: 形状 5">
            <a:extLst>
              <a:ext uri="{FF2B5EF4-FFF2-40B4-BE49-F238E27FC236}">
                <a16:creationId xmlns:a16="http://schemas.microsoft.com/office/drawing/2014/main" id="{9ABED696-40D2-4FC4-B54E-4F111C19B6C5}"/>
              </a:ext>
            </a:extLst>
          </p:cNvPr>
          <p:cNvSpPr/>
          <p:nvPr/>
        </p:nvSpPr>
        <p:spPr>
          <a:xfrm rot="16200000" flipH="1">
            <a:off x="5176280" y="1324145"/>
            <a:ext cx="520650" cy="577919"/>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5" name="文本框 14">
            <a:extLst>
              <a:ext uri="{FF2B5EF4-FFF2-40B4-BE49-F238E27FC236}">
                <a16:creationId xmlns:a16="http://schemas.microsoft.com/office/drawing/2014/main" id="{981E2B1B-AECA-4E50-B858-013141F4BD51}"/>
              </a:ext>
            </a:extLst>
          </p:cNvPr>
          <p:cNvSpPr txBox="1"/>
          <p:nvPr/>
        </p:nvSpPr>
        <p:spPr>
          <a:xfrm>
            <a:off x="3424982" y="1416259"/>
            <a:ext cx="1553428" cy="1569456"/>
          </a:xfrm>
          <a:prstGeom prst="rect">
            <a:avLst/>
          </a:prstGeom>
          <a:noFill/>
        </p:spPr>
        <p:txBody>
          <a:bodyPr wrap="none" rtlCol="0">
            <a:spAutoFit/>
            <a:scene3d>
              <a:camera prst="orthographicFront"/>
              <a:lightRig rig="threePt" dir="t"/>
            </a:scene3d>
            <a:sp3d contourW="12700"/>
          </a:bodyPr>
          <a:lstStyle>
            <a:defPPr>
              <a:defRPr lang="en-US"/>
            </a:defPPr>
            <a:lvl1pPr>
              <a:defRPr sz="13800" b="1">
                <a:solidFill>
                  <a:srgbClr val="363E47"/>
                </a:solidFill>
                <a:latin typeface="Geometr415 Blk BT" panose="020B0802020204020303" pitchFamily="34" charset="0"/>
              </a:defRPr>
            </a:lvl1pPr>
          </a:lstStyle>
          <a:p>
            <a:pPr defTabSz="457154">
              <a:defRPr/>
            </a:pPr>
            <a:r>
              <a:rPr lang="en-US" altLang="zh-CN" sz="9599" dirty="0">
                <a:solidFill>
                  <a:srgbClr val="FFFFFF"/>
                </a:solidFill>
                <a:latin typeface="Arial"/>
                <a:ea typeface="微软雅黑"/>
                <a:cs typeface="+mn-ea"/>
                <a:sym typeface="+mn-lt"/>
              </a:rPr>
              <a:t>03</a:t>
            </a:r>
            <a:endParaRPr lang="zh-CN" altLang="en-US" sz="9599" dirty="0">
              <a:solidFill>
                <a:srgbClr val="FFFFFF"/>
              </a:solidFill>
              <a:latin typeface="Arial"/>
              <a:ea typeface="微软雅黑"/>
              <a:cs typeface="+mn-ea"/>
              <a:sym typeface="+mn-lt"/>
            </a:endParaRPr>
          </a:p>
        </p:txBody>
      </p:sp>
      <p:sp>
        <p:nvSpPr>
          <p:cNvPr id="16" name="文本框 15">
            <a:extLst>
              <a:ext uri="{FF2B5EF4-FFF2-40B4-BE49-F238E27FC236}">
                <a16:creationId xmlns:a16="http://schemas.microsoft.com/office/drawing/2014/main" id="{69650CDC-CECB-4119-A6C8-32360CC2502C}"/>
              </a:ext>
            </a:extLst>
          </p:cNvPr>
          <p:cNvSpPr txBox="1"/>
          <p:nvPr/>
        </p:nvSpPr>
        <p:spPr>
          <a:xfrm>
            <a:off x="5466245" y="2709408"/>
            <a:ext cx="1260212" cy="1323267"/>
          </a:xfrm>
          <a:prstGeom prst="rect">
            <a:avLst/>
          </a:prstGeom>
          <a:noFill/>
        </p:spPr>
        <p:txBody>
          <a:bodyPr wrap="square" rtlCol="0">
            <a:spAutoFit/>
            <a:scene3d>
              <a:camera prst="orthographicFront"/>
              <a:lightRig rig="threePt" dir="t"/>
            </a:scene3d>
            <a:sp3d contourW="12700"/>
          </a:bodyPr>
          <a:lstStyle/>
          <a:p>
            <a:pPr algn="dist" defTabSz="457154">
              <a:defRPr/>
            </a:pPr>
            <a:r>
              <a:rPr lang="zh-CN" altLang="en-US" sz="4000" b="1" dirty="0">
                <a:solidFill>
                  <a:srgbClr val="FFFFFF"/>
                </a:solidFill>
                <a:latin typeface="Arial"/>
                <a:ea typeface="微软雅黑"/>
                <a:cs typeface="+mn-ea"/>
                <a:sym typeface="+mn-lt"/>
              </a:rPr>
              <a:t>模型改进</a:t>
            </a:r>
            <a:endParaRPr lang="en-US" altLang="zh-CN" sz="4000" b="1" dirty="0">
              <a:solidFill>
                <a:srgbClr val="FFFFFF"/>
              </a:solidFill>
              <a:latin typeface="Arial"/>
              <a:ea typeface="微软雅黑"/>
              <a:cs typeface="+mn-ea"/>
              <a:sym typeface="+mn-lt"/>
            </a:endParaRPr>
          </a:p>
        </p:txBody>
      </p:sp>
      <p:sp>
        <p:nvSpPr>
          <p:cNvPr id="7" name="文本框 6">
            <a:extLst>
              <a:ext uri="{FF2B5EF4-FFF2-40B4-BE49-F238E27FC236}">
                <a16:creationId xmlns:a16="http://schemas.microsoft.com/office/drawing/2014/main" id="{F2952D1F-CA6B-8699-1A67-00717D71912C}"/>
              </a:ext>
            </a:extLst>
          </p:cNvPr>
          <p:cNvSpPr txBox="1"/>
          <p:nvPr/>
        </p:nvSpPr>
        <p:spPr>
          <a:xfrm>
            <a:off x="4547943" y="4163180"/>
            <a:ext cx="7396207" cy="2800767"/>
          </a:xfrm>
          <a:prstGeom prst="rect">
            <a:avLst/>
          </a:prstGeom>
          <a:noFill/>
        </p:spPr>
        <p:txBody>
          <a:bodyPr wrap="square" rtlCol="0">
            <a:spAutoFit/>
          </a:bodyPr>
          <a:lstStyle/>
          <a:p>
            <a:pPr algn="r" defTabSz="457154"/>
            <a:r>
              <a:rPr lang="en-US" altLang="zh-CN" sz="8800" b="1" dirty="0">
                <a:solidFill>
                  <a:srgbClr val="363E47"/>
                </a:solidFill>
                <a:cs typeface="+mn-ea"/>
                <a:sym typeface="+mn-lt"/>
              </a:rPr>
              <a:t>Model </a:t>
            </a:r>
          </a:p>
          <a:p>
            <a:pPr algn="r" defTabSz="457154"/>
            <a:r>
              <a:rPr lang="en-US" altLang="zh-CN" sz="8800" b="1" dirty="0">
                <a:solidFill>
                  <a:srgbClr val="363E47"/>
                </a:solidFill>
                <a:cs typeface="+mn-ea"/>
                <a:sym typeface="+mn-lt"/>
              </a:rPr>
              <a:t>Improvement</a:t>
            </a:r>
          </a:p>
        </p:txBody>
      </p:sp>
    </p:spTree>
    <p:extLst>
      <p:ext uri="{BB962C8B-B14F-4D97-AF65-F5344CB8AC3E}">
        <p14:creationId xmlns:p14="http://schemas.microsoft.com/office/powerpoint/2010/main" val="8947907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0-#ppt_w/2"/>
                                          </p:val>
                                        </p:tav>
                                        <p:tav tm="100000">
                                          <p:val>
                                            <p:strVal val="#ppt_x"/>
                                          </p:val>
                                        </p:tav>
                                      </p:tavLst>
                                    </p:anim>
                                    <p:anim calcmode="lin" valueType="num">
                                      <p:cBhvr additive="base">
                                        <p:cTn id="24" dur="75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750" fill="hold"/>
                                        <p:tgtEl>
                                          <p:spTgt spid="3"/>
                                        </p:tgtEl>
                                        <p:attrNameLst>
                                          <p:attrName>ppt_x</p:attrName>
                                        </p:attrNameLst>
                                      </p:cBhvr>
                                      <p:tavLst>
                                        <p:tav tm="0">
                                          <p:val>
                                            <p:strVal val="0-#ppt_w/2"/>
                                          </p:val>
                                        </p:tav>
                                        <p:tav tm="100000">
                                          <p:val>
                                            <p:strVal val="#ppt_x"/>
                                          </p:val>
                                        </p:tav>
                                      </p:tavLst>
                                    </p:anim>
                                    <p:anim calcmode="lin" valueType="num">
                                      <p:cBhvr additive="base">
                                        <p:cTn id="28" dur="75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0-#ppt_w/2"/>
                                          </p:val>
                                        </p:tav>
                                        <p:tav tm="100000">
                                          <p:val>
                                            <p:strVal val="#ppt_x"/>
                                          </p:val>
                                        </p:tav>
                                      </p:tavLst>
                                    </p:anim>
                                    <p:anim calcmode="lin" valueType="num">
                                      <p:cBhvr additive="base">
                                        <p:cTn id="32" dur="75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2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750" fill="hold"/>
                                        <p:tgtEl>
                                          <p:spTgt spid="12"/>
                                        </p:tgtEl>
                                        <p:attrNameLst>
                                          <p:attrName>ppt_x</p:attrName>
                                        </p:attrNameLst>
                                      </p:cBhvr>
                                      <p:tavLst>
                                        <p:tav tm="0">
                                          <p:val>
                                            <p:strVal val="0-#ppt_w/2"/>
                                          </p:val>
                                        </p:tav>
                                        <p:tav tm="100000">
                                          <p:val>
                                            <p:strVal val="#ppt_x"/>
                                          </p:val>
                                        </p:tav>
                                      </p:tavLst>
                                    </p:anim>
                                    <p:anim calcmode="lin" valueType="num">
                                      <p:cBhvr additive="base">
                                        <p:cTn id="36" dur="750" fill="hold"/>
                                        <p:tgtEl>
                                          <p:spTgt spid="12"/>
                                        </p:tgtEl>
                                        <p:attrNameLst>
                                          <p:attrName>ppt_y</p:attrName>
                                        </p:attrNameLst>
                                      </p:cBhvr>
                                      <p:tavLst>
                                        <p:tav tm="0">
                                          <p:val>
                                            <p:strVal val="1+#ppt_h/2"/>
                                          </p:val>
                                        </p:tav>
                                        <p:tav tm="100000">
                                          <p:val>
                                            <p:strVal val="#ppt_y"/>
                                          </p:val>
                                        </p:tav>
                                      </p:tavLst>
                                    </p:anim>
                                  </p:childTnLst>
                                </p:cTn>
                              </p:par>
                            </p:childTnLst>
                          </p:cTn>
                        </p:par>
                        <p:par>
                          <p:cTn id="37" fill="hold">
                            <p:stCondLst>
                              <p:cond delay="1450"/>
                            </p:stCondLst>
                            <p:childTnLst>
                              <p:par>
                                <p:cTn id="38" presetID="47"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par>
                          <p:cTn id="43" fill="hold">
                            <p:stCondLst>
                              <p:cond delay="2450"/>
                            </p:stCondLst>
                            <p:childTnLst>
                              <p:par>
                                <p:cTn id="44" presetID="53" presetClass="entr" presetSubtype="16"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2950"/>
                            </p:stCondLst>
                            <p:childTnLst>
                              <p:par>
                                <p:cTn id="50" presetID="2" presetClass="entr" presetSubtype="4"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2" grpId="0" animBg="1"/>
      <p:bldP spid="3" grpId="0" animBg="1"/>
      <p:bldP spid="4" grpId="0" animBg="1"/>
      <p:bldP spid="5" grpId="0" animBg="1"/>
      <p:bldP spid="6" grpId="0" animBg="1"/>
      <p:bldP spid="15" grpId="0"/>
      <p:bldP spid="1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0357584A-DCFA-4C8A-0ABA-8E601AAB217B}"/>
              </a:ext>
            </a:extLst>
          </p:cNvPr>
          <p:cNvSpPr/>
          <p:nvPr/>
        </p:nvSpPr>
        <p:spPr>
          <a:xfrm>
            <a:off x="5024717" y="0"/>
            <a:ext cx="7153165" cy="685834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a:extLst>
              <a:ext uri="{FF2B5EF4-FFF2-40B4-BE49-F238E27FC236}">
                <a16:creationId xmlns:a16="http://schemas.microsoft.com/office/drawing/2014/main" id="{22985C68-3698-CCFC-8A85-EA198A632AA0}"/>
              </a:ext>
            </a:extLst>
          </p:cNvPr>
          <p:cNvSpPr/>
          <p:nvPr/>
        </p:nvSpPr>
        <p:spPr>
          <a:xfrm>
            <a:off x="-8289" y="0"/>
            <a:ext cx="5033006" cy="6858347"/>
          </a:xfrm>
          <a:prstGeom prst="rect">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751181D1-B80A-4F54-9531-F7371CB600D9}"/>
              </a:ext>
            </a:extLst>
          </p:cNvPr>
          <p:cNvSpPr/>
          <p:nvPr/>
        </p:nvSpPr>
        <p:spPr>
          <a:xfrm>
            <a:off x="7054509" y="2217738"/>
            <a:ext cx="2940408" cy="46406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7011D17E-EF72-4D34-80C7-06F36D97F2C9}"/>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D943AF32-51DE-4BE7-B176-2B3264C10DE8}"/>
                </a:ext>
              </a:extLst>
            </p:cNvPr>
            <p:cNvSpPr txBox="1"/>
            <p:nvPr/>
          </p:nvSpPr>
          <p:spPr>
            <a:xfrm>
              <a:off x="1538425" y="440585"/>
              <a:ext cx="3067191"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chemeClr val="bg1"/>
                  </a:solidFill>
                  <a:latin typeface="Arial"/>
                  <a:ea typeface="微软雅黑"/>
                  <a:cs typeface="+mn-ea"/>
                  <a:sym typeface="+mn-lt"/>
                </a:rPr>
                <a:t>01.</a:t>
              </a:r>
              <a:r>
                <a:rPr lang="zh-CN" altLang="en-US" sz="2800" b="1" dirty="0">
                  <a:solidFill>
                    <a:schemeClr val="bg1"/>
                  </a:solidFill>
                  <a:latin typeface="Arial"/>
                  <a:ea typeface="微软雅黑"/>
                  <a:cs typeface="+mn-ea"/>
                  <a:sym typeface="+mn-lt"/>
                </a:rPr>
                <a:t>两种改进思路</a:t>
              </a:r>
            </a:p>
          </p:txBody>
        </p:sp>
        <p:sp>
          <p:nvSpPr>
            <p:cNvPr id="8" name="文本框 7">
              <a:extLst>
                <a:ext uri="{FF2B5EF4-FFF2-40B4-BE49-F238E27FC236}">
                  <a16:creationId xmlns:a16="http://schemas.microsoft.com/office/drawing/2014/main" id="{675AE2CC-82AE-4B5E-B773-7912A7B2BD0E}"/>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chemeClr val="bg1"/>
                  </a:solidFill>
                  <a:latin typeface="Arial"/>
                  <a:ea typeface="微软雅黑"/>
                  <a:cs typeface="+mn-ea"/>
                  <a:sym typeface="+mn-lt"/>
                </a:rPr>
                <a:t>This template is exclusively designed by 1PPT creative</a:t>
              </a:r>
            </a:p>
          </p:txBody>
        </p:sp>
      </p:grpSp>
      <p:grpSp>
        <p:nvGrpSpPr>
          <p:cNvPr id="9" name="组合 8">
            <a:extLst>
              <a:ext uri="{FF2B5EF4-FFF2-40B4-BE49-F238E27FC236}">
                <a16:creationId xmlns:a16="http://schemas.microsoft.com/office/drawing/2014/main" id="{7C53C2EF-63BA-4EAD-B36D-C35645CD6E3F}"/>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985BA81D-106B-4619-B16E-97789DCB75D0}"/>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1300D704-19E7-4FAC-AC3D-E96DB201C5C1}"/>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590DC050-01E5-4EDE-9737-7DCF80CA2994}"/>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973235AF-0658-480D-9D25-698DC36C9800}"/>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B628D4C6-2D3F-4FE8-98BA-6CB14C3805BC}"/>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3BA5E290-81FB-403C-9452-61376D1552F8}"/>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91E11DDF-8CA3-4762-876F-3660CBEAE25C}"/>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96D1416C-DD17-4AA6-8E69-D0F9220D4263}"/>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96ECD921-7364-42C5-976D-4C33AEFCE178}"/>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6CDABBC1-947A-4A1A-9240-3A0D0B751742}"/>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BA3163B1-D139-47B7-B14E-FDE55D33EA4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A4E19D07-9C95-4C8C-9AB3-C997773CAB54}"/>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545B9E58-44AA-4DD9-93C5-3F83DA68054D}"/>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2423F51B-3233-456F-90B5-E3D0824D25E1}"/>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4AD14178-B5CC-4944-9C7D-F6BC6CBE9BA5}"/>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B2C2BFCA-E077-4DAF-85D5-667A3D8B9B74}"/>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2CD1695-8011-4367-9984-6E59AD4E8B31}"/>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AA3C286C-323A-4542-95BF-16A17A8FFC1C}"/>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A0DD92A2-7184-42E9-8A89-F9DDBDED184F}"/>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C1500176-1BA7-4E20-9C4E-60A8910F0D69}"/>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DB0DB35D-1025-44A0-AD62-A6742B7839C0}"/>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94CB8AA2-ACD5-40F9-87FC-CFEDD3A2BE5F}"/>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FF43ADE7-9053-48B5-996C-460637226B05}"/>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998F1E07-6BE3-4C5E-95BE-026E76136538}"/>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3DE4F5EA-E5E9-4EDF-B194-CF95C08C589F}"/>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353F7F19-8186-4CC9-8E2F-CC46D6427B5D}"/>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946C7E49-1C2C-4367-9815-20F417F41483}"/>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631B5F8E-E83E-4211-9B88-71BA04D7B67C}"/>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AAC54819-B94A-4501-A6B6-A8914CA212F5}"/>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C23190F8-D089-4F2C-A980-A8F6CC520354}"/>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D0C584A8-4FF7-475E-8671-9BF8E506AF35}"/>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grpSp>
        <p:nvGrpSpPr>
          <p:cNvPr id="41" name="组合 40">
            <a:extLst>
              <a:ext uri="{FF2B5EF4-FFF2-40B4-BE49-F238E27FC236}">
                <a16:creationId xmlns:a16="http://schemas.microsoft.com/office/drawing/2014/main" id="{FEC232CC-6F26-483C-A6F9-540A3C67CF77}"/>
              </a:ext>
            </a:extLst>
          </p:cNvPr>
          <p:cNvGrpSpPr/>
          <p:nvPr/>
        </p:nvGrpSpPr>
        <p:grpSpPr>
          <a:xfrm>
            <a:off x="1137444" y="1980688"/>
            <a:ext cx="3371699" cy="1405704"/>
            <a:chOff x="1150543" y="2568074"/>
            <a:chExt cx="2929407" cy="1405885"/>
          </a:xfrm>
        </p:grpSpPr>
        <p:sp>
          <p:nvSpPr>
            <p:cNvPr id="42" name="文本框 41">
              <a:extLst>
                <a:ext uri="{FF2B5EF4-FFF2-40B4-BE49-F238E27FC236}">
                  <a16:creationId xmlns:a16="http://schemas.microsoft.com/office/drawing/2014/main" id="{8216AF00-B327-4B8B-8DCF-68DD255F586F}"/>
                </a:ext>
              </a:extLst>
            </p:cNvPr>
            <p:cNvSpPr txBox="1"/>
            <p:nvPr/>
          </p:nvSpPr>
          <p:spPr>
            <a:xfrm>
              <a:off x="1150543" y="2568074"/>
              <a:ext cx="2326654" cy="954230"/>
            </a:xfrm>
            <a:prstGeom prst="rect">
              <a:avLst/>
            </a:prstGeom>
            <a:noFill/>
          </p:spPr>
          <p:txBody>
            <a:bodyPr wrap="square" rtlCol="0">
              <a:spAutoFit/>
              <a:scene3d>
                <a:camera prst="orthographicFront"/>
                <a:lightRig rig="threePt" dir="t"/>
              </a:scene3d>
              <a:sp3d contourW="12700"/>
            </a:bodyPr>
            <a:lstStyle/>
            <a:p>
              <a:pPr defTabSz="457154"/>
              <a:r>
                <a:rPr lang="zh-CN" altLang="en-US" sz="2800" b="1" dirty="0">
                  <a:solidFill>
                    <a:schemeClr val="bg1"/>
                  </a:solidFill>
                  <a:latin typeface="Arial"/>
                  <a:ea typeface="微软雅黑"/>
                  <a:cs typeface="+mn-ea"/>
                  <a:sym typeface="+mn-lt"/>
                </a:rPr>
                <a:t>加深加宽网络</a:t>
              </a:r>
              <a:endParaRPr lang="en-US" altLang="zh-CN" sz="2800" b="1" dirty="0">
                <a:solidFill>
                  <a:schemeClr val="bg1"/>
                </a:solidFill>
                <a:latin typeface="Arial"/>
                <a:ea typeface="微软雅黑"/>
                <a:cs typeface="+mn-ea"/>
                <a:sym typeface="+mn-lt"/>
              </a:endParaRPr>
            </a:p>
            <a:p>
              <a:pPr defTabSz="457154"/>
              <a:r>
                <a:rPr lang="zh-CN" altLang="en-US" sz="2800" b="1" dirty="0">
                  <a:solidFill>
                    <a:schemeClr val="bg1"/>
                  </a:solidFill>
                  <a:latin typeface="Arial"/>
                  <a:ea typeface="微软雅黑"/>
                  <a:cs typeface="+mn-ea"/>
                  <a:sym typeface="+mn-lt"/>
                </a:rPr>
                <a:t>加强特征提取</a:t>
              </a:r>
            </a:p>
          </p:txBody>
        </p:sp>
        <p:sp>
          <p:nvSpPr>
            <p:cNvPr id="43" name="文本框 42">
              <a:extLst>
                <a:ext uri="{FF2B5EF4-FFF2-40B4-BE49-F238E27FC236}">
                  <a16:creationId xmlns:a16="http://schemas.microsoft.com/office/drawing/2014/main" id="{BD13FC83-E712-4CCD-99D3-6C400CB78689}"/>
                </a:ext>
              </a:extLst>
            </p:cNvPr>
            <p:cNvSpPr txBox="1"/>
            <p:nvPr/>
          </p:nvSpPr>
          <p:spPr>
            <a:xfrm>
              <a:off x="1150543" y="3529227"/>
              <a:ext cx="2929407" cy="444732"/>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000" dirty="0">
                  <a:solidFill>
                    <a:schemeClr val="bg1"/>
                  </a:solidFill>
                  <a:latin typeface="Arial"/>
                  <a:ea typeface="微软雅黑"/>
                  <a:cs typeface="+mn-ea"/>
                  <a:sym typeface="+mn-lt"/>
                </a:rPr>
                <a:t>This template is exclusively designed by 1PPT creative and copyrights belong to 1PPT</a:t>
              </a:r>
            </a:p>
          </p:txBody>
        </p:sp>
      </p:grpSp>
      <p:grpSp>
        <p:nvGrpSpPr>
          <p:cNvPr id="65" name="Group 45">
            <a:extLst>
              <a:ext uri="{FF2B5EF4-FFF2-40B4-BE49-F238E27FC236}">
                <a16:creationId xmlns:a16="http://schemas.microsoft.com/office/drawing/2014/main" id="{378B4E28-C59C-466E-89D8-B57B0FC54C06}"/>
              </a:ext>
            </a:extLst>
          </p:cNvPr>
          <p:cNvGrpSpPr/>
          <p:nvPr/>
        </p:nvGrpSpPr>
        <p:grpSpPr>
          <a:xfrm>
            <a:off x="365956" y="2136115"/>
            <a:ext cx="649695" cy="649695"/>
            <a:chOff x="1195875" y="3134851"/>
            <a:chExt cx="800220" cy="800220"/>
          </a:xfrm>
        </p:grpSpPr>
        <p:sp>
          <p:nvSpPr>
            <p:cNvPr id="69" name="椭圆 68">
              <a:extLst>
                <a:ext uri="{FF2B5EF4-FFF2-40B4-BE49-F238E27FC236}">
                  <a16:creationId xmlns:a16="http://schemas.microsoft.com/office/drawing/2014/main" id="{632D428E-8AF6-4E8C-8A15-53A5E2EF0511}"/>
                </a:ext>
              </a:extLst>
            </p:cNvPr>
            <p:cNvSpPr/>
            <p:nvPr/>
          </p:nvSpPr>
          <p:spPr>
            <a:xfrm>
              <a:off x="1195875" y="3134851"/>
              <a:ext cx="800220" cy="800220"/>
            </a:xfrm>
            <a:prstGeom prst="ellipse">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54"/>
              <a:endParaRPr lang="zh-CN" altLang="en-US">
                <a:solidFill>
                  <a:srgbClr val="FFFFFF"/>
                </a:solidFill>
                <a:latin typeface="Arial"/>
                <a:ea typeface="微软雅黑"/>
                <a:cs typeface="+mn-ea"/>
                <a:sym typeface="+mn-lt"/>
              </a:endParaRPr>
            </a:p>
          </p:txBody>
        </p:sp>
        <p:sp>
          <p:nvSpPr>
            <p:cNvPr id="70" name="Oval 44">
              <a:extLst>
                <a:ext uri="{FF2B5EF4-FFF2-40B4-BE49-F238E27FC236}">
                  <a16:creationId xmlns:a16="http://schemas.microsoft.com/office/drawing/2014/main" id="{DA8970E7-3E1D-48BE-AFC4-972E9CD249DE}"/>
                </a:ext>
              </a:extLst>
            </p:cNvPr>
            <p:cNvSpPr/>
            <p:nvPr/>
          </p:nvSpPr>
          <p:spPr>
            <a:xfrm>
              <a:off x="1435646" y="3359150"/>
              <a:ext cx="320677" cy="35162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54"/>
              <a:endParaRPr lang="zh-CN" altLang="en-US">
                <a:solidFill>
                  <a:srgbClr val="FFFFFF"/>
                </a:solidFill>
                <a:latin typeface="Arial"/>
                <a:ea typeface="微软雅黑"/>
                <a:cs typeface="+mn-ea"/>
                <a:sym typeface="+mn-lt"/>
              </a:endParaRPr>
            </a:p>
          </p:txBody>
        </p:sp>
      </p:grpSp>
      <p:grpSp>
        <p:nvGrpSpPr>
          <p:cNvPr id="49" name="组合 48">
            <a:extLst>
              <a:ext uri="{FF2B5EF4-FFF2-40B4-BE49-F238E27FC236}">
                <a16:creationId xmlns:a16="http://schemas.microsoft.com/office/drawing/2014/main" id="{7EDC4E76-CDC3-4072-8AF6-6578CC4047BC}"/>
              </a:ext>
            </a:extLst>
          </p:cNvPr>
          <p:cNvGrpSpPr/>
          <p:nvPr/>
        </p:nvGrpSpPr>
        <p:grpSpPr>
          <a:xfrm>
            <a:off x="941951" y="4138241"/>
            <a:ext cx="4026850" cy="1467711"/>
            <a:chOff x="1023051" y="2612535"/>
            <a:chExt cx="4338463" cy="1467900"/>
          </a:xfrm>
        </p:grpSpPr>
        <p:sp>
          <p:nvSpPr>
            <p:cNvPr id="53" name="文本框 52">
              <a:extLst>
                <a:ext uri="{FF2B5EF4-FFF2-40B4-BE49-F238E27FC236}">
                  <a16:creationId xmlns:a16="http://schemas.microsoft.com/office/drawing/2014/main" id="{4FA9AD15-4FBE-44A4-B849-4EA50EA09574}"/>
                </a:ext>
              </a:extLst>
            </p:cNvPr>
            <p:cNvSpPr txBox="1"/>
            <p:nvPr/>
          </p:nvSpPr>
          <p:spPr>
            <a:xfrm>
              <a:off x="1023051" y="2612535"/>
              <a:ext cx="4338463" cy="954230"/>
            </a:xfrm>
            <a:prstGeom prst="rect">
              <a:avLst/>
            </a:prstGeom>
            <a:noFill/>
          </p:spPr>
          <p:txBody>
            <a:bodyPr wrap="square" rtlCol="0">
              <a:spAutoFit/>
              <a:scene3d>
                <a:camera prst="orthographicFront"/>
                <a:lightRig rig="threePt" dir="t"/>
              </a:scene3d>
              <a:sp3d contourW="12700"/>
            </a:bodyPr>
            <a:lstStyle/>
            <a:p>
              <a:pPr defTabSz="457154"/>
              <a:r>
                <a:rPr lang="zh-CN" altLang="en-US" sz="2800" b="1" dirty="0">
                  <a:solidFill>
                    <a:schemeClr val="bg1"/>
                  </a:solidFill>
                  <a:latin typeface="Arial"/>
                  <a:ea typeface="微软雅黑"/>
                  <a:cs typeface="+mn-ea"/>
                  <a:sym typeface="+mn-lt"/>
                </a:rPr>
                <a:t>使用</a:t>
              </a:r>
              <a:r>
                <a:rPr lang="en-US" altLang="zh-CN" sz="2800" b="1" dirty="0" err="1">
                  <a:solidFill>
                    <a:schemeClr val="bg1"/>
                  </a:solidFill>
                  <a:latin typeface="Arial"/>
                  <a:ea typeface="微软雅黑"/>
                  <a:cs typeface="+mn-ea"/>
                  <a:sym typeface="+mn-lt"/>
                </a:rPr>
                <a:t>Swin</a:t>
              </a:r>
              <a:r>
                <a:rPr lang="en-US" altLang="zh-CN" sz="2800" b="1" dirty="0">
                  <a:solidFill>
                    <a:schemeClr val="bg1"/>
                  </a:solidFill>
                  <a:latin typeface="Arial"/>
                  <a:ea typeface="微软雅黑"/>
                  <a:cs typeface="+mn-ea"/>
                  <a:sym typeface="+mn-lt"/>
                </a:rPr>
                <a:t> Transformer </a:t>
              </a:r>
              <a:r>
                <a:rPr lang="zh-CN" altLang="en-US" sz="2800" b="1" dirty="0">
                  <a:solidFill>
                    <a:schemeClr val="bg1"/>
                  </a:solidFill>
                  <a:latin typeface="Arial"/>
                  <a:ea typeface="微软雅黑"/>
                  <a:cs typeface="+mn-ea"/>
                  <a:sym typeface="+mn-lt"/>
                </a:rPr>
                <a:t>代替</a:t>
              </a:r>
              <a:r>
                <a:rPr lang="en-US" altLang="zh-CN" sz="2800" b="1" dirty="0">
                  <a:solidFill>
                    <a:schemeClr val="bg1"/>
                  </a:solidFill>
                  <a:latin typeface="Arial"/>
                  <a:ea typeface="微软雅黑"/>
                  <a:cs typeface="+mn-ea"/>
                  <a:sym typeface="+mn-lt"/>
                </a:rPr>
                <a:t>CNN</a:t>
              </a:r>
              <a:r>
                <a:rPr lang="zh-CN" altLang="en-US" sz="2800" b="1" dirty="0">
                  <a:solidFill>
                    <a:schemeClr val="bg1"/>
                  </a:solidFill>
                  <a:latin typeface="Arial"/>
                  <a:ea typeface="微软雅黑"/>
                  <a:cs typeface="+mn-ea"/>
                  <a:sym typeface="+mn-lt"/>
                </a:rPr>
                <a:t>进行特征提取</a:t>
              </a:r>
            </a:p>
          </p:txBody>
        </p:sp>
        <p:sp>
          <p:nvSpPr>
            <p:cNvPr id="54" name="文本框 53">
              <a:extLst>
                <a:ext uri="{FF2B5EF4-FFF2-40B4-BE49-F238E27FC236}">
                  <a16:creationId xmlns:a16="http://schemas.microsoft.com/office/drawing/2014/main" id="{3999383A-395C-4A5A-B31F-4E2368A4991F}"/>
                </a:ext>
              </a:extLst>
            </p:cNvPr>
            <p:cNvSpPr txBox="1"/>
            <p:nvPr/>
          </p:nvSpPr>
          <p:spPr>
            <a:xfrm>
              <a:off x="1119499" y="3635703"/>
              <a:ext cx="3067603" cy="444732"/>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000" dirty="0">
                  <a:solidFill>
                    <a:schemeClr val="bg1"/>
                  </a:solidFill>
                  <a:latin typeface="Arial"/>
                  <a:ea typeface="微软雅黑"/>
                  <a:cs typeface="+mn-ea"/>
                  <a:sym typeface="+mn-lt"/>
                </a:rPr>
                <a:t>This template is exclusively designed by 1PPT creative and copyrights belong to 1PPT</a:t>
              </a:r>
            </a:p>
          </p:txBody>
        </p:sp>
      </p:grpSp>
      <p:grpSp>
        <p:nvGrpSpPr>
          <p:cNvPr id="74" name="Group 49">
            <a:extLst>
              <a:ext uri="{FF2B5EF4-FFF2-40B4-BE49-F238E27FC236}">
                <a16:creationId xmlns:a16="http://schemas.microsoft.com/office/drawing/2014/main" id="{02AC6B52-A3E1-4EE8-B6F3-1320B9E3198D}"/>
              </a:ext>
            </a:extLst>
          </p:cNvPr>
          <p:cNvGrpSpPr/>
          <p:nvPr/>
        </p:nvGrpSpPr>
        <p:grpSpPr>
          <a:xfrm>
            <a:off x="292257" y="4298326"/>
            <a:ext cx="649695" cy="649695"/>
            <a:chOff x="1195875" y="3134851"/>
            <a:chExt cx="800220" cy="800220"/>
          </a:xfrm>
        </p:grpSpPr>
        <p:sp>
          <p:nvSpPr>
            <p:cNvPr id="75" name="椭圆 74">
              <a:extLst>
                <a:ext uri="{FF2B5EF4-FFF2-40B4-BE49-F238E27FC236}">
                  <a16:creationId xmlns:a16="http://schemas.microsoft.com/office/drawing/2014/main" id="{2B1D3D07-81F1-4AD6-907A-689206F498E3}"/>
                </a:ext>
              </a:extLst>
            </p:cNvPr>
            <p:cNvSpPr/>
            <p:nvPr/>
          </p:nvSpPr>
          <p:spPr>
            <a:xfrm>
              <a:off x="1195875" y="3134851"/>
              <a:ext cx="800220" cy="800220"/>
            </a:xfrm>
            <a:prstGeom prst="ellipse">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54"/>
              <a:endParaRPr lang="zh-CN" altLang="en-US">
                <a:solidFill>
                  <a:srgbClr val="FFFFFF"/>
                </a:solidFill>
                <a:latin typeface="Arial"/>
                <a:ea typeface="微软雅黑"/>
                <a:cs typeface="+mn-ea"/>
                <a:sym typeface="+mn-lt"/>
              </a:endParaRPr>
            </a:p>
          </p:txBody>
        </p:sp>
        <p:sp>
          <p:nvSpPr>
            <p:cNvPr id="76" name="Oval 51">
              <a:extLst>
                <a:ext uri="{FF2B5EF4-FFF2-40B4-BE49-F238E27FC236}">
                  <a16:creationId xmlns:a16="http://schemas.microsoft.com/office/drawing/2014/main" id="{5D68E3B4-8EC5-4D66-A31A-614FE3C3F706}"/>
                </a:ext>
              </a:extLst>
            </p:cNvPr>
            <p:cNvSpPr/>
            <p:nvPr/>
          </p:nvSpPr>
          <p:spPr>
            <a:xfrm>
              <a:off x="1420174" y="3359415"/>
              <a:ext cx="351622" cy="351091"/>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54"/>
              <a:endParaRPr lang="zh-CN" altLang="en-US">
                <a:solidFill>
                  <a:srgbClr val="FFFFFF"/>
                </a:solidFill>
                <a:latin typeface="Arial"/>
                <a:ea typeface="微软雅黑"/>
                <a:cs typeface="+mn-ea"/>
                <a:sym typeface="+mn-lt"/>
              </a:endParaRPr>
            </a:p>
          </p:txBody>
        </p:sp>
      </p:grpSp>
      <p:sp>
        <p:nvSpPr>
          <p:cNvPr id="67" name="文本框 66">
            <a:extLst>
              <a:ext uri="{FF2B5EF4-FFF2-40B4-BE49-F238E27FC236}">
                <a16:creationId xmlns:a16="http://schemas.microsoft.com/office/drawing/2014/main" id="{DA40C5AA-2289-4FE0-9129-F81A6D2ECFF4}"/>
              </a:ext>
            </a:extLst>
          </p:cNvPr>
          <p:cNvSpPr txBox="1"/>
          <p:nvPr/>
        </p:nvSpPr>
        <p:spPr>
          <a:xfrm>
            <a:off x="8733823" y="4785232"/>
            <a:ext cx="2510120" cy="998671"/>
          </a:xfrm>
          <a:prstGeom prst="rect">
            <a:avLst/>
          </a:prstGeom>
          <a:noFill/>
        </p:spPr>
        <p:txBody>
          <a:bodyPr wrap="square">
            <a:spAutoFit/>
            <a:scene3d>
              <a:camera prst="orthographicFront"/>
              <a:lightRig rig="threePt" dir="t"/>
            </a:scene3d>
            <a:sp3d contourW="12700"/>
          </a:bodyPr>
          <a:lstStyle>
            <a:defPPr>
              <a:defRPr lang="en-US"/>
            </a:defPPr>
            <a:lvl1pPr>
              <a:lnSpc>
                <a:spcPct val="120000"/>
              </a:lnSpc>
              <a:defRPr sz="1000">
                <a:solidFill>
                  <a:schemeClr val="tx1">
                    <a:lumMod val="50000"/>
                    <a:lumOff val="50000"/>
                  </a:schemeClr>
                </a:solidFill>
                <a:latin typeface="Century Gothic" panose="020B0502020202020204" pitchFamily="34" charset="0"/>
                <a:ea typeface="微软雅黑" panose="020B0503020204020204" pitchFamily="34" charset="-122"/>
              </a:defRPr>
            </a:lvl1pPr>
          </a:lstStyle>
          <a:p>
            <a:pPr defTabSz="457154"/>
            <a:r>
              <a:rPr lang="zh-CN" altLang="en-US" dirty="0">
                <a:solidFill>
                  <a:srgbClr val="000000">
                    <a:lumMod val="50000"/>
                    <a:lumOff val="50000"/>
                  </a:srgbClr>
                </a:solidFill>
                <a:latin typeface="Arial"/>
                <a:ea typeface="微软雅黑"/>
                <a:cs typeface="+mn-ea"/>
                <a:sym typeface="+mn-lt"/>
              </a:rPr>
              <a:t>全局注意力</a:t>
            </a:r>
            <a:endParaRPr lang="en-US" altLang="zh-CN" dirty="0">
              <a:solidFill>
                <a:srgbClr val="000000">
                  <a:lumMod val="50000"/>
                  <a:lumOff val="50000"/>
                </a:srgbClr>
              </a:solidFill>
              <a:latin typeface="Arial"/>
              <a:ea typeface="微软雅黑"/>
              <a:cs typeface="+mn-ea"/>
              <a:sym typeface="+mn-lt"/>
            </a:endParaRPr>
          </a:p>
          <a:p>
            <a:pPr defTabSz="457154"/>
            <a:r>
              <a:rPr lang="zh-CN" altLang="en-US" dirty="0">
                <a:solidFill>
                  <a:srgbClr val="000000">
                    <a:lumMod val="50000"/>
                    <a:lumOff val="50000"/>
                  </a:srgbClr>
                </a:solidFill>
                <a:latin typeface="Arial"/>
                <a:ea typeface="微软雅黑"/>
                <a:cs typeface="+mn-ea"/>
                <a:sym typeface="+mn-lt"/>
              </a:rPr>
              <a:t>转变为</a:t>
            </a:r>
            <a:endParaRPr lang="en-US" altLang="zh-CN" dirty="0">
              <a:solidFill>
                <a:srgbClr val="000000">
                  <a:lumMod val="50000"/>
                  <a:lumOff val="50000"/>
                </a:srgbClr>
              </a:solidFill>
              <a:latin typeface="Arial"/>
              <a:ea typeface="微软雅黑"/>
              <a:cs typeface="+mn-ea"/>
              <a:sym typeface="+mn-lt"/>
            </a:endParaRPr>
          </a:p>
          <a:p>
            <a:pPr defTabSz="457154"/>
            <a:r>
              <a:rPr lang="zh-CN" altLang="en-US" dirty="0">
                <a:solidFill>
                  <a:srgbClr val="000000">
                    <a:lumMod val="50000"/>
                    <a:lumOff val="50000"/>
                  </a:srgbClr>
                </a:solidFill>
                <a:latin typeface="Arial"/>
                <a:ea typeface="微软雅黑"/>
                <a:cs typeface="+mn-ea"/>
                <a:sym typeface="+mn-lt"/>
              </a:rPr>
              <a:t>窗口注意力</a:t>
            </a:r>
            <a:endParaRPr lang="en-US" altLang="zh-CN" dirty="0">
              <a:solidFill>
                <a:srgbClr val="000000">
                  <a:lumMod val="50000"/>
                  <a:lumOff val="50000"/>
                </a:srgbClr>
              </a:solidFill>
              <a:latin typeface="Arial"/>
              <a:ea typeface="微软雅黑"/>
              <a:cs typeface="+mn-ea"/>
              <a:sym typeface="+mn-lt"/>
            </a:endParaRPr>
          </a:p>
          <a:p>
            <a:pPr defTabSz="457154"/>
            <a:r>
              <a:rPr lang="zh-CN" altLang="en-US" dirty="0">
                <a:solidFill>
                  <a:srgbClr val="000000">
                    <a:lumMod val="50000"/>
                    <a:lumOff val="50000"/>
                  </a:srgbClr>
                </a:solidFill>
                <a:latin typeface="Arial"/>
                <a:ea typeface="微软雅黑"/>
                <a:cs typeface="+mn-ea"/>
                <a:sym typeface="+mn-lt"/>
              </a:rPr>
              <a:t>大大减小计算复杂度</a:t>
            </a:r>
            <a:endParaRPr lang="en-US" altLang="zh-CN" dirty="0">
              <a:solidFill>
                <a:srgbClr val="000000">
                  <a:lumMod val="50000"/>
                  <a:lumOff val="50000"/>
                </a:srgbClr>
              </a:solidFill>
              <a:latin typeface="Arial"/>
              <a:ea typeface="微软雅黑"/>
              <a:cs typeface="+mn-ea"/>
              <a:sym typeface="+mn-lt"/>
            </a:endParaRPr>
          </a:p>
          <a:p>
            <a:pPr defTabSz="457154"/>
            <a:r>
              <a:rPr lang="zh-CN" altLang="en-US" dirty="0">
                <a:solidFill>
                  <a:srgbClr val="000000">
                    <a:lumMod val="50000"/>
                    <a:lumOff val="50000"/>
                  </a:srgbClr>
                </a:solidFill>
                <a:latin typeface="Arial"/>
                <a:ea typeface="微软雅黑"/>
                <a:cs typeface="+mn-ea"/>
                <a:sym typeface="+mn-lt"/>
              </a:rPr>
              <a:t>适用于很大的图片</a:t>
            </a:r>
            <a:endParaRPr lang="en-US" altLang="zh-CN" dirty="0">
              <a:solidFill>
                <a:srgbClr val="000000">
                  <a:lumMod val="50000"/>
                  <a:lumOff val="50000"/>
                </a:srgbClr>
              </a:solidFill>
              <a:latin typeface="Arial"/>
              <a:ea typeface="微软雅黑"/>
              <a:cs typeface="+mn-ea"/>
              <a:sym typeface="+mn-lt"/>
            </a:endParaRPr>
          </a:p>
        </p:txBody>
      </p:sp>
      <p:sp>
        <p:nvSpPr>
          <p:cNvPr id="68" name="文本框 67">
            <a:extLst>
              <a:ext uri="{FF2B5EF4-FFF2-40B4-BE49-F238E27FC236}">
                <a16:creationId xmlns:a16="http://schemas.microsoft.com/office/drawing/2014/main" id="{4F582352-D61B-41F0-9103-2A96A1C02A0C}"/>
              </a:ext>
            </a:extLst>
          </p:cNvPr>
          <p:cNvSpPr txBox="1"/>
          <p:nvPr/>
        </p:nvSpPr>
        <p:spPr>
          <a:xfrm rot="10800000">
            <a:off x="10811510" y="5642147"/>
            <a:ext cx="364177" cy="308998"/>
          </a:xfrm>
          <a:custGeom>
            <a:avLst/>
            <a:gdLst/>
            <a:ahLst/>
            <a:cxnLst/>
            <a:rect l="l" t="t" r="r" b="b"/>
            <a:pathLst>
              <a:path w="294680" h="250031">
                <a:moveTo>
                  <a:pt x="245567" y="0"/>
                </a:moveTo>
                <a:lnTo>
                  <a:pt x="289322" y="34379"/>
                </a:lnTo>
                <a:cubicBezTo>
                  <a:pt x="278309" y="50452"/>
                  <a:pt x="270198" y="64293"/>
                  <a:pt x="264989" y="75902"/>
                </a:cubicBezTo>
                <a:cubicBezTo>
                  <a:pt x="259780" y="87511"/>
                  <a:pt x="254645" y="102989"/>
                  <a:pt x="249585" y="122336"/>
                </a:cubicBezTo>
                <a:lnTo>
                  <a:pt x="294680" y="122336"/>
                </a:lnTo>
                <a:lnTo>
                  <a:pt x="294680" y="250031"/>
                </a:lnTo>
                <a:lnTo>
                  <a:pt x="182166" y="250031"/>
                </a:lnTo>
                <a:lnTo>
                  <a:pt x="182166" y="188081"/>
                </a:lnTo>
                <a:cubicBezTo>
                  <a:pt x="182166" y="149158"/>
                  <a:pt x="186928" y="115509"/>
                  <a:pt x="196453" y="87134"/>
                </a:cubicBezTo>
                <a:cubicBezTo>
                  <a:pt x="205978" y="58759"/>
                  <a:pt x="222349" y="29714"/>
                  <a:pt x="245567" y="0"/>
                </a:cubicBezTo>
                <a:close/>
                <a:moveTo>
                  <a:pt x="63401" y="0"/>
                </a:moveTo>
                <a:lnTo>
                  <a:pt x="107156" y="34379"/>
                </a:lnTo>
                <a:cubicBezTo>
                  <a:pt x="96143" y="50452"/>
                  <a:pt x="88032" y="64293"/>
                  <a:pt x="82823" y="75902"/>
                </a:cubicBezTo>
                <a:cubicBezTo>
                  <a:pt x="77614" y="87511"/>
                  <a:pt x="72479" y="102989"/>
                  <a:pt x="67419" y="122336"/>
                </a:cubicBezTo>
                <a:lnTo>
                  <a:pt x="112514" y="122336"/>
                </a:lnTo>
                <a:lnTo>
                  <a:pt x="112514" y="250031"/>
                </a:lnTo>
                <a:lnTo>
                  <a:pt x="0" y="250031"/>
                </a:lnTo>
                <a:lnTo>
                  <a:pt x="0" y="188081"/>
                </a:lnTo>
                <a:cubicBezTo>
                  <a:pt x="0" y="149158"/>
                  <a:pt x="4837" y="115509"/>
                  <a:pt x="14511" y="87134"/>
                </a:cubicBezTo>
                <a:cubicBezTo>
                  <a:pt x="24185" y="58759"/>
                  <a:pt x="40481" y="29714"/>
                  <a:pt x="63401" y="0"/>
                </a:cubicBezTo>
                <a:close/>
              </a:path>
            </a:pathLst>
          </a:custGeom>
          <a:solidFill>
            <a:srgbClr val="F78500"/>
          </a:solidFill>
          <a:ln>
            <a:noFill/>
          </a:ln>
          <a:effectLst/>
        </p:spPr>
        <p:txBody>
          <a:bodyPr rot="0" spcFirstLastPara="0" vertOverflow="overflow" horzOverflow="overflow" vert="horz" wrap="square" lIns="91428" tIns="45714" rIns="91428" bIns="45714" numCol="1" spcCol="0" rtlCol="0" fromWordArt="0" anchor="t" anchorCtr="0" forceAA="0" compatLnSpc="1">
            <a:prstTxWarp prst="textNoShape">
              <a:avLst/>
            </a:prstTxWarp>
            <a:noAutofit/>
            <a:scene3d>
              <a:camera prst="orthographicFront"/>
              <a:lightRig rig="threePt" dir="t"/>
            </a:scene3d>
            <a:sp3d contourW="12700"/>
          </a:bodyPr>
          <a:lstStyle/>
          <a:p>
            <a:pPr defTabSz="457154">
              <a:lnSpc>
                <a:spcPct val="130000"/>
              </a:lnSpc>
              <a:defRPr/>
            </a:pPr>
            <a:endParaRPr lang="en-US" altLang="zh-CN" sz="7199" b="1" dirty="0">
              <a:solidFill>
                <a:srgbClr val="000000">
                  <a:lumMod val="50000"/>
                  <a:lumOff val="50000"/>
                </a:srgbClr>
              </a:solidFill>
              <a:latin typeface="Arial"/>
              <a:ea typeface="微软雅黑"/>
              <a:cs typeface="+mn-ea"/>
              <a:sym typeface="+mn-lt"/>
            </a:endParaRPr>
          </a:p>
        </p:txBody>
      </p:sp>
      <p:pic>
        <p:nvPicPr>
          <p:cNvPr id="59" name="图片 58">
            <a:extLst>
              <a:ext uri="{FF2B5EF4-FFF2-40B4-BE49-F238E27FC236}">
                <a16:creationId xmlns:a16="http://schemas.microsoft.com/office/drawing/2014/main" id="{3E30E983-96AE-0BD5-168D-C943BB129AE3}"/>
              </a:ext>
            </a:extLst>
          </p:cNvPr>
          <p:cNvPicPr>
            <a:picLocks noChangeAspect="1"/>
          </p:cNvPicPr>
          <p:nvPr/>
        </p:nvPicPr>
        <p:blipFill>
          <a:blip r:embed="rId3"/>
          <a:stretch>
            <a:fillRect/>
          </a:stretch>
        </p:blipFill>
        <p:spPr>
          <a:xfrm>
            <a:off x="5850121" y="2975826"/>
            <a:ext cx="2631152" cy="2518656"/>
          </a:xfrm>
          <a:prstGeom prst="rect">
            <a:avLst/>
          </a:prstGeom>
        </p:spPr>
      </p:pic>
      <p:pic>
        <p:nvPicPr>
          <p:cNvPr id="77" name="图片 76">
            <a:extLst>
              <a:ext uri="{FF2B5EF4-FFF2-40B4-BE49-F238E27FC236}">
                <a16:creationId xmlns:a16="http://schemas.microsoft.com/office/drawing/2014/main" id="{30F20D86-0242-106E-9768-8522209AD5D8}"/>
              </a:ext>
            </a:extLst>
          </p:cNvPr>
          <p:cNvPicPr>
            <a:picLocks noChangeAspect="1"/>
          </p:cNvPicPr>
          <p:nvPr/>
        </p:nvPicPr>
        <p:blipFill>
          <a:blip r:embed="rId4"/>
          <a:stretch>
            <a:fillRect/>
          </a:stretch>
        </p:blipFill>
        <p:spPr>
          <a:xfrm>
            <a:off x="8606525" y="1980688"/>
            <a:ext cx="2363721" cy="2804544"/>
          </a:xfrm>
          <a:prstGeom prst="rect">
            <a:avLst/>
          </a:prstGeom>
        </p:spPr>
      </p:pic>
    </p:spTree>
    <p:extLst>
      <p:ext uri="{BB962C8B-B14F-4D97-AF65-F5344CB8AC3E}">
        <p14:creationId xmlns:p14="http://schemas.microsoft.com/office/powerpoint/2010/main" val="32433037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par>
                                <p:cTn id="15" presetID="53" presetClass="entr" presetSubtype="16"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p:cTn id="17" dur="500" fill="hold"/>
                                        <p:tgtEl>
                                          <p:spTgt spid="74"/>
                                        </p:tgtEl>
                                        <p:attrNameLst>
                                          <p:attrName>ppt_w</p:attrName>
                                        </p:attrNameLst>
                                      </p:cBhvr>
                                      <p:tavLst>
                                        <p:tav tm="0">
                                          <p:val>
                                            <p:fltVal val="0"/>
                                          </p:val>
                                        </p:tav>
                                        <p:tav tm="100000">
                                          <p:val>
                                            <p:strVal val="#ppt_w"/>
                                          </p:val>
                                        </p:tav>
                                      </p:tavLst>
                                    </p:anim>
                                    <p:anim calcmode="lin" valueType="num">
                                      <p:cBhvr>
                                        <p:cTn id="18" dur="500" fill="hold"/>
                                        <p:tgtEl>
                                          <p:spTgt spid="74"/>
                                        </p:tgtEl>
                                        <p:attrNameLst>
                                          <p:attrName>ppt_h</p:attrName>
                                        </p:attrNameLst>
                                      </p:cBhvr>
                                      <p:tavLst>
                                        <p:tav tm="0">
                                          <p:val>
                                            <p:fltVal val="0"/>
                                          </p:val>
                                        </p:tav>
                                        <p:tav tm="100000">
                                          <p:val>
                                            <p:strVal val="#ppt_h"/>
                                          </p:val>
                                        </p:tav>
                                      </p:tavLst>
                                    </p:anim>
                                    <p:animEffect transition="in" filter="fade">
                                      <p:cBhvr>
                                        <p:cTn id="19" dur="500"/>
                                        <p:tgtEl>
                                          <p:spTgt spid="7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500"/>
                                        <p:tgtEl>
                                          <p:spTgt spid="49"/>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up)">
                                      <p:cBhvr>
                                        <p:cTn id="31" dur="500"/>
                                        <p:tgtEl>
                                          <p:spTgt spid="67"/>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p:cTn id="35" dur="500" fill="hold"/>
                                        <p:tgtEl>
                                          <p:spTgt spid="68"/>
                                        </p:tgtEl>
                                        <p:attrNameLst>
                                          <p:attrName>ppt_w</p:attrName>
                                        </p:attrNameLst>
                                      </p:cBhvr>
                                      <p:tavLst>
                                        <p:tav tm="0">
                                          <p:val>
                                            <p:fltVal val="0"/>
                                          </p:val>
                                        </p:tav>
                                        <p:tav tm="100000">
                                          <p:val>
                                            <p:strVal val="#ppt_w"/>
                                          </p:val>
                                        </p:tav>
                                      </p:tavLst>
                                    </p:anim>
                                    <p:anim calcmode="lin" valueType="num">
                                      <p:cBhvr>
                                        <p:cTn id="36" dur="500" fill="hold"/>
                                        <p:tgtEl>
                                          <p:spTgt spid="68"/>
                                        </p:tgtEl>
                                        <p:attrNameLst>
                                          <p:attrName>ppt_h</p:attrName>
                                        </p:attrNameLst>
                                      </p:cBhvr>
                                      <p:tavLst>
                                        <p:tav tm="0">
                                          <p:val>
                                            <p:fltVal val="0"/>
                                          </p:val>
                                        </p:tav>
                                        <p:tav tm="100000">
                                          <p:val>
                                            <p:strVal val="#ppt_h"/>
                                          </p:val>
                                        </p:tav>
                                      </p:tavLst>
                                    </p:anim>
                                    <p:animEffect transition="in" filter="fade">
                                      <p:cBhvr>
                                        <p:cTn id="3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01.</a:t>
              </a:r>
              <a:r>
                <a:rPr lang="zh-CN" altLang="en-US" sz="2800" b="1" dirty="0">
                  <a:solidFill>
                    <a:srgbClr val="000000">
                      <a:lumMod val="85000"/>
                      <a:lumOff val="15000"/>
                    </a:srgbClr>
                  </a:solidFill>
                  <a:latin typeface="Arial"/>
                  <a:ea typeface="微软雅黑"/>
                  <a:cs typeface="+mn-ea"/>
                  <a:sym typeface="+mn-lt"/>
                </a:rPr>
                <a:t>网络加深</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76FBFC76-5BEF-9A3E-327B-DB2B6BE454D0}"/>
              </a:ext>
            </a:extLst>
          </p:cNvPr>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colorTemperature colorTemp="7200"/>
                    </a14:imgEffect>
                    <a14:imgEffect>
                      <a14:saturation sat="66000"/>
                    </a14:imgEffect>
                  </a14:imgLayer>
                </a14:imgProps>
              </a:ext>
            </a:extLst>
          </a:blip>
          <a:stretch>
            <a:fillRect/>
          </a:stretch>
        </p:blipFill>
        <p:spPr>
          <a:xfrm>
            <a:off x="109023" y="1839428"/>
            <a:ext cx="11980015" cy="4131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3" name="矩形 42">
            <a:extLst>
              <a:ext uri="{FF2B5EF4-FFF2-40B4-BE49-F238E27FC236}">
                <a16:creationId xmlns:a16="http://schemas.microsoft.com/office/drawing/2014/main" id="{0EC9D0D3-5E9E-A2D3-D221-26004871B7D6}"/>
              </a:ext>
            </a:extLst>
          </p:cNvPr>
          <p:cNvSpPr/>
          <p:nvPr/>
        </p:nvSpPr>
        <p:spPr>
          <a:xfrm>
            <a:off x="1538225" y="1942301"/>
            <a:ext cx="5673132" cy="3542048"/>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
        <p:nvSpPr>
          <p:cNvPr id="44" name="文本框 43">
            <a:extLst>
              <a:ext uri="{FF2B5EF4-FFF2-40B4-BE49-F238E27FC236}">
                <a16:creationId xmlns:a16="http://schemas.microsoft.com/office/drawing/2014/main" id="{CDC382DB-7BD4-6DB7-BFB6-C563C8A533E5}"/>
              </a:ext>
            </a:extLst>
          </p:cNvPr>
          <p:cNvSpPr txBox="1"/>
          <p:nvPr/>
        </p:nvSpPr>
        <p:spPr>
          <a:xfrm>
            <a:off x="3495042" y="1201461"/>
            <a:ext cx="2585964" cy="646331"/>
          </a:xfrm>
          <a:prstGeom prst="rect">
            <a:avLst/>
          </a:prstGeom>
          <a:noFill/>
        </p:spPr>
        <p:txBody>
          <a:bodyPr wrap="square" rtlCol="0">
            <a:spAutoFit/>
          </a:bodyPr>
          <a:lstStyle/>
          <a:p>
            <a:r>
              <a:rPr lang="en-US" altLang="zh-CN" sz="3600" b="1" dirty="0">
                <a:solidFill>
                  <a:srgbClr val="C00000"/>
                </a:solidFill>
              </a:rPr>
              <a:t>3</a:t>
            </a:r>
            <a:r>
              <a:rPr lang="zh-CN" altLang="en-US" sz="3600" b="1" dirty="0">
                <a:solidFill>
                  <a:srgbClr val="C00000"/>
                </a:solidFill>
              </a:rPr>
              <a:t>层  </a:t>
            </a:r>
            <a:r>
              <a:rPr lang="en-US" altLang="zh-CN" sz="3600" b="1" dirty="0">
                <a:solidFill>
                  <a:srgbClr val="C00000"/>
                </a:solidFill>
                <a:sym typeface="Wingdings" panose="05000000000000000000" pitchFamily="2" charset="2"/>
              </a:rPr>
              <a:t>  5</a:t>
            </a:r>
            <a:r>
              <a:rPr lang="zh-CN" altLang="en-US" sz="3600" b="1" dirty="0">
                <a:solidFill>
                  <a:srgbClr val="C00000"/>
                </a:solidFill>
                <a:sym typeface="Wingdings" panose="05000000000000000000" pitchFamily="2" charset="2"/>
              </a:rPr>
              <a:t>层</a:t>
            </a:r>
            <a:endParaRPr lang="zh-CN" altLang="en-US" sz="3600" b="1" dirty="0">
              <a:solidFill>
                <a:srgbClr val="C00000"/>
              </a:solidFill>
            </a:endParaRPr>
          </a:p>
        </p:txBody>
      </p:sp>
      <p:sp>
        <p:nvSpPr>
          <p:cNvPr id="45" name="矩形 44">
            <a:extLst>
              <a:ext uri="{FF2B5EF4-FFF2-40B4-BE49-F238E27FC236}">
                <a16:creationId xmlns:a16="http://schemas.microsoft.com/office/drawing/2014/main" id="{13BC05CC-456B-E264-BFD4-736A5EFEB541}"/>
              </a:ext>
            </a:extLst>
          </p:cNvPr>
          <p:cNvSpPr/>
          <p:nvPr/>
        </p:nvSpPr>
        <p:spPr>
          <a:xfrm>
            <a:off x="3205358" y="2105296"/>
            <a:ext cx="1728192" cy="3135293"/>
          </a:xfrm>
          <a:prstGeom prst="rect">
            <a:avLst/>
          </a:prstGeom>
          <a:noFill/>
          <a:ln w="57150" cap="flat" cmpd="sng" algn="ctr">
            <a:solidFill>
              <a:srgbClr val="00B0F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solidFill>
                <a:srgbClr val="00B0F0"/>
              </a:solidFill>
            </a:endParaRPr>
          </a:p>
        </p:txBody>
      </p:sp>
      <p:sp>
        <p:nvSpPr>
          <p:cNvPr id="46" name="文本框 45">
            <a:extLst>
              <a:ext uri="{FF2B5EF4-FFF2-40B4-BE49-F238E27FC236}">
                <a16:creationId xmlns:a16="http://schemas.microsoft.com/office/drawing/2014/main" id="{F2516BDC-0829-11C8-7E56-7C5C75189D81}"/>
              </a:ext>
            </a:extLst>
          </p:cNvPr>
          <p:cNvSpPr txBox="1"/>
          <p:nvPr/>
        </p:nvSpPr>
        <p:spPr>
          <a:xfrm>
            <a:off x="4922271" y="3349776"/>
            <a:ext cx="1351472" cy="769441"/>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4400" b="1" dirty="0">
                <a:solidFill>
                  <a:srgbClr val="00B0F0"/>
                </a:solidFill>
              </a:rPr>
              <a:t> × 3</a:t>
            </a:r>
            <a:endParaRPr lang="zh-CN" altLang="en-US" sz="4400" b="1" dirty="0">
              <a:solidFill>
                <a:srgbClr val="00B0F0"/>
              </a:solidFill>
            </a:endParaRPr>
          </a:p>
        </p:txBody>
      </p:sp>
    </p:spTree>
    <p:extLst>
      <p:ext uri="{BB962C8B-B14F-4D97-AF65-F5344CB8AC3E}">
        <p14:creationId xmlns:p14="http://schemas.microsoft.com/office/powerpoint/2010/main" val="9560571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4" y="441768"/>
            <a:ext cx="4494467" cy="721610"/>
            <a:chOff x="1538424" y="440585"/>
            <a:chExt cx="4495052"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4" y="440585"/>
              <a:ext cx="3598145"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网络加深实现细节</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pic>
        <p:nvPicPr>
          <p:cNvPr id="45" name="图片 44">
            <a:extLst>
              <a:ext uri="{FF2B5EF4-FFF2-40B4-BE49-F238E27FC236}">
                <a16:creationId xmlns:a16="http://schemas.microsoft.com/office/drawing/2014/main" id="{146FE466-A61A-EAB2-1CEE-3E2F9F32DC55}"/>
              </a:ext>
            </a:extLst>
          </p:cNvPr>
          <p:cNvPicPr>
            <a:picLocks noChangeAspect="1"/>
          </p:cNvPicPr>
          <p:nvPr/>
        </p:nvPicPr>
        <p:blipFill>
          <a:blip r:embed="rId4"/>
          <a:stretch>
            <a:fillRect/>
          </a:stretch>
        </p:blipFill>
        <p:spPr>
          <a:xfrm>
            <a:off x="6592145" y="1050888"/>
            <a:ext cx="5352061" cy="2624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图片 46">
            <a:extLst>
              <a:ext uri="{FF2B5EF4-FFF2-40B4-BE49-F238E27FC236}">
                <a16:creationId xmlns:a16="http://schemas.microsoft.com/office/drawing/2014/main" id="{00217384-D7E5-13BE-34C3-E821F878ECC2}"/>
              </a:ext>
            </a:extLst>
          </p:cNvPr>
          <p:cNvPicPr>
            <a:picLocks noChangeAspect="1"/>
          </p:cNvPicPr>
          <p:nvPr/>
        </p:nvPicPr>
        <p:blipFill>
          <a:blip r:embed="rId5"/>
          <a:stretch>
            <a:fillRect/>
          </a:stretch>
        </p:blipFill>
        <p:spPr>
          <a:xfrm>
            <a:off x="6601073" y="3733564"/>
            <a:ext cx="5334204" cy="2405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 name="图片 50">
            <a:extLst>
              <a:ext uri="{FF2B5EF4-FFF2-40B4-BE49-F238E27FC236}">
                <a16:creationId xmlns:a16="http://schemas.microsoft.com/office/drawing/2014/main" id="{E0B1B340-CF57-8E9D-CC40-BDBFD09E3295}"/>
              </a:ext>
            </a:extLst>
          </p:cNvPr>
          <p:cNvPicPr>
            <a:picLocks noChangeAspect="1"/>
          </p:cNvPicPr>
          <p:nvPr/>
        </p:nvPicPr>
        <p:blipFill>
          <a:blip r:embed="rId6"/>
          <a:stretch>
            <a:fillRect/>
          </a:stretch>
        </p:blipFill>
        <p:spPr>
          <a:xfrm>
            <a:off x="120655" y="2572965"/>
            <a:ext cx="6368932" cy="2249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2" name="直接连接符 51">
            <a:extLst>
              <a:ext uri="{FF2B5EF4-FFF2-40B4-BE49-F238E27FC236}">
                <a16:creationId xmlns:a16="http://schemas.microsoft.com/office/drawing/2014/main" id="{61600039-92AE-FF83-8A85-12DAF33F0741}"/>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4804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4" y="441768"/>
            <a:ext cx="4494467" cy="721610"/>
            <a:chOff x="1538424" y="440585"/>
            <a:chExt cx="4495052"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4" y="440585"/>
              <a:ext cx="3598145"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网络加深实现细节</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2" name="直接连接符 51">
            <a:extLst>
              <a:ext uri="{FF2B5EF4-FFF2-40B4-BE49-F238E27FC236}">
                <a16:creationId xmlns:a16="http://schemas.microsoft.com/office/drawing/2014/main" id="{61600039-92AE-FF83-8A85-12DAF33F0741}"/>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9895AC4D-81CB-1455-3A41-B23E10DC0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803" y="1785913"/>
            <a:ext cx="11693146" cy="3377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5981041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03.ST</a:t>
              </a:r>
              <a:r>
                <a:rPr lang="zh-CN" altLang="en-US" sz="2800" b="1" dirty="0">
                  <a:solidFill>
                    <a:srgbClr val="000000">
                      <a:lumMod val="85000"/>
                      <a:lumOff val="15000"/>
                    </a:srgbClr>
                  </a:solidFill>
                  <a:latin typeface="Arial"/>
                  <a:ea typeface="微软雅黑"/>
                  <a:cs typeface="+mn-ea"/>
                  <a:sym typeface="+mn-lt"/>
                </a:rPr>
                <a:t>取代</a:t>
              </a:r>
              <a:r>
                <a:rPr lang="en-US" altLang="zh-CN" sz="2800" b="1" dirty="0">
                  <a:solidFill>
                    <a:srgbClr val="000000">
                      <a:lumMod val="85000"/>
                      <a:lumOff val="15000"/>
                    </a:srgbClr>
                  </a:solidFill>
                  <a:latin typeface="Arial"/>
                  <a:ea typeface="微软雅黑"/>
                  <a:cs typeface="+mn-ea"/>
                  <a:sym typeface="+mn-lt"/>
                </a:rPr>
                <a:t>CNN</a:t>
              </a:r>
              <a:endParaRPr lang="zh-CN" altLang="en-US" sz="2800" b="1" dirty="0">
                <a:solidFill>
                  <a:srgbClr val="000000">
                    <a:lumMod val="85000"/>
                    <a:lumOff val="15000"/>
                  </a:srgbClr>
                </a:solidFill>
                <a:latin typeface="Arial"/>
                <a:ea typeface="微软雅黑"/>
                <a:cs typeface="+mn-ea"/>
                <a:sym typeface="+mn-lt"/>
              </a:endParaRP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76FBFC76-5BEF-9A3E-327B-DB2B6BE454D0}"/>
              </a:ext>
            </a:extLst>
          </p:cNvPr>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Effect>
                      <a14:colorTemperature colorTemp="7200"/>
                    </a14:imgEffect>
                    <a14:imgEffect>
                      <a14:saturation sat="66000"/>
                    </a14:imgEffect>
                  </a14:imgLayer>
                </a14:imgProps>
              </a:ext>
            </a:extLst>
          </a:blip>
          <a:stretch>
            <a:fillRect/>
          </a:stretch>
        </p:blipFill>
        <p:spPr>
          <a:xfrm>
            <a:off x="109023" y="1839428"/>
            <a:ext cx="11980015" cy="4131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3" name="矩形 42">
            <a:extLst>
              <a:ext uri="{FF2B5EF4-FFF2-40B4-BE49-F238E27FC236}">
                <a16:creationId xmlns:a16="http://schemas.microsoft.com/office/drawing/2014/main" id="{0EC9D0D3-5E9E-A2D3-D221-26004871B7D6}"/>
              </a:ext>
            </a:extLst>
          </p:cNvPr>
          <p:cNvSpPr/>
          <p:nvPr/>
        </p:nvSpPr>
        <p:spPr>
          <a:xfrm>
            <a:off x="1538225" y="1942300"/>
            <a:ext cx="812565" cy="3647733"/>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
        <p:nvSpPr>
          <p:cNvPr id="41" name="矩形 40">
            <a:extLst>
              <a:ext uri="{FF2B5EF4-FFF2-40B4-BE49-F238E27FC236}">
                <a16:creationId xmlns:a16="http://schemas.microsoft.com/office/drawing/2014/main" id="{02BECEAC-C55E-01DD-A062-E767553BC66E}"/>
              </a:ext>
            </a:extLst>
          </p:cNvPr>
          <p:cNvSpPr/>
          <p:nvPr/>
        </p:nvSpPr>
        <p:spPr>
          <a:xfrm>
            <a:off x="3271400" y="1942300"/>
            <a:ext cx="812565" cy="3647733"/>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
        <p:nvSpPr>
          <p:cNvPr id="48" name="矩形 47">
            <a:extLst>
              <a:ext uri="{FF2B5EF4-FFF2-40B4-BE49-F238E27FC236}">
                <a16:creationId xmlns:a16="http://schemas.microsoft.com/office/drawing/2014/main" id="{069859AB-9CA8-9730-DFBA-77D9F3405867}"/>
              </a:ext>
            </a:extLst>
          </p:cNvPr>
          <p:cNvSpPr/>
          <p:nvPr/>
        </p:nvSpPr>
        <p:spPr>
          <a:xfrm>
            <a:off x="5210783" y="1942300"/>
            <a:ext cx="812565" cy="3647733"/>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Tree>
    <p:extLst>
      <p:ext uri="{BB962C8B-B14F-4D97-AF65-F5344CB8AC3E}">
        <p14:creationId xmlns:p14="http://schemas.microsoft.com/office/powerpoint/2010/main" val="41886138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A36"/>
        </a:solidFill>
        <a:effectLst/>
      </p:bgPr>
    </p:bg>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5345FB20-4CF9-4EA4-8C60-0B6D1020E77E}"/>
              </a:ext>
            </a:extLst>
          </p:cNvPr>
          <p:cNvSpPr/>
          <p:nvPr/>
        </p:nvSpPr>
        <p:spPr>
          <a:xfrm rot="16200000" flipH="1">
            <a:off x="-179970" y="3712263"/>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blipFill>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3" name="任意多边形: 形状 12">
            <a:extLst>
              <a:ext uri="{FF2B5EF4-FFF2-40B4-BE49-F238E27FC236}">
                <a16:creationId xmlns:a16="http://schemas.microsoft.com/office/drawing/2014/main" id="{F98F6167-6F5F-46CE-9FF0-B5244E5AFE73}"/>
              </a:ext>
            </a:extLst>
          </p:cNvPr>
          <p:cNvSpPr/>
          <p:nvPr/>
        </p:nvSpPr>
        <p:spPr>
          <a:xfrm rot="16200000" flipH="1">
            <a:off x="7387391" y="-239962"/>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blipFill>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1" name="任意多边形: 形状 10">
            <a:extLst>
              <a:ext uri="{FF2B5EF4-FFF2-40B4-BE49-F238E27FC236}">
                <a16:creationId xmlns:a16="http://schemas.microsoft.com/office/drawing/2014/main" id="{9D35C233-2F71-48BB-B9F7-B4E63CDC59BE}"/>
              </a:ext>
            </a:extLst>
          </p:cNvPr>
          <p:cNvSpPr/>
          <p:nvPr/>
        </p:nvSpPr>
        <p:spPr>
          <a:xfrm rot="16200000" flipH="1">
            <a:off x="3687350" y="1702132"/>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2" name="任意多边形: 形状 1">
            <a:extLst>
              <a:ext uri="{FF2B5EF4-FFF2-40B4-BE49-F238E27FC236}">
                <a16:creationId xmlns:a16="http://schemas.microsoft.com/office/drawing/2014/main" id="{C0FC874D-CBB3-43E2-AB0A-FC83D36B0DE8}"/>
              </a:ext>
            </a:extLst>
          </p:cNvPr>
          <p:cNvSpPr/>
          <p:nvPr/>
        </p:nvSpPr>
        <p:spPr>
          <a:xfrm rot="16200000" flipH="1">
            <a:off x="6899657" y="1245485"/>
            <a:ext cx="1159215" cy="1286722"/>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3" name="任意多边形: 形状 2">
            <a:extLst>
              <a:ext uri="{FF2B5EF4-FFF2-40B4-BE49-F238E27FC236}">
                <a16:creationId xmlns:a16="http://schemas.microsoft.com/office/drawing/2014/main" id="{5A8FF773-B225-4EAF-A69C-C172454A2A69}"/>
              </a:ext>
            </a:extLst>
          </p:cNvPr>
          <p:cNvSpPr/>
          <p:nvPr/>
        </p:nvSpPr>
        <p:spPr>
          <a:xfrm rot="16200000" flipH="1">
            <a:off x="3288479" y="4745910"/>
            <a:ext cx="916426" cy="1017228"/>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6FD6FC1-0BC4-4208-96CA-6943813867B7}"/>
              </a:ext>
            </a:extLst>
          </p:cNvPr>
          <p:cNvSpPr/>
          <p:nvPr/>
        </p:nvSpPr>
        <p:spPr>
          <a:xfrm rot="16200000" flipH="1">
            <a:off x="7239496" y="4128361"/>
            <a:ext cx="633130" cy="702770"/>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5" name="任意多边形: 形状 4">
            <a:extLst>
              <a:ext uri="{FF2B5EF4-FFF2-40B4-BE49-F238E27FC236}">
                <a16:creationId xmlns:a16="http://schemas.microsoft.com/office/drawing/2014/main" id="{35778E25-0BC4-4AB6-869F-663A6DAF3A1B}"/>
              </a:ext>
            </a:extLst>
          </p:cNvPr>
          <p:cNvSpPr/>
          <p:nvPr/>
        </p:nvSpPr>
        <p:spPr>
          <a:xfrm rot="16200000" flipH="1">
            <a:off x="4006775" y="3473439"/>
            <a:ext cx="673012" cy="747040"/>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6" name="任意多边形: 形状 5">
            <a:extLst>
              <a:ext uri="{FF2B5EF4-FFF2-40B4-BE49-F238E27FC236}">
                <a16:creationId xmlns:a16="http://schemas.microsoft.com/office/drawing/2014/main" id="{9ABED696-40D2-4FC4-B54E-4F111C19B6C5}"/>
              </a:ext>
            </a:extLst>
          </p:cNvPr>
          <p:cNvSpPr/>
          <p:nvPr/>
        </p:nvSpPr>
        <p:spPr>
          <a:xfrm rot="16200000" flipH="1">
            <a:off x="5176280" y="1324145"/>
            <a:ext cx="520650" cy="577919"/>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5" name="文本框 14">
            <a:extLst>
              <a:ext uri="{FF2B5EF4-FFF2-40B4-BE49-F238E27FC236}">
                <a16:creationId xmlns:a16="http://schemas.microsoft.com/office/drawing/2014/main" id="{981E2B1B-AECA-4E50-B858-013141F4BD51}"/>
              </a:ext>
            </a:extLst>
          </p:cNvPr>
          <p:cNvSpPr txBox="1"/>
          <p:nvPr/>
        </p:nvSpPr>
        <p:spPr>
          <a:xfrm>
            <a:off x="3424982" y="1416259"/>
            <a:ext cx="1553428" cy="1569456"/>
          </a:xfrm>
          <a:prstGeom prst="rect">
            <a:avLst/>
          </a:prstGeom>
          <a:noFill/>
        </p:spPr>
        <p:txBody>
          <a:bodyPr wrap="none" rtlCol="0">
            <a:spAutoFit/>
            <a:scene3d>
              <a:camera prst="orthographicFront"/>
              <a:lightRig rig="threePt" dir="t"/>
            </a:scene3d>
            <a:sp3d contourW="12700"/>
          </a:bodyPr>
          <a:lstStyle>
            <a:defPPr>
              <a:defRPr lang="en-US"/>
            </a:defPPr>
            <a:lvl1pPr>
              <a:defRPr sz="13800" b="1">
                <a:solidFill>
                  <a:srgbClr val="363E47"/>
                </a:solidFill>
                <a:latin typeface="Geometr415 Blk BT" panose="020B0802020204020303" pitchFamily="34" charset="0"/>
              </a:defRPr>
            </a:lvl1pPr>
          </a:lstStyle>
          <a:p>
            <a:pPr defTabSz="457154">
              <a:defRPr/>
            </a:pPr>
            <a:r>
              <a:rPr lang="en-US" altLang="zh-CN" sz="9599" dirty="0">
                <a:solidFill>
                  <a:srgbClr val="FFFFFF"/>
                </a:solidFill>
                <a:latin typeface="Arial"/>
                <a:ea typeface="微软雅黑"/>
                <a:cs typeface="+mn-ea"/>
                <a:sym typeface="+mn-lt"/>
              </a:rPr>
              <a:t>01</a:t>
            </a:r>
            <a:endParaRPr lang="zh-CN" altLang="en-US" sz="9599" dirty="0">
              <a:solidFill>
                <a:srgbClr val="FFFFFF"/>
              </a:solidFill>
              <a:latin typeface="Arial"/>
              <a:ea typeface="微软雅黑"/>
              <a:cs typeface="+mn-ea"/>
              <a:sym typeface="+mn-lt"/>
            </a:endParaRPr>
          </a:p>
        </p:txBody>
      </p:sp>
      <p:sp>
        <p:nvSpPr>
          <p:cNvPr id="16" name="文本框 15">
            <a:extLst>
              <a:ext uri="{FF2B5EF4-FFF2-40B4-BE49-F238E27FC236}">
                <a16:creationId xmlns:a16="http://schemas.microsoft.com/office/drawing/2014/main" id="{69650CDC-CECB-4119-A6C8-32360CC2502C}"/>
              </a:ext>
            </a:extLst>
          </p:cNvPr>
          <p:cNvSpPr txBox="1"/>
          <p:nvPr/>
        </p:nvSpPr>
        <p:spPr>
          <a:xfrm>
            <a:off x="5466245" y="2709408"/>
            <a:ext cx="1260212" cy="1323439"/>
          </a:xfrm>
          <a:prstGeom prst="rect">
            <a:avLst/>
          </a:prstGeom>
          <a:noFill/>
        </p:spPr>
        <p:txBody>
          <a:bodyPr wrap="square" rtlCol="0">
            <a:spAutoFit/>
            <a:scene3d>
              <a:camera prst="orthographicFront"/>
              <a:lightRig rig="threePt" dir="t"/>
            </a:scene3d>
            <a:sp3d contourW="12700"/>
          </a:bodyPr>
          <a:lstStyle/>
          <a:p>
            <a:pPr algn="dist" defTabSz="457154">
              <a:defRPr/>
            </a:pPr>
            <a:r>
              <a:rPr lang="zh-CN" altLang="en-US" sz="4000" b="1" dirty="0">
                <a:solidFill>
                  <a:srgbClr val="FFFFFF"/>
                </a:solidFill>
                <a:latin typeface="Arial"/>
                <a:ea typeface="微软雅黑"/>
                <a:cs typeface="+mn-ea"/>
                <a:sym typeface="+mn-lt"/>
              </a:rPr>
              <a:t>背景介绍</a:t>
            </a:r>
            <a:endParaRPr lang="en-US" altLang="zh-CN" sz="4000" b="1" dirty="0">
              <a:solidFill>
                <a:srgbClr val="FFFFFF"/>
              </a:solidFill>
              <a:latin typeface="Arial"/>
              <a:ea typeface="微软雅黑"/>
              <a:cs typeface="+mn-ea"/>
              <a:sym typeface="+mn-lt"/>
            </a:endParaRPr>
          </a:p>
        </p:txBody>
      </p:sp>
      <p:sp>
        <p:nvSpPr>
          <p:cNvPr id="14" name="文本框 13">
            <a:extLst>
              <a:ext uri="{FF2B5EF4-FFF2-40B4-BE49-F238E27FC236}">
                <a16:creationId xmlns:a16="http://schemas.microsoft.com/office/drawing/2014/main" id="{915D93AB-8472-3F55-2E54-D87A101866CE}"/>
              </a:ext>
            </a:extLst>
          </p:cNvPr>
          <p:cNvSpPr txBox="1"/>
          <p:nvPr/>
        </p:nvSpPr>
        <p:spPr>
          <a:xfrm>
            <a:off x="4581760" y="5197578"/>
            <a:ext cx="7366119" cy="1569660"/>
          </a:xfrm>
          <a:prstGeom prst="rect">
            <a:avLst/>
          </a:prstGeom>
          <a:noFill/>
        </p:spPr>
        <p:txBody>
          <a:bodyPr wrap="none" rtlCol="0">
            <a:spAutoFit/>
          </a:bodyPr>
          <a:lstStyle/>
          <a:p>
            <a:pPr defTabSz="457154"/>
            <a:r>
              <a:rPr lang="en-US" altLang="zh-CN" sz="9600" b="1" dirty="0">
                <a:solidFill>
                  <a:srgbClr val="363E47"/>
                </a:solidFill>
                <a:cs typeface="+mn-ea"/>
                <a:sym typeface="+mn-lt"/>
              </a:rPr>
              <a:t>Background</a:t>
            </a:r>
            <a:endParaRPr lang="zh-CN" altLang="en-US" sz="9600" b="1" dirty="0">
              <a:solidFill>
                <a:srgbClr val="363E47"/>
              </a:solidFill>
              <a:latin typeface="Arial"/>
              <a:ea typeface="微软雅黑"/>
              <a:cs typeface="+mn-ea"/>
              <a:sym typeface="+mn-lt"/>
            </a:endParaRPr>
          </a:p>
        </p:txBody>
      </p:sp>
    </p:spTree>
    <p:extLst>
      <p:ext uri="{BB962C8B-B14F-4D97-AF65-F5344CB8AC3E}">
        <p14:creationId xmlns:p14="http://schemas.microsoft.com/office/powerpoint/2010/main" val="39601845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0-#ppt_w/2"/>
                                          </p:val>
                                        </p:tav>
                                        <p:tav tm="100000">
                                          <p:val>
                                            <p:strVal val="#ppt_x"/>
                                          </p:val>
                                        </p:tav>
                                      </p:tavLst>
                                    </p:anim>
                                    <p:anim calcmode="lin" valueType="num">
                                      <p:cBhvr additive="base">
                                        <p:cTn id="24" dur="75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750" fill="hold"/>
                                        <p:tgtEl>
                                          <p:spTgt spid="3"/>
                                        </p:tgtEl>
                                        <p:attrNameLst>
                                          <p:attrName>ppt_x</p:attrName>
                                        </p:attrNameLst>
                                      </p:cBhvr>
                                      <p:tavLst>
                                        <p:tav tm="0">
                                          <p:val>
                                            <p:strVal val="0-#ppt_w/2"/>
                                          </p:val>
                                        </p:tav>
                                        <p:tav tm="100000">
                                          <p:val>
                                            <p:strVal val="#ppt_x"/>
                                          </p:val>
                                        </p:tav>
                                      </p:tavLst>
                                    </p:anim>
                                    <p:anim calcmode="lin" valueType="num">
                                      <p:cBhvr additive="base">
                                        <p:cTn id="28" dur="75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0-#ppt_w/2"/>
                                          </p:val>
                                        </p:tav>
                                        <p:tav tm="100000">
                                          <p:val>
                                            <p:strVal val="#ppt_x"/>
                                          </p:val>
                                        </p:tav>
                                      </p:tavLst>
                                    </p:anim>
                                    <p:anim calcmode="lin" valueType="num">
                                      <p:cBhvr additive="base">
                                        <p:cTn id="32" dur="75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2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750" fill="hold"/>
                                        <p:tgtEl>
                                          <p:spTgt spid="12"/>
                                        </p:tgtEl>
                                        <p:attrNameLst>
                                          <p:attrName>ppt_x</p:attrName>
                                        </p:attrNameLst>
                                      </p:cBhvr>
                                      <p:tavLst>
                                        <p:tav tm="0">
                                          <p:val>
                                            <p:strVal val="0-#ppt_w/2"/>
                                          </p:val>
                                        </p:tav>
                                        <p:tav tm="100000">
                                          <p:val>
                                            <p:strVal val="#ppt_x"/>
                                          </p:val>
                                        </p:tav>
                                      </p:tavLst>
                                    </p:anim>
                                    <p:anim calcmode="lin" valueType="num">
                                      <p:cBhvr additive="base">
                                        <p:cTn id="36" dur="750" fill="hold"/>
                                        <p:tgtEl>
                                          <p:spTgt spid="12"/>
                                        </p:tgtEl>
                                        <p:attrNameLst>
                                          <p:attrName>ppt_y</p:attrName>
                                        </p:attrNameLst>
                                      </p:cBhvr>
                                      <p:tavLst>
                                        <p:tav tm="0">
                                          <p:val>
                                            <p:strVal val="1+#ppt_h/2"/>
                                          </p:val>
                                        </p:tav>
                                        <p:tav tm="100000">
                                          <p:val>
                                            <p:strVal val="#ppt_y"/>
                                          </p:val>
                                        </p:tav>
                                      </p:tavLst>
                                    </p:anim>
                                  </p:childTnLst>
                                </p:cTn>
                              </p:par>
                            </p:childTnLst>
                          </p:cTn>
                        </p:par>
                        <p:par>
                          <p:cTn id="37" fill="hold">
                            <p:stCondLst>
                              <p:cond delay="1450"/>
                            </p:stCondLst>
                            <p:childTnLst>
                              <p:par>
                                <p:cTn id="38" presetID="47"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par>
                          <p:cTn id="43" fill="hold">
                            <p:stCondLst>
                              <p:cond delay="2450"/>
                            </p:stCondLst>
                            <p:childTnLst>
                              <p:par>
                                <p:cTn id="44" presetID="53" presetClass="entr" presetSubtype="16"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295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2" grpId="0" animBg="1"/>
      <p:bldP spid="3" grpId="0" animBg="1"/>
      <p:bldP spid="4" grpId="0" animBg="1"/>
      <p:bldP spid="5" grpId="0" animBg="1"/>
      <p:bldP spid="6" grpId="0" animBg="1"/>
      <p:bldP spid="15" grpId="0"/>
      <p:bldP spid="16"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04.ST</a:t>
              </a:r>
              <a:r>
                <a:rPr lang="zh-CN" altLang="en-US" sz="2800" b="1" dirty="0">
                  <a:solidFill>
                    <a:srgbClr val="000000">
                      <a:lumMod val="85000"/>
                      <a:lumOff val="15000"/>
                    </a:srgbClr>
                  </a:solidFill>
                  <a:latin typeface="Arial"/>
                  <a:ea typeface="微软雅黑"/>
                  <a:cs typeface="+mn-ea"/>
                  <a:sym typeface="+mn-lt"/>
                </a:rPr>
                <a:t>网络结构</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3" name="直接连接符 52">
            <a:extLst>
              <a:ext uri="{FF2B5EF4-FFF2-40B4-BE49-F238E27FC236}">
                <a16:creationId xmlns:a16="http://schemas.microsoft.com/office/drawing/2014/main" id="{79DAE685-D19D-4917-B7D6-40D8B1CB0CAA}"/>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00906EA-277D-405E-8E7E-F6AF7C87FD2E}"/>
              </a:ext>
            </a:extLst>
          </p:cNvPr>
          <p:cNvGrpSpPr/>
          <p:nvPr/>
        </p:nvGrpSpPr>
        <p:grpSpPr>
          <a:xfrm>
            <a:off x="3831538" y="5486861"/>
            <a:ext cx="8232032" cy="953042"/>
            <a:chOff x="6704182" y="2474153"/>
            <a:chExt cx="8233104" cy="953167"/>
          </a:xfrm>
        </p:grpSpPr>
        <p:sp>
          <p:nvSpPr>
            <p:cNvPr id="83" name="文本框 82">
              <a:extLst>
                <a:ext uri="{FF2B5EF4-FFF2-40B4-BE49-F238E27FC236}">
                  <a16:creationId xmlns:a16="http://schemas.microsoft.com/office/drawing/2014/main" id="{7407CFB6-9D57-4947-9435-1D4DA94698BD}"/>
                </a:ext>
              </a:extLst>
            </p:cNvPr>
            <p:cNvSpPr txBox="1"/>
            <p:nvPr/>
          </p:nvSpPr>
          <p:spPr>
            <a:xfrm>
              <a:off x="6704182" y="2474153"/>
              <a:ext cx="8233104" cy="584852"/>
            </a:xfrm>
            <a:prstGeom prst="rect">
              <a:avLst/>
            </a:prstGeom>
            <a:noFill/>
          </p:spPr>
          <p:txBody>
            <a:bodyPr wrap="square" rtlCol="0">
              <a:spAutoFit/>
              <a:scene3d>
                <a:camera prst="orthographicFront"/>
                <a:lightRig rig="threePt" dir="t"/>
              </a:scene3d>
              <a:sp3d contourW="12700"/>
            </a:bodyPr>
            <a:lstStyle/>
            <a:p>
              <a:pPr algn="r" defTabSz="457154"/>
              <a:r>
                <a:rPr lang="en-US" altLang="zh-CN" sz="3200" b="1" dirty="0" err="1">
                  <a:solidFill>
                    <a:srgbClr val="000000"/>
                  </a:solidFill>
                  <a:latin typeface="Arial"/>
                  <a:ea typeface="微软雅黑"/>
                  <a:cs typeface="+mn-ea"/>
                  <a:sym typeface="+mn-lt"/>
                </a:rPr>
                <a:t>Swin</a:t>
              </a:r>
              <a:r>
                <a:rPr lang="en-US" altLang="zh-CN" sz="3200" b="1" dirty="0">
                  <a:solidFill>
                    <a:srgbClr val="000000"/>
                  </a:solidFill>
                  <a:latin typeface="Arial"/>
                  <a:ea typeface="微软雅黑"/>
                  <a:cs typeface="+mn-ea"/>
                  <a:sym typeface="+mn-lt"/>
                </a:rPr>
                <a:t> Transformer</a:t>
              </a:r>
              <a:endParaRPr lang="zh-CN" altLang="en-US" sz="3200" b="1" dirty="0">
                <a:solidFill>
                  <a:srgbClr val="000000"/>
                </a:solidFill>
                <a:latin typeface="Arial"/>
                <a:ea typeface="微软雅黑"/>
                <a:cs typeface="+mn-ea"/>
                <a:sym typeface="+mn-lt"/>
              </a:endParaRPr>
            </a:p>
          </p:txBody>
        </p:sp>
        <p:sp>
          <p:nvSpPr>
            <p:cNvPr id="84" name="文本框 83">
              <a:extLst>
                <a:ext uri="{FF2B5EF4-FFF2-40B4-BE49-F238E27FC236}">
                  <a16:creationId xmlns:a16="http://schemas.microsoft.com/office/drawing/2014/main" id="{0D7424FC-B199-484F-A894-AFDE3D0485C7}"/>
                </a:ext>
              </a:extLst>
            </p:cNvPr>
            <p:cNvSpPr txBox="1"/>
            <p:nvPr/>
          </p:nvSpPr>
          <p:spPr>
            <a:xfrm>
              <a:off x="11832744" y="3064930"/>
              <a:ext cx="3104542" cy="362390"/>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zh-CN" altLang="en-US" sz="1600" dirty="0">
                  <a:solidFill>
                    <a:srgbClr val="000000">
                      <a:lumMod val="50000"/>
                      <a:lumOff val="50000"/>
                    </a:srgbClr>
                  </a:solidFill>
                  <a:latin typeface="Arial"/>
                  <a:ea typeface="微软雅黑"/>
                  <a:cs typeface="+mn-ea"/>
                  <a:sym typeface="+mn-lt"/>
                </a:rPr>
                <a:t>模型由两大部分组成</a:t>
              </a:r>
              <a:endParaRPr lang="en-US" altLang="zh-CN" sz="1600" dirty="0">
                <a:solidFill>
                  <a:srgbClr val="000000">
                    <a:lumMod val="50000"/>
                    <a:lumOff val="50000"/>
                  </a:srgbClr>
                </a:solidFill>
                <a:latin typeface="Arial"/>
                <a:ea typeface="微软雅黑"/>
                <a:cs typeface="+mn-ea"/>
                <a:sym typeface="+mn-lt"/>
              </a:endParaRPr>
            </a:p>
          </p:txBody>
        </p:sp>
      </p:grpSp>
      <p:pic>
        <p:nvPicPr>
          <p:cNvPr id="41" name="图片 40">
            <a:extLst>
              <a:ext uri="{FF2B5EF4-FFF2-40B4-BE49-F238E27FC236}">
                <a16:creationId xmlns:a16="http://schemas.microsoft.com/office/drawing/2014/main" id="{ECEB9CBF-09AF-84A6-8ABD-88C4F7163196}"/>
              </a:ext>
            </a:extLst>
          </p:cNvPr>
          <p:cNvPicPr>
            <a:picLocks noChangeAspect="1"/>
          </p:cNvPicPr>
          <p:nvPr/>
        </p:nvPicPr>
        <p:blipFill>
          <a:blip r:embed="rId4"/>
          <a:stretch>
            <a:fillRect/>
          </a:stretch>
        </p:blipFill>
        <p:spPr>
          <a:xfrm>
            <a:off x="234587" y="1815842"/>
            <a:ext cx="11764615" cy="35075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60662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par>
                                <p:cTn id="8" presetID="22" presetClass="entr" presetSubtype="8"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4" y="441768"/>
            <a:ext cx="4494467" cy="721610"/>
            <a:chOff x="1538424" y="440585"/>
            <a:chExt cx="4495052"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4" y="440585"/>
              <a:ext cx="3598145"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05.ST</a:t>
              </a:r>
              <a:r>
                <a:rPr lang="zh-CN" altLang="en-US" sz="2800" b="1" dirty="0">
                  <a:solidFill>
                    <a:srgbClr val="000000">
                      <a:lumMod val="85000"/>
                      <a:lumOff val="15000"/>
                    </a:srgbClr>
                  </a:solidFill>
                  <a:latin typeface="Arial"/>
                  <a:ea typeface="微软雅黑"/>
                  <a:cs typeface="+mn-ea"/>
                  <a:sym typeface="+mn-lt"/>
                </a:rPr>
                <a:t>实现细节</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2" name="直接连接符 51">
            <a:extLst>
              <a:ext uri="{FF2B5EF4-FFF2-40B4-BE49-F238E27FC236}">
                <a16:creationId xmlns:a16="http://schemas.microsoft.com/office/drawing/2014/main" id="{61600039-92AE-FF83-8A85-12DAF33F0741}"/>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01A05C80-B452-FDD8-F1C9-9795BF09F57F}"/>
              </a:ext>
            </a:extLst>
          </p:cNvPr>
          <p:cNvSpPr txBox="1"/>
          <p:nvPr/>
        </p:nvSpPr>
        <p:spPr>
          <a:xfrm>
            <a:off x="556338" y="4009795"/>
            <a:ext cx="3108543" cy="646331"/>
          </a:xfrm>
          <a:prstGeom prst="rect">
            <a:avLst/>
          </a:prstGeom>
          <a:noFill/>
        </p:spPr>
        <p:txBody>
          <a:bodyPr wrap="none" rtlCol="0">
            <a:spAutoFit/>
          </a:bodyPr>
          <a:lstStyle/>
          <a:p>
            <a:r>
              <a:rPr lang="en-US" altLang="zh-CN" sz="3600" b="1" dirty="0"/>
              <a:t>Patch Embed</a:t>
            </a:r>
            <a:endParaRPr lang="zh-CN" altLang="en-US" sz="3600" b="1" dirty="0"/>
          </a:p>
        </p:txBody>
      </p:sp>
      <p:sp>
        <p:nvSpPr>
          <p:cNvPr id="43" name="文本框 42">
            <a:extLst>
              <a:ext uri="{FF2B5EF4-FFF2-40B4-BE49-F238E27FC236}">
                <a16:creationId xmlns:a16="http://schemas.microsoft.com/office/drawing/2014/main" id="{92CDD2A1-1BC2-A890-2118-0490D1498838}"/>
              </a:ext>
            </a:extLst>
          </p:cNvPr>
          <p:cNvSpPr txBox="1"/>
          <p:nvPr/>
        </p:nvSpPr>
        <p:spPr>
          <a:xfrm>
            <a:off x="488398" y="4770920"/>
            <a:ext cx="3613178" cy="1200329"/>
          </a:xfrm>
          <a:prstGeom prst="rect">
            <a:avLst/>
          </a:prstGeom>
          <a:noFill/>
        </p:spPr>
        <p:txBody>
          <a:bodyPr wrap="square" rtlCol="0">
            <a:spAutoFit/>
          </a:bodyPr>
          <a:lstStyle/>
          <a:p>
            <a:r>
              <a:rPr lang="zh-CN" altLang="en-US" sz="2400" b="0" i="0" dirty="0">
                <a:solidFill>
                  <a:srgbClr val="121212"/>
                </a:solidFill>
                <a:effectLst/>
                <a:latin typeface="-apple-system"/>
              </a:rPr>
              <a:t>对原始图片裁成一个个</a:t>
            </a:r>
            <a:r>
              <a:rPr lang="en-US" altLang="zh-CN" sz="2400" b="0" i="0" dirty="0" err="1">
                <a:solidFill>
                  <a:srgbClr val="121212"/>
                </a:solidFill>
                <a:effectLst/>
                <a:latin typeface="Menlo"/>
              </a:rPr>
              <a:t>patch_size</a:t>
            </a:r>
            <a:r>
              <a:rPr lang="en-US" altLang="zh-CN" sz="2400" b="0" i="0" dirty="0">
                <a:solidFill>
                  <a:srgbClr val="121212"/>
                </a:solidFill>
                <a:effectLst/>
                <a:latin typeface="Menlo"/>
              </a:rPr>
              <a:t> × </a:t>
            </a:r>
            <a:r>
              <a:rPr lang="en-US" altLang="zh-CN" sz="2400" b="0" i="0" dirty="0" err="1">
                <a:solidFill>
                  <a:srgbClr val="121212"/>
                </a:solidFill>
                <a:effectLst/>
                <a:latin typeface="Menlo"/>
              </a:rPr>
              <a:t>patch_size</a:t>
            </a:r>
            <a:r>
              <a:rPr lang="zh-CN" altLang="en-US" sz="2400" b="0" i="0" dirty="0">
                <a:solidFill>
                  <a:srgbClr val="121212"/>
                </a:solidFill>
                <a:effectLst/>
                <a:latin typeface="-apple-system"/>
              </a:rPr>
              <a:t>的窗口大小，然后进行嵌入</a:t>
            </a:r>
            <a:endParaRPr lang="zh-CN" altLang="en-US" sz="2400" dirty="0"/>
          </a:p>
        </p:txBody>
      </p:sp>
      <p:pic>
        <p:nvPicPr>
          <p:cNvPr id="49" name="图片 48">
            <a:extLst>
              <a:ext uri="{FF2B5EF4-FFF2-40B4-BE49-F238E27FC236}">
                <a16:creationId xmlns:a16="http://schemas.microsoft.com/office/drawing/2014/main" id="{5353BE3F-52F8-BA6B-850C-017F689C44DF}"/>
              </a:ext>
            </a:extLst>
          </p:cNvPr>
          <p:cNvPicPr>
            <a:picLocks noChangeAspect="1"/>
          </p:cNvPicPr>
          <p:nvPr/>
        </p:nvPicPr>
        <p:blipFill>
          <a:blip r:embed="rId4"/>
          <a:stretch>
            <a:fillRect/>
          </a:stretch>
        </p:blipFill>
        <p:spPr>
          <a:xfrm>
            <a:off x="4424814" y="1267466"/>
            <a:ext cx="7448315" cy="5101320"/>
          </a:xfrm>
          <a:prstGeom prst="rect">
            <a:avLst/>
          </a:prstGeom>
          <a:ln>
            <a:noFill/>
          </a:ln>
          <a:effectLst>
            <a:outerShdw blurRad="292100" dist="139700" dir="2700000" algn="tl" rotWithShape="0">
              <a:srgbClr val="333333">
                <a:alpha val="65000"/>
              </a:srgbClr>
            </a:outerShdw>
          </a:effectLst>
        </p:spPr>
      </p:pic>
      <p:pic>
        <p:nvPicPr>
          <p:cNvPr id="56" name="图片 55">
            <a:extLst>
              <a:ext uri="{FF2B5EF4-FFF2-40B4-BE49-F238E27FC236}">
                <a16:creationId xmlns:a16="http://schemas.microsoft.com/office/drawing/2014/main" id="{4D3D5A27-69BD-6A42-E8D6-565360AADE2E}"/>
              </a:ext>
            </a:extLst>
          </p:cNvPr>
          <p:cNvPicPr>
            <a:picLocks noChangeAspect="1"/>
          </p:cNvPicPr>
          <p:nvPr/>
        </p:nvPicPr>
        <p:blipFill>
          <a:blip r:embed="rId5"/>
          <a:stretch>
            <a:fillRect/>
          </a:stretch>
        </p:blipFill>
        <p:spPr>
          <a:xfrm>
            <a:off x="427352" y="1208913"/>
            <a:ext cx="3335472" cy="2686088"/>
          </a:xfrm>
          <a:prstGeom prst="rect">
            <a:avLst/>
          </a:prstGeom>
          <a:ln>
            <a:noFill/>
          </a:ln>
          <a:effectLst>
            <a:softEdge rad="112500"/>
          </a:effectLst>
        </p:spPr>
      </p:pic>
      <p:sp>
        <p:nvSpPr>
          <p:cNvPr id="54" name="矩形 53">
            <a:extLst>
              <a:ext uri="{FF2B5EF4-FFF2-40B4-BE49-F238E27FC236}">
                <a16:creationId xmlns:a16="http://schemas.microsoft.com/office/drawing/2014/main" id="{A3D60C88-23E2-899E-0450-17DED2933E25}"/>
              </a:ext>
            </a:extLst>
          </p:cNvPr>
          <p:cNvSpPr/>
          <p:nvPr/>
        </p:nvSpPr>
        <p:spPr>
          <a:xfrm>
            <a:off x="1651958" y="1471614"/>
            <a:ext cx="1490920" cy="2213002"/>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Tree>
    <p:extLst>
      <p:ext uri="{BB962C8B-B14F-4D97-AF65-F5344CB8AC3E}">
        <p14:creationId xmlns:p14="http://schemas.microsoft.com/office/powerpoint/2010/main" val="39221963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4" y="441768"/>
            <a:ext cx="4494467" cy="721610"/>
            <a:chOff x="1538424" y="440585"/>
            <a:chExt cx="4495052"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4" y="440585"/>
              <a:ext cx="3598145"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05.ST</a:t>
              </a:r>
              <a:r>
                <a:rPr lang="zh-CN" altLang="en-US" sz="2800" b="1" dirty="0">
                  <a:solidFill>
                    <a:srgbClr val="000000">
                      <a:lumMod val="85000"/>
                      <a:lumOff val="15000"/>
                    </a:srgbClr>
                  </a:solidFill>
                  <a:latin typeface="Arial"/>
                  <a:ea typeface="微软雅黑"/>
                  <a:cs typeface="+mn-ea"/>
                  <a:sym typeface="+mn-lt"/>
                </a:rPr>
                <a:t>实现细节</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2" name="直接连接符 51">
            <a:extLst>
              <a:ext uri="{FF2B5EF4-FFF2-40B4-BE49-F238E27FC236}">
                <a16:creationId xmlns:a16="http://schemas.microsoft.com/office/drawing/2014/main" id="{61600039-92AE-FF83-8A85-12DAF33F0741}"/>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01A05C80-B452-FDD8-F1C9-9795BF09F57F}"/>
              </a:ext>
            </a:extLst>
          </p:cNvPr>
          <p:cNvSpPr txBox="1"/>
          <p:nvPr/>
        </p:nvSpPr>
        <p:spPr>
          <a:xfrm>
            <a:off x="499560" y="3951010"/>
            <a:ext cx="3365024" cy="646331"/>
          </a:xfrm>
          <a:prstGeom prst="rect">
            <a:avLst/>
          </a:prstGeom>
          <a:noFill/>
        </p:spPr>
        <p:txBody>
          <a:bodyPr wrap="none" rtlCol="0">
            <a:spAutoFit/>
          </a:bodyPr>
          <a:lstStyle/>
          <a:p>
            <a:r>
              <a:rPr lang="en-US" altLang="zh-CN" sz="3600" b="1" dirty="0"/>
              <a:t>Patch Merging</a:t>
            </a:r>
            <a:endParaRPr lang="zh-CN" altLang="en-US" sz="3600" b="1" dirty="0"/>
          </a:p>
        </p:txBody>
      </p:sp>
      <p:sp>
        <p:nvSpPr>
          <p:cNvPr id="43" name="文本框 42">
            <a:extLst>
              <a:ext uri="{FF2B5EF4-FFF2-40B4-BE49-F238E27FC236}">
                <a16:creationId xmlns:a16="http://schemas.microsoft.com/office/drawing/2014/main" id="{92CDD2A1-1BC2-A890-2118-0490D1498838}"/>
              </a:ext>
            </a:extLst>
          </p:cNvPr>
          <p:cNvSpPr txBox="1"/>
          <p:nvPr/>
        </p:nvSpPr>
        <p:spPr>
          <a:xfrm>
            <a:off x="375483" y="4744874"/>
            <a:ext cx="3613178" cy="1569660"/>
          </a:xfrm>
          <a:prstGeom prst="rect">
            <a:avLst/>
          </a:prstGeom>
          <a:noFill/>
        </p:spPr>
        <p:txBody>
          <a:bodyPr wrap="square" rtlCol="0">
            <a:spAutoFit/>
          </a:bodyPr>
          <a:lstStyle/>
          <a:p>
            <a:r>
              <a:rPr lang="zh-CN" altLang="en-US" sz="2400" b="0" i="0" dirty="0">
                <a:solidFill>
                  <a:srgbClr val="121212"/>
                </a:solidFill>
                <a:effectLst/>
                <a:latin typeface="-apple-system"/>
              </a:rPr>
              <a:t>降采样，用于缩小分辨率，调整通道数。</a:t>
            </a:r>
            <a:endParaRPr lang="en-US" altLang="zh-CN" sz="2400" b="0" i="0" dirty="0">
              <a:solidFill>
                <a:srgbClr val="121212"/>
              </a:solidFill>
              <a:effectLst/>
              <a:latin typeface="-apple-system"/>
            </a:endParaRPr>
          </a:p>
          <a:p>
            <a:r>
              <a:rPr lang="zh-CN" altLang="en-US" sz="2400" b="0" i="0" dirty="0">
                <a:solidFill>
                  <a:srgbClr val="121212"/>
                </a:solidFill>
                <a:effectLst/>
                <a:latin typeface="-apple-system"/>
              </a:rPr>
              <a:t>进而形成层次化的设计，同时也能节省一定运算量</a:t>
            </a:r>
            <a:endParaRPr lang="zh-CN" altLang="en-US" sz="2400" dirty="0"/>
          </a:p>
        </p:txBody>
      </p:sp>
      <p:pic>
        <p:nvPicPr>
          <p:cNvPr id="44" name="图片 43">
            <a:extLst>
              <a:ext uri="{FF2B5EF4-FFF2-40B4-BE49-F238E27FC236}">
                <a16:creationId xmlns:a16="http://schemas.microsoft.com/office/drawing/2014/main" id="{4EC9A5CB-7C26-D1F3-60FA-37EB84DFC00B}"/>
              </a:ext>
            </a:extLst>
          </p:cNvPr>
          <p:cNvPicPr>
            <a:picLocks noChangeAspect="1"/>
          </p:cNvPicPr>
          <p:nvPr/>
        </p:nvPicPr>
        <p:blipFill>
          <a:blip r:embed="rId4"/>
          <a:stretch>
            <a:fillRect/>
          </a:stretch>
        </p:blipFill>
        <p:spPr>
          <a:xfrm>
            <a:off x="1137044" y="1310911"/>
            <a:ext cx="2096878" cy="2602704"/>
          </a:xfrm>
          <a:prstGeom prst="rect">
            <a:avLst/>
          </a:prstGeom>
        </p:spPr>
      </p:pic>
      <p:sp>
        <p:nvSpPr>
          <p:cNvPr id="45" name="矩形 44">
            <a:extLst>
              <a:ext uri="{FF2B5EF4-FFF2-40B4-BE49-F238E27FC236}">
                <a16:creationId xmlns:a16="http://schemas.microsoft.com/office/drawing/2014/main" id="{1C2DA34A-E336-29E3-0AF4-A347081A03F4}"/>
              </a:ext>
            </a:extLst>
          </p:cNvPr>
          <p:cNvSpPr/>
          <p:nvPr/>
        </p:nvSpPr>
        <p:spPr>
          <a:xfrm>
            <a:off x="1338114" y="1609949"/>
            <a:ext cx="508620" cy="2074720"/>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pic>
        <p:nvPicPr>
          <p:cNvPr id="47" name="图片 46">
            <a:extLst>
              <a:ext uri="{FF2B5EF4-FFF2-40B4-BE49-F238E27FC236}">
                <a16:creationId xmlns:a16="http://schemas.microsoft.com/office/drawing/2014/main" id="{F5C10856-022B-068B-1627-A7670ACC2A4F}"/>
              </a:ext>
            </a:extLst>
          </p:cNvPr>
          <p:cNvPicPr>
            <a:picLocks noChangeAspect="1"/>
          </p:cNvPicPr>
          <p:nvPr/>
        </p:nvPicPr>
        <p:blipFill>
          <a:blip r:embed="rId5"/>
          <a:stretch>
            <a:fillRect/>
          </a:stretch>
        </p:blipFill>
        <p:spPr>
          <a:xfrm>
            <a:off x="4782410" y="1124566"/>
            <a:ext cx="6587905" cy="52265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361968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4" y="441768"/>
            <a:ext cx="4494467" cy="721610"/>
            <a:chOff x="1538424" y="440585"/>
            <a:chExt cx="4495052"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4" y="440585"/>
              <a:ext cx="3598145"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05.ST</a:t>
              </a:r>
              <a:r>
                <a:rPr lang="zh-CN" altLang="en-US" sz="2800" b="1" dirty="0">
                  <a:solidFill>
                    <a:srgbClr val="000000">
                      <a:lumMod val="85000"/>
                      <a:lumOff val="15000"/>
                    </a:srgbClr>
                  </a:solidFill>
                  <a:latin typeface="Arial"/>
                  <a:ea typeface="微软雅黑"/>
                  <a:cs typeface="+mn-ea"/>
                  <a:sym typeface="+mn-lt"/>
                </a:rPr>
                <a:t>实现细节</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2" name="直接连接符 51">
            <a:extLst>
              <a:ext uri="{FF2B5EF4-FFF2-40B4-BE49-F238E27FC236}">
                <a16:creationId xmlns:a16="http://schemas.microsoft.com/office/drawing/2014/main" id="{61600039-92AE-FF83-8A85-12DAF33F0741}"/>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01A05C80-B452-FDD8-F1C9-9795BF09F57F}"/>
              </a:ext>
            </a:extLst>
          </p:cNvPr>
          <p:cNvSpPr txBox="1"/>
          <p:nvPr/>
        </p:nvSpPr>
        <p:spPr>
          <a:xfrm>
            <a:off x="499560" y="3951010"/>
            <a:ext cx="3365024" cy="646331"/>
          </a:xfrm>
          <a:prstGeom prst="rect">
            <a:avLst/>
          </a:prstGeom>
          <a:noFill/>
        </p:spPr>
        <p:txBody>
          <a:bodyPr wrap="none" rtlCol="0">
            <a:spAutoFit/>
          </a:bodyPr>
          <a:lstStyle/>
          <a:p>
            <a:r>
              <a:rPr lang="en-US" altLang="zh-CN" sz="3600" b="1" dirty="0"/>
              <a:t>Patch Merging</a:t>
            </a:r>
            <a:endParaRPr lang="zh-CN" altLang="en-US" sz="3600" b="1" dirty="0"/>
          </a:p>
        </p:txBody>
      </p:sp>
      <p:sp>
        <p:nvSpPr>
          <p:cNvPr id="43" name="文本框 42">
            <a:extLst>
              <a:ext uri="{FF2B5EF4-FFF2-40B4-BE49-F238E27FC236}">
                <a16:creationId xmlns:a16="http://schemas.microsoft.com/office/drawing/2014/main" id="{92CDD2A1-1BC2-A890-2118-0490D1498838}"/>
              </a:ext>
            </a:extLst>
          </p:cNvPr>
          <p:cNvSpPr txBox="1"/>
          <p:nvPr/>
        </p:nvSpPr>
        <p:spPr>
          <a:xfrm>
            <a:off x="375483" y="4744874"/>
            <a:ext cx="3613178" cy="1569660"/>
          </a:xfrm>
          <a:prstGeom prst="rect">
            <a:avLst/>
          </a:prstGeom>
          <a:noFill/>
        </p:spPr>
        <p:txBody>
          <a:bodyPr wrap="square" rtlCol="0">
            <a:spAutoFit/>
          </a:bodyPr>
          <a:lstStyle/>
          <a:p>
            <a:r>
              <a:rPr lang="zh-CN" altLang="en-US" sz="2400" b="0" i="0" dirty="0">
                <a:solidFill>
                  <a:srgbClr val="121212"/>
                </a:solidFill>
                <a:effectLst/>
                <a:latin typeface="-apple-system"/>
              </a:rPr>
              <a:t>降采样，用于缩小分辨率，调整通道数。</a:t>
            </a:r>
            <a:endParaRPr lang="en-US" altLang="zh-CN" sz="2400" b="0" i="0" dirty="0">
              <a:solidFill>
                <a:srgbClr val="121212"/>
              </a:solidFill>
              <a:effectLst/>
              <a:latin typeface="-apple-system"/>
            </a:endParaRPr>
          </a:p>
          <a:p>
            <a:r>
              <a:rPr lang="zh-CN" altLang="en-US" sz="2400" b="0" i="0" dirty="0">
                <a:solidFill>
                  <a:srgbClr val="121212"/>
                </a:solidFill>
                <a:effectLst/>
                <a:latin typeface="-apple-system"/>
              </a:rPr>
              <a:t>进而形成层次化的设计，同时也能节省一定运算量</a:t>
            </a:r>
            <a:endParaRPr lang="zh-CN" altLang="en-US" sz="2400" dirty="0"/>
          </a:p>
        </p:txBody>
      </p:sp>
      <p:pic>
        <p:nvPicPr>
          <p:cNvPr id="44" name="图片 43">
            <a:extLst>
              <a:ext uri="{FF2B5EF4-FFF2-40B4-BE49-F238E27FC236}">
                <a16:creationId xmlns:a16="http://schemas.microsoft.com/office/drawing/2014/main" id="{4EC9A5CB-7C26-D1F3-60FA-37EB84DFC00B}"/>
              </a:ext>
            </a:extLst>
          </p:cNvPr>
          <p:cNvPicPr>
            <a:picLocks noChangeAspect="1"/>
          </p:cNvPicPr>
          <p:nvPr/>
        </p:nvPicPr>
        <p:blipFill>
          <a:blip r:embed="rId4"/>
          <a:stretch>
            <a:fillRect/>
          </a:stretch>
        </p:blipFill>
        <p:spPr>
          <a:xfrm>
            <a:off x="1137044" y="1310911"/>
            <a:ext cx="2096878" cy="2602704"/>
          </a:xfrm>
          <a:prstGeom prst="rect">
            <a:avLst/>
          </a:prstGeom>
        </p:spPr>
      </p:pic>
      <p:sp>
        <p:nvSpPr>
          <p:cNvPr id="45" name="矩形 44">
            <a:extLst>
              <a:ext uri="{FF2B5EF4-FFF2-40B4-BE49-F238E27FC236}">
                <a16:creationId xmlns:a16="http://schemas.microsoft.com/office/drawing/2014/main" id="{1C2DA34A-E336-29E3-0AF4-A347081A03F4}"/>
              </a:ext>
            </a:extLst>
          </p:cNvPr>
          <p:cNvSpPr/>
          <p:nvPr/>
        </p:nvSpPr>
        <p:spPr>
          <a:xfrm>
            <a:off x="1338114" y="1609949"/>
            <a:ext cx="508620" cy="2074720"/>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pic>
        <p:nvPicPr>
          <p:cNvPr id="47" name="图片 46">
            <a:extLst>
              <a:ext uri="{FF2B5EF4-FFF2-40B4-BE49-F238E27FC236}">
                <a16:creationId xmlns:a16="http://schemas.microsoft.com/office/drawing/2014/main" id="{F5C10856-022B-068B-1627-A7670ACC2A4F}"/>
              </a:ext>
            </a:extLst>
          </p:cNvPr>
          <p:cNvPicPr>
            <a:picLocks noChangeAspect="1"/>
          </p:cNvPicPr>
          <p:nvPr/>
        </p:nvPicPr>
        <p:blipFill>
          <a:blip r:embed="rId5"/>
          <a:stretch>
            <a:fillRect/>
          </a:stretch>
        </p:blipFill>
        <p:spPr>
          <a:xfrm>
            <a:off x="4782410" y="1124566"/>
            <a:ext cx="6587905" cy="5226541"/>
          </a:xfrm>
          <a:prstGeom prst="rect">
            <a:avLst/>
          </a:prstGeom>
          <a:ln>
            <a:noFill/>
          </a:ln>
          <a:effectLst>
            <a:outerShdw blurRad="292100" dist="139700" dir="2700000" algn="tl" rotWithShape="0">
              <a:srgbClr val="333333">
                <a:alpha val="65000"/>
              </a:srgbClr>
            </a:outerShdw>
          </a:effectLst>
        </p:spPr>
      </p:pic>
      <p:sp>
        <p:nvSpPr>
          <p:cNvPr id="42" name="矩形 41">
            <a:extLst>
              <a:ext uri="{FF2B5EF4-FFF2-40B4-BE49-F238E27FC236}">
                <a16:creationId xmlns:a16="http://schemas.microsoft.com/office/drawing/2014/main" id="{094D76D2-85CC-3BE6-FFC2-D8F42B1ADA49}"/>
              </a:ext>
            </a:extLst>
          </p:cNvPr>
          <p:cNvSpPr/>
          <p:nvPr/>
        </p:nvSpPr>
        <p:spPr>
          <a:xfrm>
            <a:off x="0" y="1"/>
            <a:ext cx="12190413" cy="68595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pic>
        <p:nvPicPr>
          <p:cNvPr id="50" name="图片 49">
            <a:extLst>
              <a:ext uri="{FF2B5EF4-FFF2-40B4-BE49-F238E27FC236}">
                <a16:creationId xmlns:a16="http://schemas.microsoft.com/office/drawing/2014/main" id="{D7098D88-52A8-F6C1-867B-97744E9B8EC1}"/>
              </a:ext>
            </a:extLst>
          </p:cNvPr>
          <p:cNvPicPr>
            <a:picLocks noChangeAspect="1"/>
          </p:cNvPicPr>
          <p:nvPr/>
        </p:nvPicPr>
        <p:blipFill>
          <a:blip r:embed="rId6"/>
          <a:stretch>
            <a:fillRect/>
          </a:stretch>
        </p:blipFill>
        <p:spPr>
          <a:xfrm>
            <a:off x="181822" y="2170791"/>
            <a:ext cx="11746057" cy="2755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文本框 45">
            <a:extLst>
              <a:ext uri="{FF2B5EF4-FFF2-40B4-BE49-F238E27FC236}">
                <a16:creationId xmlns:a16="http://schemas.microsoft.com/office/drawing/2014/main" id="{1C1DCC53-63C7-374D-6227-50599A400521}"/>
              </a:ext>
            </a:extLst>
          </p:cNvPr>
          <p:cNvSpPr txBox="1"/>
          <p:nvPr/>
        </p:nvSpPr>
        <p:spPr>
          <a:xfrm>
            <a:off x="4824985" y="5062125"/>
            <a:ext cx="6647974" cy="646331"/>
          </a:xfrm>
          <a:prstGeom prst="rect">
            <a:avLst/>
          </a:prstGeom>
          <a:noFill/>
        </p:spPr>
        <p:txBody>
          <a:bodyPr wrap="none" rtlCol="0">
            <a:spAutoFit/>
          </a:bodyPr>
          <a:lstStyle/>
          <a:p>
            <a:r>
              <a:rPr lang="zh-CN" altLang="en-US" sz="3600" b="1" dirty="0">
                <a:solidFill>
                  <a:schemeClr val="bg1"/>
                </a:solidFill>
              </a:rPr>
              <a:t>用空间上的维度换了更多通道数</a:t>
            </a:r>
          </a:p>
        </p:txBody>
      </p:sp>
    </p:spTree>
    <p:extLst>
      <p:ext uri="{BB962C8B-B14F-4D97-AF65-F5344CB8AC3E}">
        <p14:creationId xmlns:p14="http://schemas.microsoft.com/office/powerpoint/2010/main" val="24782376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4" y="441768"/>
            <a:ext cx="4494467" cy="721610"/>
            <a:chOff x="1538424" y="440585"/>
            <a:chExt cx="4495052"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4" y="440585"/>
              <a:ext cx="3598145"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05.ST</a:t>
              </a:r>
              <a:r>
                <a:rPr lang="zh-CN" altLang="en-US" sz="2800" b="1" dirty="0">
                  <a:solidFill>
                    <a:srgbClr val="000000">
                      <a:lumMod val="85000"/>
                      <a:lumOff val="15000"/>
                    </a:srgbClr>
                  </a:solidFill>
                  <a:latin typeface="Arial"/>
                  <a:ea typeface="微软雅黑"/>
                  <a:cs typeface="+mn-ea"/>
                  <a:sym typeface="+mn-lt"/>
                </a:rPr>
                <a:t>实现细节</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2" name="直接连接符 51">
            <a:extLst>
              <a:ext uri="{FF2B5EF4-FFF2-40B4-BE49-F238E27FC236}">
                <a16:creationId xmlns:a16="http://schemas.microsoft.com/office/drawing/2014/main" id="{61600039-92AE-FF83-8A85-12DAF33F0741}"/>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01A05C80-B452-FDD8-F1C9-9795BF09F57F}"/>
              </a:ext>
            </a:extLst>
          </p:cNvPr>
          <p:cNvSpPr txBox="1"/>
          <p:nvPr/>
        </p:nvSpPr>
        <p:spPr>
          <a:xfrm>
            <a:off x="255577" y="4082367"/>
            <a:ext cx="4063539" cy="1200329"/>
          </a:xfrm>
          <a:prstGeom prst="rect">
            <a:avLst/>
          </a:prstGeom>
          <a:noFill/>
        </p:spPr>
        <p:txBody>
          <a:bodyPr wrap="square" rtlCol="0">
            <a:spAutoFit/>
          </a:bodyPr>
          <a:lstStyle/>
          <a:p>
            <a:pPr algn="ctr"/>
            <a:r>
              <a:rPr lang="en-US" altLang="zh-CN" sz="3600" b="1" dirty="0" err="1"/>
              <a:t>Swin</a:t>
            </a:r>
            <a:r>
              <a:rPr lang="en-US" altLang="zh-CN" sz="3600" b="1" dirty="0"/>
              <a:t> Transformer Block</a:t>
            </a:r>
            <a:endParaRPr lang="zh-CN" altLang="en-US" sz="3600" b="1" dirty="0"/>
          </a:p>
        </p:txBody>
      </p:sp>
      <p:sp>
        <p:nvSpPr>
          <p:cNvPr id="43" name="文本框 42">
            <a:extLst>
              <a:ext uri="{FF2B5EF4-FFF2-40B4-BE49-F238E27FC236}">
                <a16:creationId xmlns:a16="http://schemas.microsoft.com/office/drawing/2014/main" id="{92CDD2A1-1BC2-A890-2118-0490D1498838}"/>
              </a:ext>
            </a:extLst>
          </p:cNvPr>
          <p:cNvSpPr txBox="1"/>
          <p:nvPr/>
        </p:nvSpPr>
        <p:spPr>
          <a:xfrm>
            <a:off x="480758" y="5398546"/>
            <a:ext cx="3613178" cy="1200329"/>
          </a:xfrm>
          <a:prstGeom prst="rect">
            <a:avLst/>
          </a:prstGeom>
          <a:noFill/>
        </p:spPr>
        <p:txBody>
          <a:bodyPr wrap="square" rtlCol="0">
            <a:spAutoFit/>
          </a:bodyPr>
          <a:lstStyle/>
          <a:p>
            <a:r>
              <a:rPr lang="zh-CN" altLang="en-US" sz="2400" b="0" i="0" dirty="0">
                <a:solidFill>
                  <a:srgbClr val="121212"/>
                </a:solidFill>
                <a:effectLst/>
                <a:latin typeface="-apple-system"/>
              </a:rPr>
              <a:t>文章的</a:t>
            </a:r>
            <a:r>
              <a:rPr lang="zh-CN" altLang="en-US" sz="2400" b="1" i="0" dirty="0">
                <a:solidFill>
                  <a:srgbClr val="121212"/>
                </a:solidFill>
                <a:effectLst/>
                <a:latin typeface="-apple-system"/>
              </a:rPr>
              <a:t>关键</a:t>
            </a:r>
            <a:r>
              <a:rPr lang="zh-CN" altLang="en-US" sz="2400" b="0" i="0" dirty="0">
                <a:solidFill>
                  <a:srgbClr val="121212"/>
                </a:solidFill>
                <a:effectLst/>
                <a:latin typeface="-apple-system"/>
              </a:rPr>
              <a:t>。将注意力的计算限制在每个窗口内，进而减少计算量。</a:t>
            </a:r>
            <a:endParaRPr lang="zh-CN" altLang="en-US" sz="2400" dirty="0"/>
          </a:p>
        </p:txBody>
      </p:sp>
      <p:pic>
        <p:nvPicPr>
          <p:cNvPr id="42" name="图片 41">
            <a:extLst>
              <a:ext uri="{FF2B5EF4-FFF2-40B4-BE49-F238E27FC236}">
                <a16:creationId xmlns:a16="http://schemas.microsoft.com/office/drawing/2014/main" id="{7FE2D740-10C8-2F72-EC4D-6ABAC049C9DF}"/>
              </a:ext>
            </a:extLst>
          </p:cNvPr>
          <p:cNvPicPr>
            <a:picLocks noChangeAspect="1"/>
          </p:cNvPicPr>
          <p:nvPr/>
        </p:nvPicPr>
        <p:blipFill>
          <a:blip r:embed="rId4"/>
          <a:stretch>
            <a:fillRect/>
          </a:stretch>
        </p:blipFill>
        <p:spPr>
          <a:xfrm>
            <a:off x="1226178" y="1411559"/>
            <a:ext cx="2190750" cy="2619375"/>
          </a:xfrm>
          <a:prstGeom prst="rect">
            <a:avLst/>
          </a:prstGeom>
        </p:spPr>
      </p:pic>
      <p:sp>
        <p:nvSpPr>
          <p:cNvPr id="45" name="矩形 44">
            <a:extLst>
              <a:ext uri="{FF2B5EF4-FFF2-40B4-BE49-F238E27FC236}">
                <a16:creationId xmlns:a16="http://schemas.microsoft.com/office/drawing/2014/main" id="{1C2DA34A-E336-29E3-0AF4-A347081A03F4}"/>
              </a:ext>
            </a:extLst>
          </p:cNvPr>
          <p:cNvSpPr/>
          <p:nvPr/>
        </p:nvSpPr>
        <p:spPr>
          <a:xfrm>
            <a:off x="2067242" y="1710807"/>
            <a:ext cx="1227509" cy="2079404"/>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
        <p:nvSpPr>
          <p:cNvPr id="49" name="箭头: 右 48">
            <a:extLst>
              <a:ext uri="{FF2B5EF4-FFF2-40B4-BE49-F238E27FC236}">
                <a16:creationId xmlns:a16="http://schemas.microsoft.com/office/drawing/2014/main" id="{447070DF-A85D-0C96-4B13-F8E55AF39C06}"/>
              </a:ext>
            </a:extLst>
          </p:cNvPr>
          <p:cNvSpPr/>
          <p:nvPr/>
        </p:nvSpPr>
        <p:spPr>
          <a:xfrm>
            <a:off x="3790994" y="2431495"/>
            <a:ext cx="699576" cy="420150"/>
          </a:xfrm>
          <a:prstGeom prst="rightArrow">
            <a:avLst/>
          </a:prstGeom>
          <a:solidFill>
            <a:srgbClr val="F785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n w="0"/>
              <a:solidFill>
                <a:srgbClr val="F78500"/>
              </a:solidFill>
              <a:effectLst>
                <a:outerShdw blurRad="38100" dist="25400" dir="5400000" algn="ctr" rotWithShape="0">
                  <a:srgbClr val="6E747A">
                    <a:alpha val="43000"/>
                  </a:srgbClr>
                </a:outerShdw>
              </a:effectLst>
            </a:endParaRPr>
          </a:p>
        </p:txBody>
      </p:sp>
      <p:pic>
        <p:nvPicPr>
          <p:cNvPr id="51" name="图片 50">
            <a:extLst>
              <a:ext uri="{FF2B5EF4-FFF2-40B4-BE49-F238E27FC236}">
                <a16:creationId xmlns:a16="http://schemas.microsoft.com/office/drawing/2014/main" id="{0B4E7606-92FD-5074-8E63-6ABD9CB5A75B}"/>
              </a:ext>
            </a:extLst>
          </p:cNvPr>
          <p:cNvPicPr>
            <a:picLocks noChangeAspect="1"/>
          </p:cNvPicPr>
          <p:nvPr/>
        </p:nvPicPr>
        <p:blipFill>
          <a:blip r:embed="rId5"/>
          <a:stretch>
            <a:fillRect/>
          </a:stretch>
        </p:blipFill>
        <p:spPr>
          <a:xfrm>
            <a:off x="5964628" y="1032009"/>
            <a:ext cx="4686966" cy="4983609"/>
          </a:xfrm>
          <a:prstGeom prst="rect">
            <a:avLst/>
          </a:prstGeom>
        </p:spPr>
      </p:pic>
      <p:sp>
        <p:nvSpPr>
          <p:cNvPr id="53" name="矩形 52">
            <a:extLst>
              <a:ext uri="{FF2B5EF4-FFF2-40B4-BE49-F238E27FC236}">
                <a16:creationId xmlns:a16="http://schemas.microsoft.com/office/drawing/2014/main" id="{E9ADF31F-AB87-710F-95BA-593FBC8A963C}"/>
              </a:ext>
            </a:extLst>
          </p:cNvPr>
          <p:cNvSpPr/>
          <p:nvPr/>
        </p:nvSpPr>
        <p:spPr>
          <a:xfrm>
            <a:off x="6324130" y="3945383"/>
            <a:ext cx="1278651" cy="833586"/>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
        <p:nvSpPr>
          <p:cNvPr id="54" name="矩形 53">
            <a:extLst>
              <a:ext uri="{FF2B5EF4-FFF2-40B4-BE49-F238E27FC236}">
                <a16:creationId xmlns:a16="http://schemas.microsoft.com/office/drawing/2014/main" id="{48126B3D-D7B4-1E31-C5B5-C92AAD896E93}"/>
              </a:ext>
            </a:extLst>
          </p:cNvPr>
          <p:cNvSpPr/>
          <p:nvPr/>
        </p:nvSpPr>
        <p:spPr>
          <a:xfrm>
            <a:off x="8770837" y="4002136"/>
            <a:ext cx="1154865" cy="720080"/>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
        <p:nvSpPr>
          <p:cNvPr id="55" name="文本框 54">
            <a:extLst>
              <a:ext uri="{FF2B5EF4-FFF2-40B4-BE49-F238E27FC236}">
                <a16:creationId xmlns:a16="http://schemas.microsoft.com/office/drawing/2014/main" id="{0560421E-DF88-CDDA-727E-F53738CC30A8}"/>
              </a:ext>
            </a:extLst>
          </p:cNvPr>
          <p:cNvSpPr txBox="1"/>
          <p:nvPr/>
        </p:nvSpPr>
        <p:spPr>
          <a:xfrm>
            <a:off x="10341071" y="3762011"/>
            <a:ext cx="1826173" cy="1200329"/>
          </a:xfrm>
          <a:prstGeom prst="rect">
            <a:avLst/>
          </a:prstGeom>
          <a:noFill/>
        </p:spPr>
        <p:txBody>
          <a:bodyPr wrap="square" rtlCol="0">
            <a:spAutoFit/>
          </a:bodyPr>
          <a:lstStyle/>
          <a:p>
            <a:pPr algn="ctr"/>
            <a:r>
              <a:rPr lang="zh-CN" altLang="en-US" sz="2400" b="1" dirty="0"/>
              <a:t>基于</a:t>
            </a:r>
            <a:r>
              <a:rPr lang="zh-CN" altLang="en-US" sz="2400" b="1" dirty="0">
                <a:solidFill>
                  <a:srgbClr val="F78500"/>
                </a:solidFill>
              </a:rPr>
              <a:t>移动窗口</a:t>
            </a:r>
            <a:r>
              <a:rPr lang="zh-CN" altLang="en-US" sz="2400" b="1" dirty="0"/>
              <a:t>的多头自注意力</a:t>
            </a:r>
          </a:p>
        </p:txBody>
      </p:sp>
      <p:sp>
        <p:nvSpPr>
          <p:cNvPr id="56" name="文本框 55">
            <a:extLst>
              <a:ext uri="{FF2B5EF4-FFF2-40B4-BE49-F238E27FC236}">
                <a16:creationId xmlns:a16="http://schemas.microsoft.com/office/drawing/2014/main" id="{D56766C3-2CA8-EA31-0BDD-C7BC4B4FA681}"/>
              </a:ext>
            </a:extLst>
          </p:cNvPr>
          <p:cNvSpPr txBox="1"/>
          <p:nvPr/>
        </p:nvSpPr>
        <p:spPr>
          <a:xfrm>
            <a:off x="4486709" y="3762011"/>
            <a:ext cx="1656883" cy="1200329"/>
          </a:xfrm>
          <a:prstGeom prst="rect">
            <a:avLst/>
          </a:prstGeom>
          <a:noFill/>
        </p:spPr>
        <p:txBody>
          <a:bodyPr wrap="square" rtlCol="0">
            <a:spAutoFit/>
          </a:bodyPr>
          <a:lstStyle/>
          <a:p>
            <a:pPr algn="ctr"/>
            <a:r>
              <a:rPr lang="zh-CN" altLang="en-US" sz="2400" b="1" dirty="0"/>
              <a:t>基于</a:t>
            </a:r>
            <a:r>
              <a:rPr lang="zh-CN" altLang="en-US" sz="2400" b="1" dirty="0">
                <a:solidFill>
                  <a:srgbClr val="F78500"/>
                </a:solidFill>
              </a:rPr>
              <a:t>窗口</a:t>
            </a:r>
            <a:r>
              <a:rPr lang="zh-CN" altLang="en-US" sz="2400" b="1" dirty="0"/>
              <a:t>的多头自注意力</a:t>
            </a:r>
          </a:p>
        </p:txBody>
      </p:sp>
    </p:spTree>
    <p:extLst>
      <p:ext uri="{BB962C8B-B14F-4D97-AF65-F5344CB8AC3E}">
        <p14:creationId xmlns:p14="http://schemas.microsoft.com/office/powerpoint/2010/main" val="19141368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4" y="441768"/>
            <a:ext cx="4494467" cy="721610"/>
            <a:chOff x="1538424" y="440585"/>
            <a:chExt cx="4495052"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4" y="440585"/>
              <a:ext cx="3598145"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05.ST</a:t>
              </a:r>
              <a:r>
                <a:rPr lang="zh-CN" altLang="en-US" sz="2800" b="1" dirty="0">
                  <a:solidFill>
                    <a:srgbClr val="000000">
                      <a:lumMod val="85000"/>
                      <a:lumOff val="15000"/>
                    </a:srgbClr>
                  </a:solidFill>
                  <a:latin typeface="Arial"/>
                  <a:ea typeface="微软雅黑"/>
                  <a:cs typeface="+mn-ea"/>
                  <a:sym typeface="+mn-lt"/>
                </a:rPr>
                <a:t>实现细节</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2" name="直接连接符 51">
            <a:extLst>
              <a:ext uri="{FF2B5EF4-FFF2-40B4-BE49-F238E27FC236}">
                <a16:creationId xmlns:a16="http://schemas.microsoft.com/office/drawing/2014/main" id="{61600039-92AE-FF83-8A85-12DAF33F0741}"/>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01A05C80-B452-FDD8-F1C9-9795BF09F57F}"/>
              </a:ext>
            </a:extLst>
          </p:cNvPr>
          <p:cNvSpPr txBox="1"/>
          <p:nvPr/>
        </p:nvSpPr>
        <p:spPr>
          <a:xfrm>
            <a:off x="255577" y="4082367"/>
            <a:ext cx="4063539" cy="1200329"/>
          </a:xfrm>
          <a:prstGeom prst="rect">
            <a:avLst/>
          </a:prstGeom>
          <a:noFill/>
        </p:spPr>
        <p:txBody>
          <a:bodyPr wrap="square" rtlCol="0">
            <a:spAutoFit/>
          </a:bodyPr>
          <a:lstStyle/>
          <a:p>
            <a:pPr algn="ctr"/>
            <a:r>
              <a:rPr lang="en-US" altLang="zh-CN" sz="3600" b="1" dirty="0" err="1"/>
              <a:t>Swin</a:t>
            </a:r>
            <a:r>
              <a:rPr lang="en-US" altLang="zh-CN" sz="3600" b="1" dirty="0"/>
              <a:t> Transformer Block</a:t>
            </a:r>
            <a:endParaRPr lang="zh-CN" altLang="en-US" sz="3600" b="1" dirty="0"/>
          </a:p>
        </p:txBody>
      </p:sp>
      <p:sp>
        <p:nvSpPr>
          <p:cNvPr id="43" name="文本框 42">
            <a:extLst>
              <a:ext uri="{FF2B5EF4-FFF2-40B4-BE49-F238E27FC236}">
                <a16:creationId xmlns:a16="http://schemas.microsoft.com/office/drawing/2014/main" id="{92CDD2A1-1BC2-A890-2118-0490D1498838}"/>
              </a:ext>
            </a:extLst>
          </p:cNvPr>
          <p:cNvSpPr txBox="1"/>
          <p:nvPr/>
        </p:nvSpPr>
        <p:spPr>
          <a:xfrm>
            <a:off x="480758" y="5398546"/>
            <a:ext cx="3613178" cy="1200329"/>
          </a:xfrm>
          <a:prstGeom prst="rect">
            <a:avLst/>
          </a:prstGeom>
          <a:noFill/>
        </p:spPr>
        <p:txBody>
          <a:bodyPr wrap="square" rtlCol="0">
            <a:spAutoFit/>
          </a:bodyPr>
          <a:lstStyle/>
          <a:p>
            <a:r>
              <a:rPr lang="zh-CN" altLang="en-US" sz="2400" b="0" i="0" dirty="0">
                <a:solidFill>
                  <a:srgbClr val="121212"/>
                </a:solidFill>
                <a:effectLst/>
                <a:latin typeface="-apple-system"/>
              </a:rPr>
              <a:t>文章的</a:t>
            </a:r>
            <a:r>
              <a:rPr lang="zh-CN" altLang="en-US" sz="2400" b="1" i="0" dirty="0">
                <a:solidFill>
                  <a:srgbClr val="121212"/>
                </a:solidFill>
                <a:effectLst/>
                <a:latin typeface="-apple-system"/>
              </a:rPr>
              <a:t>关键</a:t>
            </a:r>
            <a:r>
              <a:rPr lang="zh-CN" altLang="en-US" sz="2400" b="0" i="0" dirty="0">
                <a:solidFill>
                  <a:srgbClr val="121212"/>
                </a:solidFill>
                <a:effectLst/>
                <a:latin typeface="-apple-system"/>
              </a:rPr>
              <a:t>。将注意力的计算限制在每个窗口内，进而减少计算量。</a:t>
            </a:r>
            <a:endParaRPr lang="zh-CN" altLang="en-US" sz="2400" dirty="0"/>
          </a:p>
        </p:txBody>
      </p:sp>
      <p:pic>
        <p:nvPicPr>
          <p:cNvPr id="42" name="图片 41">
            <a:extLst>
              <a:ext uri="{FF2B5EF4-FFF2-40B4-BE49-F238E27FC236}">
                <a16:creationId xmlns:a16="http://schemas.microsoft.com/office/drawing/2014/main" id="{7FE2D740-10C8-2F72-EC4D-6ABAC049C9DF}"/>
              </a:ext>
            </a:extLst>
          </p:cNvPr>
          <p:cNvPicPr>
            <a:picLocks noChangeAspect="1"/>
          </p:cNvPicPr>
          <p:nvPr/>
        </p:nvPicPr>
        <p:blipFill>
          <a:blip r:embed="rId4"/>
          <a:stretch>
            <a:fillRect/>
          </a:stretch>
        </p:blipFill>
        <p:spPr>
          <a:xfrm>
            <a:off x="1226178" y="1411559"/>
            <a:ext cx="2190750" cy="2619375"/>
          </a:xfrm>
          <a:prstGeom prst="rect">
            <a:avLst/>
          </a:prstGeom>
        </p:spPr>
      </p:pic>
      <p:sp>
        <p:nvSpPr>
          <p:cNvPr id="45" name="矩形 44">
            <a:extLst>
              <a:ext uri="{FF2B5EF4-FFF2-40B4-BE49-F238E27FC236}">
                <a16:creationId xmlns:a16="http://schemas.microsoft.com/office/drawing/2014/main" id="{1C2DA34A-E336-29E3-0AF4-A347081A03F4}"/>
              </a:ext>
            </a:extLst>
          </p:cNvPr>
          <p:cNvSpPr/>
          <p:nvPr/>
        </p:nvSpPr>
        <p:spPr>
          <a:xfrm>
            <a:off x="2067242" y="1710807"/>
            <a:ext cx="1227509" cy="2079404"/>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
        <p:nvSpPr>
          <p:cNvPr id="49" name="箭头: 右 48">
            <a:extLst>
              <a:ext uri="{FF2B5EF4-FFF2-40B4-BE49-F238E27FC236}">
                <a16:creationId xmlns:a16="http://schemas.microsoft.com/office/drawing/2014/main" id="{447070DF-A85D-0C96-4B13-F8E55AF39C06}"/>
              </a:ext>
            </a:extLst>
          </p:cNvPr>
          <p:cNvSpPr/>
          <p:nvPr/>
        </p:nvSpPr>
        <p:spPr>
          <a:xfrm>
            <a:off x="3790994" y="2431495"/>
            <a:ext cx="699576" cy="420150"/>
          </a:xfrm>
          <a:prstGeom prst="rightArrow">
            <a:avLst/>
          </a:prstGeom>
          <a:solidFill>
            <a:srgbClr val="F785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n w="0"/>
              <a:solidFill>
                <a:srgbClr val="F78500"/>
              </a:solidFill>
              <a:effectLst>
                <a:outerShdw blurRad="38100" dist="25400" dir="5400000" algn="ctr" rotWithShape="0">
                  <a:srgbClr val="6E747A">
                    <a:alpha val="43000"/>
                  </a:srgbClr>
                </a:outerShdw>
              </a:effectLst>
            </a:endParaRPr>
          </a:p>
        </p:txBody>
      </p:sp>
      <p:pic>
        <p:nvPicPr>
          <p:cNvPr id="51" name="图片 50">
            <a:extLst>
              <a:ext uri="{FF2B5EF4-FFF2-40B4-BE49-F238E27FC236}">
                <a16:creationId xmlns:a16="http://schemas.microsoft.com/office/drawing/2014/main" id="{0B4E7606-92FD-5074-8E63-6ABD9CB5A75B}"/>
              </a:ext>
            </a:extLst>
          </p:cNvPr>
          <p:cNvPicPr>
            <a:picLocks noChangeAspect="1"/>
          </p:cNvPicPr>
          <p:nvPr/>
        </p:nvPicPr>
        <p:blipFill>
          <a:blip r:embed="rId5"/>
          <a:stretch>
            <a:fillRect/>
          </a:stretch>
        </p:blipFill>
        <p:spPr>
          <a:xfrm>
            <a:off x="5964628" y="1032009"/>
            <a:ext cx="4686966" cy="4983609"/>
          </a:xfrm>
          <a:prstGeom prst="rect">
            <a:avLst/>
          </a:prstGeom>
        </p:spPr>
      </p:pic>
      <p:sp>
        <p:nvSpPr>
          <p:cNvPr id="53" name="矩形 52">
            <a:extLst>
              <a:ext uri="{FF2B5EF4-FFF2-40B4-BE49-F238E27FC236}">
                <a16:creationId xmlns:a16="http://schemas.microsoft.com/office/drawing/2014/main" id="{E9ADF31F-AB87-710F-95BA-593FBC8A963C}"/>
              </a:ext>
            </a:extLst>
          </p:cNvPr>
          <p:cNvSpPr/>
          <p:nvPr/>
        </p:nvSpPr>
        <p:spPr>
          <a:xfrm>
            <a:off x="6324130" y="3945383"/>
            <a:ext cx="1278651" cy="833586"/>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
        <p:nvSpPr>
          <p:cNvPr id="54" name="矩形 53">
            <a:extLst>
              <a:ext uri="{FF2B5EF4-FFF2-40B4-BE49-F238E27FC236}">
                <a16:creationId xmlns:a16="http://schemas.microsoft.com/office/drawing/2014/main" id="{48126B3D-D7B4-1E31-C5B5-C92AAD896E93}"/>
              </a:ext>
            </a:extLst>
          </p:cNvPr>
          <p:cNvSpPr/>
          <p:nvPr/>
        </p:nvSpPr>
        <p:spPr>
          <a:xfrm>
            <a:off x="8770837" y="4002136"/>
            <a:ext cx="1154865" cy="720080"/>
          </a:xfrm>
          <a:prstGeom prst="rect">
            <a:avLst/>
          </a:prstGeom>
          <a:noFill/>
          <a:ln w="57150" cap="flat" cmpd="sng" algn="ctr">
            <a:solidFill>
              <a:schemeClr val="accent3"/>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b="1" dirty="0"/>
          </a:p>
        </p:txBody>
      </p:sp>
      <p:sp>
        <p:nvSpPr>
          <p:cNvPr id="55" name="文本框 54">
            <a:extLst>
              <a:ext uri="{FF2B5EF4-FFF2-40B4-BE49-F238E27FC236}">
                <a16:creationId xmlns:a16="http://schemas.microsoft.com/office/drawing/2014/main" id="{0560421E-DF88-CDDA-727E-F53738CC30A8}"/>
              </a:ext>
            </a:extLst>
          </p:cNvPr>
          <p:cNvSpPr txBox="1"/>
          <p:nvPr/>
        </p:nvSpPr>
        <p:spPr>
          <a:xfrm>
            <a:off x="10341071" y="3762011"/>
            <a:ext cx="1826173" cy="1200329"/>
          </a:xfrm>
          <a:prstGeom prst="rect">
            <a:avLst/>
          </a:prstGeom>
          <a:noFill/>
        </p:spPr>
        <p:txBody>
          <a:bodyPr wrap="square" rtlCol="0">
            <a:spAutoFit/>
          </a:bodyPr>
          <a:lstStyle/>
          <a:p>
            <a:pPr algn="ctr"/>
            <a:r>
              <a:rPr lang="zh-CN" altLang="en-US" sz="2400" b="1" dirty="0"/>
              <a:t>基于</a:t>
            </a:r>
            <a:r>
              <a:rPr lang="zh-CN" altLang="en-US" sz="2400" b="1" dirty="0">
                <a:solidFill>
                  <a:srgbClr val="F78500"/>
                </a:solidFill>
              </a:rPr>
              <a:t>移动窗口</a:t>
            </a:r>
            <a:r>
              <a:rPr lang="zh-CN" altLang="en-US" sz="2400" b="1" dirty="0"/>
              <a:t>的多头自注意力</a:t>
            </a:r>
          </a:p>
        </p:txBody>
      </p:sp>
      <p:sp>
        <p:nvSpPr>
          <p:cNvPr id="56" name="文本框 55">
            <a:extLst>
              <a:ext uri="{FF2B5EF4-FFF2-40B4-BE49-F238E27FC236}">
                <a16:creationId xmlns:a16="http://schemas.microsoft.com/office/drawing/2014/main" id="{D56766C3-2CA8-EA31-0BDD-C7BC4B4FA681}"/>
              </a:ext>
            </a:extLst>
          </p:cNvPr>
          <p:cNvSpPr txBox="1"/>
          <p:nvPr/>
        </p:nvSpPr>
        <p:spPr>
          <a:xfrm>
            <a:off x="4486709" y="3762011"/>
            <a:ext cx="1656883" cy="1200329"/>
          </a:xfrm>
          <a:prstGeom prst="rect">
            <a:avLst/>
          </a:prstGeom>
          <a:noFill/>
        </p:spPr>
        <p:txBody>
          <a:bodyPr wrap="square" rtlCol="0">
            <a:spAutoFit/>
          </a:bodyPr>
          <a:lstStyle/>
          <a:p>
            <a:pPr algn="ctr"/>
            <a:r>
              <a:rPr lang="zh-CN" altLang="en-US" sz="2400" b="1" dirty="0"/>
              <a:t>基于</a:t>
            </a:r>
            <a:r>
              <a:rPr lang="zh-CN" altLang="en-US" sz="2400" b="1" dirty="0">
                <a:solidFill>
                  <a:srgbClr val="F78500"/>
                </a:solidFill>
              </a:rPr>
              <a:t>窗口</a:t>
            </a:r>
            <a:r>
              <a:rPr lang="zh-CN" altLang="en-US" sz="2400" b="1" dirty="0"/>
              <a:t>的多头自注意力</a:t>
            </a:r>
          </a:p>
        </p:txBody>
      </p:sp>
      <p:sp>
        <p:nvSpPr>
          <p:cNvPr id="44" name="矩形 43">
            <a:extLst>
              <a:ext uri="{FF2B5EF4-FFF2-40B4-BE49-F238E27FC236}">
                <a16:creationId xmlns:a16="http://schemas.microsoft.com/office/drawing/2014/main" id="{EF076C8B-3E5D-204C-9A30-F8A525DD5BB2}"/>
              </a:ext>
            </a:extLst>
          </p:cNvPr>
          <p:cNvSpPr/>
          <p:nvPr/>
        </p:nvSpPr>
        <p:spPr>
          <a:xfrm>
            <a:off x="-1" y="0"/>
            <a:ext cx="12190414" cy="68595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58" name="图片 57">
            <a:extLst>
              <a:ext uri="{FF2B5EF4-FFF2-40B4-BE49-F238E27FC236}">
                <a16:creationId xmlns:a16="http://schemas.microsoft.com/office/drawing/2014/main" id="{B515D540-9DDF-D121-EE48-190B37D6DDFB}"/>
              </a:ext>
            </a:extLst>
          </p:cNvPr>
          <p:cNvPicPr>
            <a:picLocks noChangeAspect="1"/>
          </p:cNvPicPr>
          <p:nvPr/>
        </p:nvPicPr>
        <p:blipFill>
          <a:blip r:embed="rId6"/>
          <a:stretch>
            <a:fillRect/>
          </a:stretch>
        </p:blipFill>
        <p:spPr>
          <a:xfrm>
            <a:off x="1306822" y="1690481"/>
            <a:ext cx="10182019" cy="4003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 name="文本框 46">
            <a:extLst>
              <a:ext uri="{FF2B5EF4-FFF2-40B4-BE49-F238E27FC236}">
                <a16:creationId xmlns:a16="http://schemas.microsoft.com/office/drawing/2014/main" id="{7B26040E-EF06-49AE-CBC2-F0667B2A5352}"/>
              </a:ext>
            </a:extLst>
          </p:cNvPr>
          <p:cNvSpPr txBox="1"/>
          <p:nvPr/>
        </p:nvSpPr>
        <p:spPr>
          <a:xfrm>
            <a:off x="2520877" y="5724409"/>
            <a:ext cx="9165522" cy="584775"/>
          </a:xfrm>
          <a:prstGeom prst="rect">
            <a:avLst/>
          </a:prstGeom>
          <a:noFill/>
        </p:spPr>
        <p:txBody>
          <a:bodyPr wrap="none" rtlCol="0">
            <a:spAutoFit/>
          </a:bodyPr>
          <a:lstStyle/>
          <a:p>
            <a:r>
              <a:rPr lang="en-US" altLang="zh-CN" sz="3200" b="1" dirty="0" err="1">
                <a:solidFill>
                  <a:schemeClr val="bg1"/>
                </a:solidFill>
              </a:rPr>
              <a:t>Window+Shifted</a:t>
            </a:r>
            <a:r>
              <a:rPr lang="en-US" altLang="zh-CN" sz="3200" b="1" dirty="0">
                <a:solidFill>
                  <a:schemeClr val="bg1"/>
                </a:solidFill>
              </a:rPr>
              <a:t> Window——</a:t>
            </a:r>
            <a:r>
              <a:rPr lang="zh-CN" altLang="en-US" sz="3200" b="1" dirty="0">
                <a:solidFill>
                  <a:schemeClr val="bg1"/>
                </a:solidFill>
              </a:rPr>
              <a:t>窗口之间互相通信</a:t>
            </a:r>
          </a:p>
        </p:txBody>
      </p:sp>
    </p:spTree>
    <p:extLst>
      <p:ext uri="{BB962C8B-B14F-4D97-AF65-F5344CB8AC3E}">
        <p14:creationId xmlns:p14="http://schemas.microsoft.com/office/powerpoint/2010/main" val="39405543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52A36"/>
        </a:solidFill>
        <a:effectLst/>
      </p:bgPr>
    </p:bg>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5345FB20-4CF9-4EA4-8C60-0B6D1020E77E}"/>
              </a:ext>
            </a:extLst>
          </p:cNvPr>
          <p:cNvSpPr/>
          <p:nvPr/>
        </p:nvSpPr>
        <p:spPr>
          <a:xfrm rot="16200000" flipH="1">
            <a:off x="-179970" y="3712263"/>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blipFill>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3" name="任意多边形: 形状 12">
            <a:extLst>
              <a:ext uri="{FF2B5EF4-FFF2-40B4-BE49-F238E27FC236}">
                <a16:creationId xmlns:a16="http://schemas.microsoft.com/office/drawing/2014/main" id="{F98F6167-6F5F-46CE-9FF0-B5244E5AFE73}"/>
              </a:ext>
            </a:extLst>
          </p:cNvPr>
          <p:cNvSpPr/>
          <p:nvPr/>
        </p:nvSpPr>
        <p:spPr>
          <a:xfrm rot="16200000" flipH="1">
            <a:off x="7387391" y="-239962"/>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blipFill>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1" name="任意多边形: 形状 10">
            <a:extLst>
              <a:ext uri="{FF2B5EF4-FFF2-40B4-BE49-F238E27FC236}">
                <a16:creationId xmlns:a16="http://schemas.microsoft.com/office/drawing/2014/main" id="{9D35C233-2F71-48BB-B9F7-B4E63CDC59BE}"/>
              </a:ext>
            </a:extLst>
          </p:cNvPr>
          <p:cNvSpPr/>
          <p:nvPr/>
        </p:nvSpPr>
        <p:spPr>
          <a:xfrm rot="16200000" flipH="1">
            <a:off x="3687350" y="1702132"/>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2" name="任意多边形: 形状 1">
            <a:extLst>
              <a:ext uri="{FF2B5EF4-FFF2-40B4-BE49-F238E27FC236}">
                <a16:creationId xmlns:a16="http://schemas.microsoft.com/office/drawing/2014/main" id="{C0FC874D-CBB3-43E2-AB0A-FC83D36B0DE8}"/>
              </a:ext>
            </a:extLst>
          </p:cNvPr>
          <p:cNvSpPr/>
          <p:nvPr/>
        </p:nvSpPr>
        <p:spPr>
          <a:xfrm rot="16200000" flipH="1">
            <a:off x="6899657" y="1245485"/>
            <a:ext cx="1159215" cy="1286722"/>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3" name="任意多边形: 形状 2">
            <a:extLst>
              <a:ext uri="{FF2B5EF4-FFF2-40B4-BE49-F238E27FC236}">
                <a16:creationId xmlns:a16="http://schemas.microsoft.com/office/drawing/2014/main" id="{5A8FF773-B225-4EAF-A69C-C172454A2A69}"/>
              </a:ext>
            </a:extLst>
          </p:cNvPr>
          <p:cNvSpPr/>
          <p:nvPr/>
        </p:nvSpPr>
        <p:spPr>
          <a:xfrm rot="16200000" flipH="1">
            <a:off x="3288479" y="4745910"/>
            <a:ext cx="916426" cy="1017228"/>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6FD6FC1-0BC4-4208-96CA-6943813867B7}"/>
              </a:ext>
            </a:extLst>
          </p:cNvPr>
          <p:cNvSpPr/>
          <p:nvPr/>
        </p:nvSpPr>
        <p:spPr>
          <a:xfrm rot="16200000" flipH="1">
            <a:off x="7239496" y="4128361"/>
            <a:ext cx="633130" cy="702770"/>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5" name="任意多边形: 形状 4">
            <a:extLst>
              <a:ext uri="{FF2B5EF4-FFF2-40B4-BE49-F238E27FC236}">
                <a16:creationId xmlns:a16="http://schemas.microsoft.com/office/drawing/2014/main" id="{35778E25-0BC4-4AB6-869F-663A6DAF3A1B}"/>
              </a:ext>
            </a:extLst>
          </p:cNvPr>
          <p:cNvSpPr/>
          <p:nvPr/>
        </p:nvSpPr>
        <p:spPr>
          <a:xfrm rot="16200000" flipH="1">
            <a:off x="4006775" y="3473439"/>
            <a:ext cx="673012" cy="747040"/>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6" name="任意多边形: 形状 5">
            <a:extLst>
              <a:ext uri="{FF2B5EF4-FFF2-40B4-BE49-F238E27FC236}">
                <a16:creationId xmlns:a16="http://schemas.microsoft.com/office/drawing/2014/main" id="{9ABED696-40D2-4FC4-B54E-4F111C19B6C5}"/>
              </a:ext>
            </a:extLst>
          </p:cNvPr>
          <p:cNvSpPr/>
          <p:nvPr/>
        </p:nvSpPr>
        <p:spPr>
          <a:xfrm rot="16200000" flipH="1">
            <a:off x="5176280" y="1324145"/>
            <a:ext cx="520650" cy="577919"/>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5" name="文本框 14">
            <a:extLst>
              <a:ext uri="{FF2B5EF4-FFF2-40B4-BE49-F238E27FC236}">
                <a16:creationId xmlns:a16="http://schemas.microsoft.com/office/drawing/2014/main" id="{981E2B1B-AECA-4E50-B858-013141F4BD51}"/>
              </a:ext>
            </a:extLst>
          </p:cNvPr>
          <p:cNvSpPr txBox="1"/>
          <p:nvPr/>
        </p:nvSpPr>
        <p:spPr>
          <a:xfrm>
            <a:off x="3424982" y="1416259"/>
            <a:ext cx="1553428" cy="1569456"/>
          </a:xfrm>
          <a:prstGeom prst="rect">
            <a:avLst/>
          </a:prstGeom>
          <a:noFill/>
        </p:spPr>
        <p:txBody>
          <a:bodyPr wrap="none" rtlCol="0">
            <a:spAutoFit/>
            <a:scene3d>
              <a:camera prst="orthographicFront"/>
              <a:lightRig rig="threePt" dir="t"/>
            </a:scene3d>
            <a:sp3d contourW="12700"/>
          </a:bodyPr>
          <a:lstStyle>
            <a:defPPr>
              <a:defRPr lang="en-US"/>
            </a:defPPr>
            <a:lvl1pPr>
              <a:defRPr sz="13800" b="1">
                <a:solidFill>
                  <a:srgbClr val="363E47"/>
                </a:solidFill>
                <a:latin typeface="Geometr415 Blk BT" panose="020B0802020204020303" pitchFamily="34" charset="0"/>
              </a:defRPr>
            </a:lvl1pPr>
          </a:lstStyle>
          <a:p>
            <a:pPr defTabSz="457154">
              <a:defRPr/>
            </a:pPr>
            <a:r>
              <a:rPr lang="en-US" altLang="zh-CN" sz="9599" dirty="0">
                <a:solidFill>
                  <a:srgbClr val="FFFFFF"/>
                </a:solidFill>
                <a:latin typeface="Arial"/>
                <a:ea typeface="微软雅黑"/>
                <a:cs typeface="+mn-ea"/>
                <a:sym typeface="+mn-lt"/>
              </a:rPr>
              <a:t>04</a:t>
            </a:r>
            <a:endParaRPr lang="zh-CN" altLang="en-US" sz="9599" dirty="0">
              <a:solidFill>
                <a:srgbClr val="FFFFFF"/>
              </a:solidFill>
              <a:latin typeface="Arial"/>
              <a:ea typeface="微软雅黑"/>
              <a:cs typeface="+mn-ea"/>
              <a:sym typeface="+mn-lt"/>
            </a:endParaRPr>
          </a:p>
        </p:txBody>
      </p:sp>
      <p:sp>
        <p:nvSpPr>
          <p:cNvPr id="16" name="文本框 15">
            <a:extLst>
              <a:ext uri="{FF2B5EF4-FFF2-40B4-BE49-F238E27FC236}">
                <a16:creationId xmlns:a16="http://schemas.microsoft.com/office/drawing/2014/main" id="{69650CDC-CECB-4119-A6C8-32360CC2502C}"/>
              </a:ext>
            </a:extLst>
          </p:cNvPr>
          <p:cNvSpPr txBox="1"/>
          <p:nvPr/>
        </p:nvSpPr>
        <p:spPr>
          <a:xfrm>
            <a:off x="5466245" y="2709408"/>
            <a:ext cx="1260212" cy="1323267"/>
          </a:xfrm>
          <a:prstGeom prst="rect">
            <a:avLst/>
          </a:prstGeom>
          <a:noFill/>
        </p:spPr>
        <p:txBody>
          <a:bodyPr wrap="square" rtlCol="0">
            <a:spAutoFit/>
            <a:scene3d>
              <a:camera prst="orthographicFront"/>
              <a:lightRig rig="threePt" dir="t"/>
            </a:scene3d>
            <a:sp3d contourW="12700"/>
          </a:bodyPr>
          <a:lstStyle/>
          <a:p>
            <a:pPr algn="dist" defTabSz="457154">
              <a:defRPr/>
            </a:pPr>
            <a:r>
              <a:rPr lang="zh-CN" altLang="en-US" sz="4000" b="1" dirty="0">
                <a:solidFill>
                  <a:srgbClr val="FFFFFF"/>
                </a:solidFill>
                <a:latin typeface="Arial"/>
                <a:ea typeface="微软雅黑"/>
                <a:cs typeface="+mn-ea"/>
                <a:sym typeface="+mn-lt"/>
              </a:rPr>
              <a:t>实验结果</a:t>
            </a:r>
            <a:endParaRPr lang="en-US" altLang="zh-CN" sz="4000" b="1" dirty="0">
              <a:solidFill>
                <a:srgbClr val="FFFFFF"/>
              </a:solidFill>
              <a:latin typeface="Arial"/>
              <a:ea typeface="微软雅黑"/>
              <a:cs typeface="+mn-ea"/>
              <a:sym typeface="+mn-lt"/>
            </a:endParaRPr>
          </a:p>
        </p:txBody>
      </p:sp>
      <p:sp>
        <p:nvSpPr>
          <p:cNvPr id="7" name="文本框 6">
            <a:extLst>
              <a:ext uri="{FF2B5EF4-FFF2-40B4-BE49-F238E27FC236}">
                <a16:creationId xmlns:a16="http://schemas.microsoft.com/office/drawing/2014/main" id="{BBF4D0F3-E055-4050-56DF-CB6D699AC324}"/>
              </a:ext>
            </a:extLst>
          </p:cNvPr>
          <p:cNvSpPr txBox="1"/>
          <p:nvPr/>
        </p:nvSpPr>
        <p:spPr>
          <a:xfrm>
            <a:off x="8122626" y="5251246"/>
            <a:ext cx="3946914" cy="1569660"/>
          </a:xfrm>
          <a:prstGeom prst="rect">
            <a:avLst/>
          </a:prstGeom>
          <a:noFill/>
        </p:spPr>
        <p:txBody>
          <a:bodyPr wrap="none" rtlCol="0">
            <a:spAutoFit/>
          </a:bodyPr>
          <a:lstStyle/>
          <a:p>
            <a:pPr defTabSz="457154"/>
            <a:r>
              <a:rPr lang="en-US" altLang="zh-CN" sz="9600" b="1" dirty="0">
                <a:solidFill>
                  <a:srgbClr val="363E47"/>
                </a:solidFill>
                <a:cs typeface="+mn-ea"/>
                <a:sym typeface="+mn-lt"/>
              </a:rPr>
              <a:t>Result</a:t>
            </a:r>
            <a:endParaRPr lang="zh-CN" altLang="en-US" sz="9600" b="1" dirty="0">
              <a:solidFill>
                <a:srgbClr val="363E47"/>
              </a:solidFill>
              <a:latin typeface="Arial"/>
              <a:ea typeface="微软雅黑"/>
              <a:cs typeface="+mn-ea"/>
              <a:sym typeface="+mn-lt"/>
            </a:endParaRPr>
          </a:p>
        </p:txBody>
      </p:sp>
    </p:spTree>
    <p:extLst>
      <p:ext uri="{BB962C8B-B14F-4D97-AF65-F5344CB8AC3E}">
        <p14:creationId xmlns:p14="http://schemas.microsoft.com/office/powerpoint/2010/main" val="5303268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0-#ppt_w/2"/>
                                          </p:val>
                                        </p:tav>
                                        <p:tav tm="100000">
                                          <p:val>
                                            <p:strVal val="#ppt_x"/>
                                          </p:val>
                                        </p:tav>
                                      </p:tavLst>
                                    </p:anim>
                                    <p:anim calcmode="lin" valueType="num">
                                      <p:cBhvr additive="base">
                                        <p:cTn id="24" dur="75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750" fill="hold"/>
                                        <p:tgtEl>
                                          <p:spTgt spid="3"/>
                                        </p:tgtEl>
                                        <p:attrNameLst>
                                          <p:attrName>ppt_x</p:attrName>
                                        </p:attrNameLst>
                                      </p:cBhvr>
                                      <p:tavLst>
                                        <p:tav tm="0">
                                          <p:val>
                                            <p:strVal val="0-#ppt_w/2"/>
                                          </p:val>
                                        </p:tav>
                                        <p:tav tm="100000">
                                          <p:val>
                                            <p:strVal val="#ppt_x"/>
                                          </p:val>
                                        </p:tav>
                                      </p:tavLst>
                                    </p:anim>
                                    <p:anim calcmode="lin" valueType="num">
                                      <p:cBhvr additive="base">
                                        <p:cTn id="28" dur="75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0-#ppt_w/2"/>
                                          </p:val>
                                        </p:tav>
                                        <p:tav tm="100000">
                                          <p:val>
                                            <p:strVal val="#ppt_x"/>
                                          </p:val>
                                        </p:tav>
                                      </p:tavLst>
                                    </p:anim>
                                    <p:anim calcmode="lin" valueType="num">
                                      <p:cBhvr additive="base">
                                        <p:cTn id="32" dur="75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2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750" fill="hold"/>
                                        <p:tgtEl>
                                          <p:spTgt spid="12"/>
                                        </p:tgtEl>
                                        <p:attrNameLst>
                                          <p:attrName>ppt_x</p:attrName>
                                        </p:attrNameLst>
                                      </p:cBhvr>
                                      <p:tavLst>
                                        <p:tav tm="0">
                                          <p:val>
                                            <p:strVal val="0-#ppt_w/2"/>
                                          </p:val>
                                        </p:tav>
                                        <p:tav tm="100000">
                                          <p:val>
                                            <p:strVal val="#ppt_x"/>
                                          </p:val>
                                        </p:tav>
                                      </p:tavLst>
                                    </p:anim>
                                    <p:anim calcmode="lin" valueType="num">
                                      <p:cBhvr additive="base">
                                        <p:cTn id="36" dur="750" fill="hold"/>
                                        <p:tgtEl>
                                          <p:spTgt spid="12"/>
                                        </p:tgtEl>
                                        <p:attrNameLst>
                                          <p:attrName>ppt_y</p:attrName>
                                        </p:attrNameLst>
                                      </p:cBhvr>
                                      <p:tavLst>
                                        <p:tav tm="0">
                                          <p:val>
                                            <p:strVal val="1+#ppt_h/2"/>
                                          </p:val>
                                        </p:tav>
                                        <p:tav tm="100000">
                                          <p:val>
                                            <p:strVal val="#ppt_y"/>
                                          </p:val>
                                        </p:tav>
                                      </p:tavLst>
                                    </p:anim>
                                  </p:childTnLst>
                                </p:cTn>
                              </p:par>
                            </p:childTnLst>
                          </p:cTn>
                        </p:par>
                        <p:par>
                          <p:cTn id="37" fill="hold">
                            <p:stCondLst>
                              <p:cond delay="1450"/>
                            </p:stCondLst>
                            <p:childTnLst>
                              <p:par>
                                <p:cTn id="38" presetID="47"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par>
                          <p:cTn id="43" fill="hold">
                            <p:stCondLst>
                              <p:cond delay="2450"/>
                            </p:stCondLst>
                            <p:childTnLst>
                              <p:par>
                                <p:cTn id="44" presetID="53" presetClass="entr" presetSubtype="16"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2950"/>
                            </p:stCondLst>
                            <p:childTnLst>
                              <p:par>
                                <p:cTn id="50" presetID="2" presetClass="entr" presetSubtype="4"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2" grpId="0" animBg="1"/>
      <p:bldP spid="3" grpId="0" animBg="1"/>
      <p:bldP spid="4" grpId="0" animBg="1"/>
      <p:bldP spid="5" grpId="0" animBg="1"/>
      <p:bldP spid="6" grpId="0" animBg="1"/>
      <p:bldP spid="15" grpId="0"/>
      <p:bldP spid="1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334700"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01. </a:t>
              </a:r>
              <a:r>
                <a:rPr lang="zh-CN" altLang="en-US" sz="2800" b="1" dirty="0">
                  <a:solidFill>
                    <a:srgbClr val="000000">
                      <a:lumMod val="85000"/>
                      <a:lumOff val="15000"/>
                    </a:srgbClr>
                  </a:solidFill>
                  <a:latin typeface="Arial"/>
                  <a:ea typeface="微软雅黑"/>
                  <a:cs typeface="+mn-ea"/>
                  <a:sym typeface="+mn-lt"/>
                </a:rPr>
                <a:t>训练过程</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Network Structure</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41" name="直接连接符 40">
            <a:extLst>
              <a:ext uri="{FF2B5EF4-FFF2-40B4-BE49-F238E27FC236}">
                <a16:creationId xmlns:a16="http://schemas.microsoft.com/office/drawing/2014/main" id="{981B8038-1B69-995D-8FC1-8BA3CACDD5AB}"/>
              </a:ext>
            </a:extLst>
          </p:cNvPr>
          <p:cNvCxnSpPr/>
          <p:nvPr/>
        </p:nvCxnSpPr>
        <p:spPr>
          <a:xfrm>
            <a:off x="5544086" y="6471406"/>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E641A829-FA7B-54C2-E1F0-64703C4FAFC1}"/>
              </a:ext>
            </a:extLst>
          </p:cNvPr>
          <p:cNvGrpSpPr/>
          <p:nvPr/>
        </p:nvGrpSpPr>
        <p:grpSpPr>
          <a:xfrm>
            <a:off x="3689975" y="5158983"/>
            <a:ext cx="8232032" cy="1248508"/>
            <a:chOff x="6704182" y="2474153"/>
            <a:chExt cx="8233104" cy="1248672"/>
          </a:xfrm>
        </p:grpSpPr>
        <p:sp>
          <p:nvSpPr>
            <p:cNvPr id="44" name="文本框 43">
              <a:extLst>
                <a:ext uri="{FF2B5EF4-FFF2-40B4-BE49-F238E27FC236}">
                  <a16:creationId xmlns:a16="http://schemas.microsoft.com/office/drawing/2014/main" id="{C7FD9A96-D2E3-90FF-5D2B-F240E063B24A}"/>
                </a:ext>
              </a:extLst>
            </p:cNvPr>
            <p:cNvSpPr txBox="1"/>
            <p:nvPr/>
          </p:nvSpPr>
          <p:spPr>
            <a:xfrm>
              <a:off x="6704182" y="2474153"/>
              <a:ext cx="8233104" cy="584852"/>
            </a:xfrm>
            <a:prstGeom prst="rect">
              <a:avLst/>
            </a:prstGeom>
            <a:noFill/>
          </p:spPr>
          <p:txBody>
            <a:bodyPr wrap="square" rtlCol="0">
              <a:spAutoFit/>
              <a:scene3d>
                <a:camera prst="orthographicFront"/>
                <a:lightRig rig="threePt" dir="t"/>
              </a:scene3d>
              <a:sp3d contourW="12700"/>
            </a:bodyPr>
            <a:lstStyle/>
            <a:p>
              <a:pPr algn="r" defTabSz="457154"/>
              <a:r>
                <a:rPr lang="en-US" altLang="zh-CN" sz="3200" b="1" dirty="0">
                  <a:solidFill>
                    <a:srgbClr val="000000"/>
                  </a:solidFill>
                  <a:latin typeface="Arial"/>
                  <a:ea typeface="微软雅黑"/>
                  <a:cs typeface="+mn-ea"/>
                  <a:sym typeface="+mn-lt"/>
                </a:rPr>
                <a:t>Batch-size=4x16</a:t>
              </a:r>
              <a:r>
                <a:rPr lang="zh-CN" altLang="en-US" sz="3200" b="1" dirty="0">
                  <a:solidFill>
                    <a:srgbClr val="000000"/>
                  </a:solidFill>
                  <a:latin typeface="Arial"/>
                  <a:ea typeface="微软雅黑"/>
                  <a:cs typeface="+mn-ea"/>
                  <a:sym typeface="+mn-lt"/>
                </a:rPr>
                <a:t>，迭代</a:t>
              </a:r>
              <a:r>
                <a:rPr lang="en-US" altLang="zh-CN" sz="3200" b="1" dirty="0">
                  <a:solidFill>
                    <a:srgbClr val="000000"/>
                  </a:solidFill>
                  <a:latin typeface="Arial"/>
                  <a:ea typeface="微软雅黑"/>
                  <a:cs typeface="+mn-ea"/>
                  <a:sym typeface="+mn-lt"/>
                </a:rPr>
                <a:t>16</a:t>
              </a:r>
              <a:r>
                <a:rPr lang="zh-CN" altLang="en-US" sz="3200" b="1" dirty="0">
                  <a:solidFill>
                    <a:srgbClr val="000000"/>
                  </a:solidFill>
                  <a:latin typeface="Arial"/>
                  <a:ea typeface="微软雅黑"/>
                  <a:cs typeface="+mn-ea"/>
                  <a:sym typeface="+mn-lt"/>
                </a:rPr>
                <a:t>万次</a:t>
              </a:r>
            </a:p>
          </p:txBody>
        </p:sp>
        <p:sp>
          <p:nvSpPr>
            <p:cNvPr id="45" name="文本框 44">
              <a:extLst>
                <a:ext uri="{FF2B5EF4-FFF2-40B4-BE49-F238E27FC236}">
                  <a16:creationId xmlns:a16="http://schemas.microsoft.com/office/drawing/2014/main" id="{86F1B110-0318-3A4A-81AF-427677974DDF}"/>
                </a:ext>
              </a:extLst>
            </p:cNvPr>
            <p:cNvSpPr txBox="1"/>
            <p:nvPr/>
          </p:nvSpPr>
          <p:spPr>
            <a:xfrm>
              <a:off x="11832744" y="3064930"/>
              <a:ext cx="3104542" cy="657895"/>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zh-CN" altLang="en-US" sz="1600" dirty="0">
                  <a:solidFill>
                    <a:srgbClr val="000000">
                      <a:lumMod val="50000"/>
                      <a:lumOff val="50000"/>
                    </a:srgbClr>
                  </a:solidFill>
                  <a:latin typeface="Arial"/>
                  <a:ea typeface="微软雅黑"/>
                  <a:cs typeface="+mn-ea"/>
                  <a:sym typeface="+mn-lt"/>
                </a:rPr>
                <a:t>因为</a:t>
              </a:r>
              <a:r>
                <a:rPr lang="en-US" altLang="zh-CN" sz="1600" dirty="0" err="1">
                  <a:solidFill>
                    <a:srgbClr val="000000">
                      <a:lumMod val="50000"/>
                      <a:lumOff val="50000"/>
                    </a:srgbClr>
                  </a:solidFill>
                  <a:latin typeface="Arial"/>
                  <a:ea typeface="微软雅黑"/>
                  <a:cs typeface="+mn-ea"/>
                  <a:sym typeface="+mn-lt"/>
                </a:rPr>
                <a:t>Swin</a:t>
              </a:r>
              <a:r>
                <a:rPr lang="en-US" altLang="zh-CN" sz="1600" dirty="0">
                  <a:solidFill>
                    <a:srgbClr val="000000">
                      <a:lumMod val="50000"/>
                      <a:lumOff val="50000"/>
                    </a:srgbClr>
                  </a:solidFill>
                  <a:latin typeface="Arial"/>
                  <a:ea typeface="微软雅黑"/>
                  <a:cs typeface="+mn-ea"/>
                  <a:sym typeface="+mn-lt"/>
                </a:rPr>
                <a:t> Transformer</a:t>
              </a:r>
              <a:r>
                <a:rPr lang="zh-CN" altLang="en-US" sz="1600" dirty="0">
                  <a:solidFill>
                    <a:srgbClr val="000000">
                      <a:lumMod val="50000"/>
                      <a:lumOff val="50000"/>
                    </a:srgbClr>
                  </a:solidFill>
                  <a:latin typeface="Arial"/>
                  <a:ea typeface="微软雅黑"/>
                  <a:cs typeface="+mn-ea"/>
                  <a:sym typeface="+mn-lt"/>
                </a:rPr>
                <a:t>模型较大，所以我总共训练了</a:t>
              </a:r>
              <a:r>
                <a:rPr lang="en-US" altLang="zh-CN" sz="1600" dirty="0">
                  <a:solidFill>
                    <a:srgbClr val="000000">
                      <a:lumMod val="50000"/>
                      <a:lumOff val="50000"/>
                    </a:srgbClr>
                  </a:solidFill>
                  <a:latin typeface="Arial"/>
                  <a:ea typeface="微软雅黑"/>
                  <a:cs typeface="+mn-ea"/>
                  <a:sym typeface="+mn-lt"/>
                </a:rPr>
                <a:t>32</a:t>
              </a:r>
              <a:r>
                <a:rPr lang="zh-CN" altLang="en-US" sz="1600" dirty="0">
                  <a:solidFill>
                    <a:srgbClr val="000000">
                      <a:lumMod val="50000"/>
                      <a:lumOff val="50000"/>
                    </a:srgbClr>
                  </a:solidFill>
                  <a:latin typeface="Arial"/>
                  <a:ea typeface="微软雅黑"/>
                  <a:cs typeface="+mn-ea"/>
                  <a:sym typeface="+mn-lt"/>
                </a:rPr>
                <a:t>万次</a:t>
              </a:r>
              <a:endParaRPr lang="en-US" altLang="zh-CN" sz="1600" dirty="0">
                <a:solidFill>
                  <a:srgbClr val="000000">
                    <a:lumMod val="50000"/>
                    <a:lumOff val="50000"/>
                  </a:srgbClr>
                </a:solidFill>
                <a:latin typeface="Arial"/>
                <a:ea typeface="微软雅黑"/>
                <a:cs typeface="+mn-ea"/>
                <a:sym typeface="+mn-lt"/>
              </a:endParaRPr>
            </a:p>
          </p:txBody>
        </p:sp>
      </p:grpSp>
      <p:pic>
        <p:nvPicPr>
          <p:cNvPr id="46" name="图片 45">
            <a:extLst>
              <a:ext uri="{FF2B5EF4-FFF2-40B4-BE49-F238E27FC236}">
                <a16:creationId xmlns:a16="http://schemas.microsoft.com/office/drawing/2014/main" id="{149398AE-A02A-2653-4432-F09274CD00F4}"/>
              </a:ext>
            </a:extLst>
          </p:cNvPr>
          <p:cNvPicPr>
            <a:picLocks noChangeAspect="1"/>
          </p:cNvPicPr>
          <p:nvPr/>
        </p:nvPicPr>
        <p:blipFill>
          <a:blip r:embed="rId4"/>
          <a:stretch>
            <a:fillRect/>
          </a:stretch>
        </p:blipFill>
        <p:spPr>
          <a:xfrm>
            <a:off x="334502" y="1536823"/>
            <a:ext cx="11585223" cy="31628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31146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DB7BEE16-84EB-44C3-845B-08051EBE7A91}"/>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EA26F808-672D-48BA-AB87-3513355A56B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4FD701C1-9967-43EE-882F-5EAD22A9C5B1}"/>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B1C8835E-261C-4BB7-9CB2-21AD6537B608}"/>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24A40BC3-9617-4F4B-8D06-6524D1285A50}"/>
              </a:ext>
            </a:extLst>
          </p:cNvPr>
          <p:cNvGrpSpPr/>
          <p:nvPr/>
        </p:nvGrpSpPr>
        <p:grpSpPr>
          <a:xfrm>
            <a:off x="1538224" y="441768"/>
            <a:ext cx="4494467" cy="721610"/>
            <a:chOff x="1538424" y="440585"/>
            <a:chExt cx="4495052" cy="721704"/>
          </a:xfrm>
        </p:grpSpPr>
        <p:sp>
          <p:nvSpPr>
            <p:cNvPr id="7" name="文本框 6">
              <a:extLst>
                <a:ext uri="{FF2B5EF4-FFF2-40B4-BE49-F238E27FC236}">
                  <a16:creationId xmlns:a16="http://schemas.microsoft.com/office/drawing/2014/main" id="{7D2A7F52-A0B4-490C-9700-DD71BD9E31A9}"/>
                </a:ext>
              </a:extLst>
            </p:cNvPr>
            <p:cNvSpPr txBox="1"/>
            <p:nvPr/>
          </p:nvSpPr>
          <p:spPr>
            <a:xfrm>
              <a:off x="1538424" y="440585"/>
              <a:ext cx="3415383" cy="523288"/>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01.Gaitset</a:t>
              </a:r>
              <a:r>
                <a:rPr lang="zh-CN" altLang="en-US" sz="2800" b="1" dirty="0">
                  <a:solidFill>
                    <a:srgbClr val="000000">
                      <a:lumMod val="85000"/>
                      <a:lumOff val="15000"/>
                    </a:srgbClr>
                  </a:solidFill>
                  <a:latin typeface="Arial"/>
                  <a:ea typeface="微软雅黑"/>
                  <a:cs typeface="+mn-ea"/>
                  <a:sym typeface="+mn-lt"/>
                </a:rPr>
                <a:t>运行结果</a:t>
              </a:r>
            </a:p>
          </p:txBody>
        </p:sp>
        <p:sp>
          <p:nvSpPr>
            <p:cNvPr id="8" name="文本框 7">
              <a:extLst>
                <a:ext uri="{FF2B5EF4-FFF2-40B4-BE49-F238E27FC236}">
                  <a16:creationId xmlns:a16="http://schemas.microsoft.com/office/drawing/2014/main" id="{A61DC187-5A40-411A-80DE-5D329240FF54}"/>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pSp>
        <p:nvGrpSpPr>
          <p:cNvPr id="9" name="组合 8">
            <a:extLst>
              <a:ext uri="{FF2B5EF4-FFF2-40B4-BE49-F238E27FC236}">
                <a16:creationId xmlns:a16="http://schemas.microsoft.com/office/drawing/2014/main" id="{DDE3CA5D-DEC5-4664-B78B-888564C3C523}"/>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9828B73C-4748-4179-896D-D95D2054D30E}"/>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D2AED3D-6878-463E-A708-ECC66673FEE7}"/>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489ACA88-16CA-443D-8A2C-0A4A975A7336}"/>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4A7FBF85-B9AA-48FD-A34B-19652E243FD3}"/>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34CE9079-BD2C-4AFA-AD1A-A278FE4C34D3}"/>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114E2D5C-C957-4CA0-833C-342035E5C6CE}"/>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6CC162DF-20F3-48C8-8F35-0909293346C5}"/>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2DB56759-85F1-4FE0-B121-5503234A9175}"/>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EB3F2E88-F0AA-43B6-925C-5AF317DCA6E0}"/>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4D1C7091-7A76-4B97-B6C6-96BDD50F1FD2}"/>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E96FA4D0-F5E7-4F09-A59A-AEC97FF625E6}"/>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CBC11731-3FF4-421B-8356-4C7FC2AC08D6}"/>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368293D9-1EE9-423D-AA07-34165244410D}"/>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0A1FADF3-81A8-4D31-A434-FAA914AC0227}"/>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18A226A2-FA28-4033-8668-8E7E79A0D656}"/>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FDEA74A-DF95-4BC0-8CC3-4F3E91066F6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24048A36-EF64-4896-8B70-633522EAFE3B}"/>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2FB3E926-EC28-4310-B1A6-8374AF44F525}"/>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C03DB21B-316B-4290-87DF-FB261DB96BA4}"/>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31C2A29F-2DD0-40B4-8144-B254AC460C36}"/>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24DE894-C3F1-40F0-B474-E1F81D8DD1D4}"/>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A5F9404E-579D-4533-83BA-C82D866786A0}"/>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60E39778-E7EE-452A-9625-D5D93C30F991}"/>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5C41EE42-4DE6-4BEA-B8F9-E5BBC46189E2}"/>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748B49FB-2577-4FD3-B6D1-B26EFA207D64}"/>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D34534B5-5793-4C11-B3D6-AE549509913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52A9282A-489C-4693-8458-024365C7E56C}"/>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CBB37B7F-AAE6-4F0C-9333-25DD2423A3D0}"/>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53A8D36D-7F83-4B1B-AAD6-085D514AB05F}"/>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F3B046DF-343E-4E2F-BE18-D1D92305B490}"/>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ADDD772A-E2AF-4067-9E99-685167FA6749}"/>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41" name="矩形 40">
            <a:extLst>
              <a:ext uri="{FF2B5EF4-FFF2-40B4-BE49-F238E27FC236}">
                <a16:creationId xmlns:a16="http://schemas.microsoft.com/office/drawing/2014/main" id="{97A08454-3891-47AD-90F4-E7508D2B997C}"/>
              </a:ext>
            </a:extLst>
          </p:cNvPr>
          <p:cNvSpPr/>
          <p:nvPr/>
        </p:nvSpPr>
        <p:spPr>
          <a:xfrm>
            <a:off x="7915693" y="3196286"/>
            <a:ext cx="3828217" cy="1695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grpSp>
        <p:nvGrpSpPr>
          <p:cNvPr id="44" name="组合 43">
            <a:extLst>
              <a:ext uri="{FF2B5EF4-FFF2-40B4-BE49-F238E27FC236}">
                <a16:creationId xmlns:a16="http://schemas.microsoft.com/office/drawing/2014/main" id="{A55850B2-8148-44A9-9675-4ABA351B8E35}"/>
              </a:ext>
            </a:extLst>
          </p:cNvPr>
          <p:cNvGrpSpPr/>
          <p:nvPr/>
        </p:nvGrpSpPr>
        <p:grpSpPr>
          <a:xfrm>
            <a:off x="8002564" y="1321318"/>
            <a:ext cx="3586644" cy="1343044"/>
            <a:chOff x="1689251" y="1872726"/>
            <a:chExt cx="4293106" cy="1343217"/>
          </a:xfrm>
        </p:grpSpPr>
        <p:sp>
          <p:nvSpPr>
            <p:cNvPr id="45" name="文本框 44">
              <a:extLst>
                <a:ext uri="{FF2B5EF4-FFF2-40B4-BE49-F238E27FC236}">
                  <a16:creationId xmlns:a16="http://schemas.microsoft.com/office/drawing/2014/main" id="{CCE084BF-22D9-4C1F-B76F-91FC70E9A7DD}"/>
                </a:ext>
              </a:extLst>
            </p:cNvPr>
            <p:cNvSpPr txBox="1"/>
            <p:nvPr/>
          </p:nvSpPr>
          <p:spPr>
            <a:xfrm>
              <a:off x="1689252" y="2395946"/>
              <a:ext cx="2009300"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携 带 包 裹</a:t>
              </a:r>
            </a:p>
          </p:txBody>
        </p:sp>
        <p:sp>
          <p:nvSpPr>
            <p:cNvPr id="46" name="文本框 45">
              <a:extLst>
                <a:ext uri="{FF2B5EF4-FFF2-40B4-BE49-F238E27FC236}">
                  <a16:creationId xmlns:a16="http://schemas.microsoft.com/office/drawing/2014/main" id="{2750918A-95DC-46DA-B3C8-48F1802A3E5A}"/>
                </a:ext>
              </a:extLst>
            </p:cNvPr>
            <p:cNvSpPr txBox="1"/>
            <p:nvPr/>
          </p:nvSpPr>
          <p:spPr>
            <a:xfrm>
              <a:off x="1689252" y="2786027"/>
              <a:ext cx="4293105" cy="429916"/>
            </a:xfrm>
            <a:prstGeom prst="rect">
              <a:avLst/>
            </a:prstGeom>
            <a:noFill/>
          </p:spPr>
          <p:txBody>
            <a:bodyPr wrap="square">
              <a:spAutoFit/>
              <a:scene3d>
                <a:camera prst="orthographicFront"/>
                <a:lightRig rig="threePt" dir="t"/>
              </a:scene3d>
              <a:sp3d contourW="12700"/>
            </a:bodyPr>
            <a:lstStyle/>
            <a:p>
              <a:pPr marL="0" marR="0" lvl="0" indent="0" algn="l" defTabSz="457154"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11</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个视角，</a:t>
              </a: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124</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个人</a:t>
              </a:r>
              <a:r>
                <a:rPr lang="zh-CN" altLang="en-US" sz="2000" dirty="0">
                  <a:solidFill>
                    <a:srgbClr val="000000">
                      <a:lumMod val="50000"/>
                      <a:lumOff val="50000"/>
                    </a:srgbClr>
                  </a:solidFill>
                  <a:latin typeface="Arial"/>
                  <a:ea typeface="微软雅黑"/>
                  <a:cs typeface="+mn-ea"/>
                  <a:sym typeface="+mn-lt"/>
                </a:rPr>
                <a:t>的</a:t>
              </a:r>
              <a:r>
                <a:rPr lang="en-US" altLang="zh-CN" sz="2000" dirty="0">
                  <a:solidFill>
                    <a:srgbClr val="000000">
                      <a:lumMod val="50000"/>
                      <a:lumOff val="50000"/>
                    </a:srgbClr>
                  </a:solidFill>
                  <a:latin typeface="Arial"/>
                  <a:ea typeface="微软雅黑"/>
                  <a:cs typeface="+mn-ea"/>
                  <a:sym typeface="+mn-lt"/>
                </a:rPr>
                <a:t>BG</a:t>
              </a:r>
              <a:r>
                <a:rPr lang="zh-CN" altLang="en-US" sz="2000" dirty="0">
                  <a:solidFill>
                    <a:srgbClr val="000000">
                      <a:lumMod val="50000"/>
                      <a:lumOff val="50000"/>
                    </a:srgbClr>
                  </a:solidFill>
                  <a:latin typeface="Arial"/>
                  <a:ea typeface="微软雅黑"/>
                  <a:cs typeface="+mn-ea"/>
                  <a:sym typeface="+mn-lt"/>
                </a:rPr>
                <a:t>数据</a:t>
              </a:r>
              <a:endPar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endParaRPr>
            </a:p>
          </p:txBody>
        </p:sp>
        <p:sp>
          <p:nvSpPr>
            <p:cNvPr id="47" name="文本框 46">
              <a:extLst>
                <a:ext uri="{FF2B5EF4-FFF2-40B4-BE49-F238E27FC236}">
                  <a16:creationId xmlns:a16="http://schemas.microsoft.com/office/drawing/2014/main" id="{4D82246D-32E0-4020-9D05-540287D087A3}"/>
                </a:ext>
              </a:extLst>
            </p:cNvPr>
            <p:cNvSpPr txBox="1"/>
            <p:nvPr/>
          </p:nvSpPr>
          <p:spPr>
            <a:xfrm>
              <a:off x="1689251" y="1872726"/>
              <a:ext cx="2646794" cy="646414"/>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98.235%</a:t>
              </a:r>
              <a:endParaRPr lang="zh-CN" altLang="en-US" sz="3600" b="1" dirty="0">
                <a:solidFill>
                  <a:srgbClr val="F78500"/>
                </a:solidFill>
                <a:latin typeface="Arial"/>
                <a:ea typeface="微软雅黑"/>
                <a:cs typeface="+mn-ea"/>
                <a:sym typeface="+mn-lt"/>
              </a:endParaRPr>
            </a:p>
          </p:txBody>
        </p:sp>
      </p:grpSp>
      <p:grpSp>
        <p:nvGrpSpPr>
          <p:cNvPr id="48" name="组合 47">
            <a:extLst>
              <a:ext uri="{FF2B5EF4-FFF2-40B4-BE49-F238E27FC236}">
                <a16:creationId xmlns:a16="http://schemas.microsoft.com/office/drawing/2014/main" id="{1D8CDD7C-81D7-4139-A22A-EBD85D9F3B77}"/>
              </a:ext>
            </a:extLst>
          </p:cNvPr>
          <p:cNvGrpSpPr/>
          <p:nvPr/>
        </p:nvGrpSpPr>
        <p:grpSpPr>
          <a:xfrm>
            <a:off x="8002563" y="3245350"/>
            <a:ext cx="3648690" cy="1641714"/>
            <a:chOff x="1689250" y="1872726"/>
            <a:chExt cx="4367373" cy="1641929"/>
          </a:xfrm>
        </p:grpSpPr>
        <p:sp>
          <p:nvSpPr>
            <p:cNvPr id="49" name="文本框 48">
              <a:extLst>
                <a:ext uri="{FF2B5EF4-FFF2-40B4-BE49-F238E27FC236}">
                  <a16:creationId xmlns:a16="http://schemas.microsoft.com/office/drawing/2014/main" id="{71AA3C9F-8344-4766-A2D2-9EE385E7A36D}"/>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普 通</a:t>
              </a:r>
            </a:p>
          </p:txBody>
        </p:sp>
        <p:sp>
          <p:nvSpPr>
            <p:cNvPr id="50" name="文本框 49">
              <a:extLst>
                <a:ext uri="{FF2B5EF4-FFF2-40B4-BE49-F238E27FC236}">
                  <a16:creationId xmlns:a16="http://schemas.microsoft.com/office/drawing/2014/main" id="{556FBD5A-6035-4894-8C67-A3C360034EB6}"/>
                </a:ext>
              </a:extLst>
            </p:cNvPr>
            <p:cNvSpPr txBox="1"/>
            <p:nvPr/>
          </p:nvSpPr>
          <p:spPr>
            <a:xfrm>
              <a:off x="1689252" y="2786027"/>
              <a:ext cx="4367371" cy="728628"/>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800" dirty="0">
                  <a:solidFill>
                    <a:srgbClr val="000000">
                      <a:lumMod val="50000"/>
                      <a:lumOff val="50000"/>
                    </a:srgbClr>
                  </a:solidFill>
                  <a:latin typeface="Arial"/>
                  <a:ea typeface="微软雅黑"/>
                  <a:cs typeface="+mn-ea"/>
                  <a:sym typeface="+mn-lt"/>
                </a:rPr>
                <a:t>11</a:t>
              </a:r>
              <a:r>
                <a:rPr lang="zh-CN" altLang="en-US" sz="1800" dirty="0">
                  <a:solidFill>
                    <a:srgbClr val="000000">
                      <a:lumMod val="50000"/>
                      <a:lumOff val="50000"/>
                    </a:srgbClr>
                  </a:solidFill>
                  <a:latin typeface="Arial"/>
                  <a:ea typeface="微软雅黑"/>
                  <a:cs typeface="+mn-ea"/>
                  <a:sym typeface="+mn-lt"/>
                </a:rPr>
                <a:t>个视角，</a:t>
              </a:r>
              <a:r>
                <a:rPr lang="en-US" altLang="zh-CN" sz="1800" dirty="0">
                  <a:solidFill>
                    <a:srgbClr val="000000">
                      <a:lumMod val="50000"/>
                      <a:lumOff val="50000"/>
                    </a:srgbClr>
                  </a:solidFill>
                  <a:latin typeface="Arial"/>
                  <a:ea typeface="微软雅黑"/>
                  <a:cs typeface="+mn-ea"/>
                  <a:sym typeface="+mn-lt"/>
                </a:rPr>
                <a:t>NM</a:t>
              </a:r>
              <a:r>
                <a:rPr lang="zh-CN" altLang="en-US" sz="1800" dirty="0">
                  <a:solidFill>
                    <a:srgbClr val="000000">
                      <a:lumMod val="50000"/>
                      <a:lumOff val="50000"/>
                    </a:srgbClr>
                  </a:solidFill>
                  <a:latin typeface="Arial"/>
                  <a:ea typeface="微软雅黑"/>
                  <a:cs typeface="+mn-ea"/>
                  <a:sym typeface="+mn-lt"/>
                </a:rPr>
                <a:t>中剩下的数据（</a:t>
              </a:r>
              <a:r>
                <a:rPr lang="en-US" altLang="zh-CN" sz="1800" dirty="0">
                  <a:solidFill>
                    <a:srgbClr val="000000">
                      <a:lumMod val="50000"/>
                      <a:lumOff val="50000"/>
                    </a:srgbClr>
                  </a:solidFill>
                  <a:latin typeface="Arial"/>
                  <a:ea typeface="微软雅黑"/>
                  <a:cs typeface="+mn-ea"/>
                  <a:sym typeface="+mn-lt"/>
                </a:rPr>
                <a:t>NM 01-04</a:t>
              </a:r>
              <a:r>
                <a:rPr lang="zh-CN" altLang="en-US" sz="1800" dirty="0">
                  <a:solidFill>
                    <a:srgbClr val="000000">
                      <a:lumMod val="50000"/>
                      <a:lumOff val="50000"/>
                    </a:srgbClr>
                  </a:solidFill>
                  <a:latin typeface="Arial"/>
                  <a:ea typeface="微软雅黑"/>
                  <a:cs typeface="+mn-ea"/>
                  <a:sym typeface="+mn-lt"/>
                </a:rPr>
                <a:t>剩下的结果），共</a:t>
              </a:r>
              <a:r>
                <a:rPr lang="en-US" altLang="zh-CN" sz="1800" dirty="0">
                  <a:solidFill>
                    <a:srgbClr val="000000">
                      <a:lumMod val="50000"/>
                      <a:lumOff val="50000"/>
                    </a:srgbClr>
                  </a:solidFill>
                  <a:latin typeface="Arial"/>
                  <a:ea typeface="微软雅黑"/>
                  <a:cs typeface="+mn-ea"/>
                  <a:sym typeface="+mn-lt"/>
                </a:rPr>
                <a:t>50</a:t>
              </a:r>
              <a:r>
                <a:rPr lang="zh-CN" altLang="en-US" sz="1800" dirty="0">
                  <a:solidFill>
                    <a:srgbClr val="000000">
                      <a:lumMod val="50000"/>
                      <a:lumOff val="50000"/>
                    </a:srgbClr>
                  </a:solidFill>
                  <a:latin typeface="Arial"/>
                  <a:ea typeface="微软雅黑"/>
                  <a:cs typeface="+mn-ea"/>
                  <a:sym typeface="+mn-lt"/>
                </a:rPr>
                <a:t>人</a:t>
              </a:r>
            </a:p>
          </p:txBody>
        </p:sp>
        <p:sp>
          <p:nvSpPr>
            <p:cNvPr id="51" name="文本框 50">
              <a:extLst>
                <a:ext uri="{FF2B5EF4-FFF2-40B4-BE49-F238E27FC236}">
                  <a16:creationId xmlns:a16="http://schemas.microsoft.com/office/drawing/2014/main" id="{A7153A7E-3566-4BD9-B353-32A2DD202E93}"/>
                </a:ext>
              </a:extLst>
            </p:cNvPr>
            <p:cNvSpPr txBox="1"/>
            <p:nvPr/>
          </p:nvSpPr>
          <p:spPr>
            <a:xfrm>
              <a:off x="1689250" y="1872726"/>
              <a:ext cx="2646794"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97.459%</a:t>
              </a:r>
              <a:endParaRPr lang="zh-CN" altLang="en-US" sz="3600" b="1" dirty="0">
                <a:solidFill>
                  <a:srgbClr val="F78500"/>
                </a:solidFill>
                <a:latin typeface="Arial"/>
                <a:ea typeface="微软雅黑"/>
                <a:cs typeface="+mn-ea"/>
                <a:sym typeface="+mn-lt"/>
              </a:endParaRPr>
            </a:p>
          </p:txBody>
        </p:sp>
      </p:grpSp>
      <p:pic>
        <p:nvPicPr>
          <p:cNvPr id="43" name="图片 42">
            <a:extLst>
              <a:ext uri="{FF2B5EF4-FFF2-40B4-BE49-F238E27FC236}">
                <a16:creationId xmlns:a16="http://schemas.microsoft.com/office/drawing/2014/main" id="{D41D6F0E-412B-A541-E5A7-71F9F7F25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987" y="2760549"/>
            <a:ext cx="7441155" cy="22622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2" name="组合 41">
            <a:extLst>
              <a:ext uri="{FF2B5EF4-FFF2-40B4-BE49-F238E27FC236}">
                <a16:creationId xmlns:a16="http://schemas.microsoft.com/office/drawing/2014/main" id="{06BCA2F6-EDB4-7124-7F26-BACB00B6EAC1}"/>
              </a:ext>
            </a:extLst>
          </p:cNvPr>
          <p:cNvGrpSpPr/>
          <p:nvPr/>
        </p:nvGrpSpPr>
        <p:grpSpPr>
          <a:xfrm>
            <a:off x="7986881" y="5120319"/>
            <a:ext cx="3586644" cy="1343043"/>
            <a:chOff x="1689251" y="1872726"/>
            <a:chExt cx="4293106" cy="1343218"/>
          </a:xfrm>
        </p:grpSpPr>
        <p:sp>
          <p:nvSpPr>
            <p:cNvPr id="58" name="文本框 57">
              <a:extLst>
                <a:ext uri="{FF2B5EF4-FFF2-40B4-BE49-F238E27FC236}">
                  <a16:creationId xmlns:a16="http://schemas.microsoft.com/office/drawing/2014/main" id="{CCD159BD-85D6-8207-BF36-A71BC5719ADE}"/>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 穿 大 衣</a:t>
              </a:r>
            </a:p>
          </p:txBody>
        </p:sp>
        <p:sp>
          <p:nvSpPr>
            <p:cNvPr id="69" name="文本框 68">
              <a:extLst>
                <a:ext uri="{FF2B5EF4-FFF2-40B4-BE49-F238E27FC236}">
                  <a16:creationId xmlns:a16="http://schemas.microsoft.com/office/drawing/2014/main" id="{55C7FEAE-AD4E-A715-D6CA-BF27D4385309}"/>
                </a:ext>
              </a:extLst>
            </p:cNvPr>
            <p:cNvSpPr txBox="1"/>
            <p:nvPr/>
          </p:nvSpPr>
          <p:spPr>
            <a:xfrm>
              <a:off x="1689252" y="2786027"/>
              <a:ext cx="4293105" cy="429917"/>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2000" dirty="0">
                  <a:solidFill>
                    <a:srgbClr val="000000">
                      <a:lumMod val="50000"/>
                      <a:lumOff val="50000"/>
                    </a:srgbClr>
                  </a:solidFill>
                  <a:latin typeface="Arial"/>
                  <a:ea typeface="微软雅黑"/>
                  <a:cs typeface="+mn-ea"/>
                  <a:sym typeface="+mn-lt"/>
                </a:rPr>
                <a:t>11</a:t>
              </a:r>
              <a:r>
                <a:rPr lang="zh-CN" altLang="en-US" sz="2000" dirty="0">
                  <a:solidFill>
                    <a:srgbClr val="000000">
                      <a:lumMod val="50000"/>
                      <a:lumOff val="50000"/>
                    </a:srgbClr>
                  </a:solidFill>
                  <a:latin typeface="Arial"/>
                  <a:ea typeface="微软雅黑"/>
                  <a:cs typeface="+mn-ea"/>
                  <a:sym typeface="+mn-lt"/>
                </a:rPr>
                <a:t>个视角，</a:t>
              </a:r>
              <a:r>
                <a:rPr lang="en-US" altLang="zh-CN" sz="2000" dirty="0">
                  <a:solidFill>
                    <a:srgbClr val="000000">
                      <a:lumMod val="50000"/>
                      <a:lumOff val="50000"/>
                    </a:srgbClr>
                  </a:solidFill>
                  <a:latin typeface="Arial"/>
                  <a:ea typeface="微软雅黑"/>
                  <a:cs typeface="+mn-ea"/>
                  <a:sym typeface="+mn-lt"/>
                </a:rPr>
                <a:t>124</a:t>
              </a:r>
              <a:r>
                <a:rPr lang="zh-CN" altLang="en-US" sz="2000" dirty="0">
                  <a:solidFill>
                    <a:srgbClr val="000000">
                      <a:lumMod val="50000"/>
                      <a:lumOff val="50000"/>
                    </a:srgbClr>
                  </a:solidFill>
                  <a:latin typeface="Arial"/>
                  <a:ea typeface="微软雅黑"/>
                  <a:cs typeface="+mn-ea"/>
                  <a:sym typeface="+mn-lt"/>
                </a:rPr>
                <a:t>个人的</a:t>
              </a:r>
              <a:r>
                <a:rPr lang="en-US" altLang="zh-CN" sz="2000" dirty="0">
                  <a:solidFill>
                    <a:srgbClr val="000000">
                      <a:lumMod val="50000"/>
                      <a:lumOff val="50000"/>
                    </a:srgbClr>
                  </a:solidFill>
                  <a:latin typeface="Arial"/>
                  <a:ea typeface="微软雅黑"/>
                  <a:cs typeface="+mn-ea"/>
                  <a:sym typeface="+mn-lt"/>
                </a:rPr>
                <a:t>CL</a:t>
              </a:r>
              <a:r>
                <a:rPr lang="zh-CN" altLang="en-US" sz="2000" dirty="0">
                  <a:solidFill>
                    <a:srgbClr val="000000">
                      <a:lumMod val="50000"/>
                      <a:lumOff val="50000"/>
                    </a:srgbClr>
                  </a:solidFill>
                  <a:latin typeface="Arial"/>
                  <a:ea typeface="微软雅黑"/>
                  <a:cs typeface="+mn-ea"/>
                  <a:sym typeface="+mn-lt"/>
                </a:rPr>
                <a:t>数据</a:t>
              </a:r>
              <a:endParaRPr lang="en-US" altLang="zh-CN" sz="2000" dirty="0">
                <a:solidFill>
                  <a:srgbClr val="000000">
                    <a:lumMod val="50000"/>
                    <a:lumOff val="50000"/>
                  </a:srgbClr>
                </a:solidFill>
                <a:latin typeface="Arial"/>
                <a:ea typeface="微软雅黑"/>
                <a:cs typeface="+mn-ea"/>
                <a:sym typeface="+mn-lt"/>
              </a:endParaRPr>
            </a:p>
          </p:txBody>
        </p:sp>
        <p:sp>
          <p:nvSpPr>
            <p:cNvPr id="70" name="文本框 69">
              <a:extLst>
                <a:ext uri="{FF2B5EF4-FFF2-40B4-BE49-F238E27FC236}">
                  <a16:creationId xmlns:a16="http://schemas.microsoft.com/office/drawing/2014/main" id="{0B1B6EE9-F438-1613-52ED-A5779E94A679}"/>
                </a:ext>
              </a:extLst>
            </p:cNvPr>
            <p:cNvSpPr txBox="1"/>
            <p:nvPr/>
          </p:nvSpPr>
          <p:spPr>
            <a:xfrm>
              <a:off x="1689251" y="1872726"/>
              <a:ext cx="2665565"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92.061%</a:t>
              </a:r>
              <a:endParaRPr lang="zh-CN" altLang="en-US" sz="3600" b="1" dirty="0">
                <a:solidFill>
                  <a:srgbClr val="F78500"/>
                </a:solidFill>
                <a:latin typeface="Arial"/>
                <a:ea typeface="微软雅黑"/>
                <a:cs typeface="+mn-ea"/>
                <a:sym typeface="+mn-lt"/>
              </a:endParaRPr>
            </a:p>
          </p:txBody>
        </p:sp>
      </p:grpSp>
    </p:spTree>
    <p:extLst>
      <p:ext uri="{BB962C8B-B14F-4D97-AF65-F5344CB8AC3E}">
        <p14:creationId xmlns:p14="http://schemas.microsoft.com/office/powerpoint/2010/main" val="20704469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6A227BE-6658-478C-A1E7-6780C6B9B8BC}"/>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1AAF1083-14DC-4D74-9DE4-70C24AFD9BD8}"/>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C9D422E-D59B-427B-9FFE-10B59ACC0F93}"/>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58FEDBB0-BE3B-475D-AEF0-C38E60EC9A00}"/>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43" name="组合 42">
            <a:extLst>
              <a:ext uri="{FF2B5EF4-FFF2-40B4-BE49-F238E27FC236}">
                <a16:creationId xmlns:a16="http://schemas.microsoft.com/office/drawing/2014/main" id="{3CB81BEC-8965-43B6-835E-5CF5AF6D2FC2}"/>
              </a:ext>
            </a:extLst>
          </p:cNvPr>
          <p:cNvGrpSpPr/>
          <p:nvPr/>
        </p:nvGrpSpPr>
        <p:grpSpPr>
          <a:xfrm>
            <a:off x="1133160" y="1357598"/>
            <a:ext cx="9653774" cy="1100573"/>
            <a:chOff x="1106058" y="2153966"/>
            <a:chExt cx="3546317" cy="1100715"/>
          </a:xfrm>
        </p:grpSpPr>
        <p:sp>
          <p:nvSpPr>
            <p:cNvPr id="44" name="文本框 43">
              <a:extLst>
                <a:ext uri="{FF2B5EF4-FFF2-40B4-BE49-F238E27FC236}">
                  <a16:creationId xmlns:a16="http://schemas.microsoft.com/office/drawing/2014/main" id="{652F466B-4987-4878-B746-74BA2C6E7ACF}"/>
                </a:ext>
              </a:extLst>
            </p:cNvPr>
            <p:cNvSpPr txBox="1"/>
            <p:nvPr/>
          </p:nvSpPr>
          <p:spPr>
            <a:xfrm>
              <a:off x="1324497" y="2153966"/>
              <a:ext cx="1864067" cy="646414"/>
            </a:xfrm>
            <a:prstGeom prst="rect">
              <a:avLst/>
            </a:prstGeom>
            <a:noFill/>
          </p:spPr>
          <p:txBody>
            <a:bodyPr wrap="square" rtlCol="0">
              <a:spAutoFit/>
              <a:scene3d>
                <a:camera prst="orthographicFront"/>
                <a:lightRig rig="threePt" dir="t"/>
              </a:scene3d>
              <a:sp3d contourW="12700"/>
            </a:bodyPr>
            <a:lstStyle/>
            <a:p>
              <a:pPr algn="dist" defTabSz="457154"/>
              <a:r>
                <a:rPr lang="zh-CN" altLang="en-US" sz="3600" b="1" dirty="0">
                  <a:solidFill>
                    <a:srgbClr val="000000"/>
                  </a:solidFill>
                  <a:latin typeface="Arial"/>
                  <a:ea typeface="微软雅黑"/>
                  <a:cs typeface="+mn-ea"/>
                  <a:sym typeface="+mn-lt"/>
                </a:rPr>
                <a:t>增强特征的多样性</a:t>
              </a:r>
            </a:p>
          </p:txBody>
        </p:sp>
        <p:sp>
          <p:nvSpPr>
            <p:cNvPr id="45" name="文本框 44">
              <a:extLst>
                <a:ext uri="{FF2B5EF4-FFF2-40B4-BE49-F238E27FC236}">
                  <a16:creationId xmlns:a16="http://schemas.microsoft.com/office/drawing/2014/main" id="{F8831437-303F-48AF-B432-15CE0945B96D}"/>
                </a:ext>
              </a:extLst>
            </p:cNvPr>
            <p:cNvSpPr txBox="1"/>
            <p:nvPr/>
          </p:nvSpPr>
          <p:spPr>
            <a:xfrm>
              <a:off x="1106058" y="2757301"/>
              <a:ext cx="3546317" cy="497380"/>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深层网络可以生成更多种类的特征表示</a:t>
              </a:r>
              <a:endParaRPr lang="en-US" altLang="zh-CN" sz="2400" dirty="0">
                <a:solidFill>
                  <a:srgbClr val="000000">
                    <a:lumMod val="50000"/>
                    <a:lumOff val="50000"/>
                  </a:srgbClr>
                </a:solidFill>
                <a:latin typeface="Arial"/>
                <a:ea typeface="微软雅黑"/>
                <a:cs typeface="+mn-ea"/>
                <a:sym typeface="+mn-lt"/>
              </a:endParaRPr>
            </a:p>
          </p:txBody>
        </p:sp>
        <p:sp>
          <p:nvSpPr>
            <p:cNvPr id="46" name="文本框 45">
              <a:extLst>
                <a:ext uri="{FF2B5EF4-FFF2-40B4-BE49-F238E27FC236}">
                  <a16:creationId xmlns:a16="http://schemas.microsoft.com/office/drawing/2014/main" id="{B9D66075-83AA-40F3-AC58-84A95CB5962A}"/>
                </a:ext>
              </a:extLst>
            </p:cNvPr>
            <p:cNvSpPr txBox="1"/>
            <p:nvPr/>
          </p:nvSpPr>
          <p:spPr>
            <a:xfrm>
              <a:off x="1106058" y="2158809"/>
              <a:ext cx="1451400" cy="584775"/>
            </a:xfrm>
            <a:prstGeom prst="rect">
              <a:avLst/>
            </a:prstGeom>
            <a:noFill/>
          </p:spPr>
          <p:txBody>
            <a:bodyPr wrap="square" rtlCol="0">
              <a:spAutoFit/>
              <a:scene3d>
                <a:camera prst="orthographicFront"/>
                <a:lightRig rig="threePt" dir="t"/>
              </a:scene3d>
              <a:sp3d contourW="12700"/>
            </a:bodyPr>
            <a:lstStyle/>
            <a:p>
              <a:pPr defTabSz="457154"/>
              <a:r>
                <a:rPr lang="en-US" altLang="zh-CN" sz="3200" b="1" dirty="0">
                  <a:solidFill>
                    <a:srgbClr val="F78500"/>
                  </a:solidFill>
                  <a:latin typeface="Arial"/>
                  <a:ea typeface="微软雅黑"/>
                  <a:cs typeface="+mn-ea"/>
                  <a:sym typeface="+mn-lt"/>
                </a:rPr>
                <a:t>01</a:t>
              </a:r>
              <a:endParaRPr lang="zh-CN" altLang="en-US" sz="3200" b="1" dirty="0">
                <a:solidFill>
                  <a:srgbClr val="F78500"/>
                </a:solidFill>
                <a:latin typeface="Arial"/>
                <a:ea typeface="微软雅黑"/>
                <a:cs typeface="+mn-ea"/>
                <a:sym typeface="+mn-lt"/>
              </a:endParaRPr>
            </a:p>
          </p:txBody>
        </p:sp>
      </p:grpSp>
      <p:cxnSp>
        <p:nvCxnSpPr>
          <p:cNvPr id="47" name="直接连接符 46">
            <a:extLst>
              <a:ext uri="{FF2B5EF4-FFF2-40B4-BE49-F238E27FC236}">
                <a16:creationId xmlns:a16="http://schemas.microsoft.com/office/drawing/2014/main" id="{81CE0299-B0F5-4A0D-82E8-710C82CEEB71}"/>
              </a:ext>
            </a:extLst>
          </p:cNvPr>
          <p:cNvCxnSpPr>
            <a:cxnSpLocks/>
          </p:cNvCxnSpPr>
          <p:nvPr/>
        </p:nvCxnSpPr>
        <p:spPr>
          <a:xfrm>
            <a:off x="859329" y="1534775"/>
            <a:ext cx="0" cy="1287596"/>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0C59959F-ADFE-4358-BF8D-70F3201CCD9E}"/>
              </a:ext>
            </a:extLst>
          </p:cNvPr>
          <p:cNvGrpSpPr/>
          <p:nvPr/>
        </p:nvGrpSpPr>
        <p:grpSpPr>
          <a:xfrm>
            <a:off x="1105914" y="3218185"/>
            <a:ext cx="10265734" cy="1183233"/>
            <a:chOff x="1069429" y="2119218"/>
            <a:chExt cx="10267071" cy="1183387"/>
          </a:xfrm>
        </p:grpSpPr>
        <p:sp>
          <p:nvSpPr>
            <p:cNvPr id="57" name="文本框 56">
              <a:extLst>
                <a:ext uri="{FF2B5EF4-FFF2-40B4-BE49-F238E27FC236}">
                  <a16:creationId xmlns:a16="http://schemas.microsoft.com/office/drawing/2014/main" id="{22AB8923-8EDF-4366-A7E2-534F7D760C9A}"/>
                </a:ext>
              </a:extLst>
            </p:cNvPr>
            <p:cNvSpPr txBox="1"/>
            <p:nvPr/>
          </p:nvSpPr>
          <p:spPr>
            <a:xfrm>
              <a:off x="1700769" y="2119218"/>
              <a:ext cx="4984382" cy="646415"/>
            </a:xfrm>
            <a:prstGeom prst="rect">
              <a:avLst/>
            </a:prstGeom>
            <a:noFill/>
          </p:spPr>
          <p:txBody>
            <a:bodyPr wrap="square" rtlCol="0">
              <a:spAutoFit/>
              <a:scene3d>
                <a:camera prst="orthographicFront"/>
                <a:lightRig rig="threePt" dir="t"/>
              </a:scene3d>
              <a:sp3d contourW="12700"/>
            </a:bodyPr>
            <a:lstStyle/>
            <a:p>
              <a:pPr algn="dist" defTabSz="457154"/>
              <a:r>
                <a:rPr lang="zh-CN" altLang="en-US" sz="3600" b="1" dirty="0">
                  <a:solidFill>
                    <a:srgbClr val="000000"/>
                  </a:solidFill>
                  <a:latin typeface="Arial"/>
                  <a:ea typeface="微软雅黑"/>
                  <a:cs typeface="+mn-ea"/>
                  <a:sym typeface="+mn-lt"/>
                </a:rPr>
                <a:t>提高网络的鲁棒性</a:t>
              </a:r>
            </a:p>
          </p:txBody>
        </p:sp>
        <p:sp>
          <p:nvSpPr>
            <p:cNvPr id="58" name="文本框 57">
              <a:extLst>
                <a:ext uri="{FF2B5EF4-FFF2-40B4-BE49-F238E27FC236}">
                  <a16:creationId xmlns:a16="http://schemas.microsoft.com/office/drawing/2014/main" id="{93EA8F9B-F9E5-47B8-BF1F-D2B0D9F32B3F}"/>
                </a:ext>
              </a:extLst>
            </p:cNvPr>
            <p:cNvSpPr txBox="1"/>
            <p:nvPr/>
          </p:nvSpPr>
          <p:spPr>
            <a:xfrm>
              <a:off x="1069429" y="2805224"/>
              <a:ext cx="10267071" cy="497381"/>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深层网络对于输入数据的小扰动更具鲁棒性。</a:t>
              </a:r>
            </a:p>
          </p:txBody>
        </p:sp>
        <p:sp>
          <p:nvSpPr>
            <p:cNvPr id="59" name="文本框 58">
              <a:extLst>
                <a:ext uri="{FF2B5EF4-FFF2-40B4-BE49-F238E27FC236}">
                  <a16:creationId xmlns:a16="http://schemas.microsoft.com/office/drawing/2014/main" id="{D274C452-74CE-4106-8B30-7CB7BE02FF0E}"/>
                </a:ext>
              </a:extLst>
            </p:cNvPr>
            <p:cNvSpPr txBox="1"/>
            <p:nvPr/>
          </p:nvSpPr>
          <p:spPr>
            <a:xfrm>
              <a:off x="1106058" y="2158809"/>
              <a:ext cx="1451400" cy="584775"/>
            </a:xfrm>
            <a:prstGeom prst="rect">
              <a:avLst/>
            </a:prstGeom>
            <a:noFill/>
          </p:spPr>
          <p:txBody>
            <a:bodyPr wrap="square" rtlCol="0">
              <a:spAutoFit/>
              <a:scene3d>
                <a:camera prst="orthographicFront"/>
                <a:lightRig rig="threePt" dir="t"/>
              </a:scene3d>
              <a:sp3d contourW="12700"/>
            </a:bodyPr>
            <a:lstStyle/>
            <a:p>
              <a:pPr defTabSz="457154"/>
              <a:r>
                <a:rPr lang="en-US" altLang="zh-CN" sz="3200" b="1" dirty="0">
                  <a:solidFill>
                    <a:srgbClr val="F78500"/>
                  </a:solidFill>
                  <a:latin typeface="Arial"/>
                  <a:ea typeface="微软雅黑"/>
                  <a:cs typeface="+mn-ea"/>
                  <a:sym typeface="+mn-lt"/>
                </a:rPr>
                <a:t>02</a:t>
              </a:r>
              <a:endParaRPr lang="zh-CN" altLang="en-US" sz="3200" b="1" dirty="0">
                <a:solidFill>
                  <a:srgbClr val="F78500"/>
                </a:solidFill>
                <a:latin typeface="Arial"/>
                <a:ea typeface="微软雅黑"/>
                <a:cs typeface="+mn-ea"/>
                <a:sym typeface="+mn-lt"/>
              </a:endParaRPr>
            </a:p>
          </p:txBody>
        </p:sp>
      </p:grpSp>
      <p:cxnSp>
        <p:nvCxnSpPr>
          <p:cNvPr id="60" name="直接连接符 59">
            <a:extLst>
              <a:ext uri="{FF2B5EF4-FFF2-40B4-BE49-F238E27FC236}">
                <a16:creationId xmlns:a16="http://schemas.microsoft.com/office/drawing/2014/main" id="{9C0C4669-4982-429C-882C-2CFBB5035218}"/>
              </a:ext>
            </a:extLst>
          </p:cNvPr>
          <p:cNvCxnSpPr>
            <a:cxnSpLocks/>
          </p:cNvCxnSpPr>
          <p:nvPr/>
        </p:nvCxnSpPr>
        <p:spPr>
          <a:xfrm>
            <a:off x="868707" y="3430108"/>
            <a:ext cx="0" cy="1287596"/>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BD6F196-A98E-9A2B-5590-2393DB80E1A4}"/>
              </a:ext>
            </a:extLst>
          </p:cNvPr>
          <p:cNvGrpSpPr/>
          <p:nvPr/>
        </p:nvGrpSpPr>
        <p:grpSpPr>
          <a:xfrm>
            <a:off x="1388956" y="352277"/>
            <a:ext cx="4665894" cy="613979"/>
            <a:chOff x="1389136" y="376749"/>
            <a:chExt cx="4666501" cy="1075183"/>
          </a:xfrm>
        </p:grpSpPr>
        <p:sp>
          <p:nvSpPr>
            <p:cNvPr id="7" name="文本框 6">
              <a:extLst>
                <a:ext uri="{FF2B5EF4-FFF2-40B4-BE49-F238E27FC236}">
                  <a16:creationId xmlns:a16="http://schemas.microsoft.com/office/drawing/2014/main" id="{519DC882-257A-0F64-4D20-2018FF14A56B}"/>
                </a:ext>
              </a:extLst>
            </p:cNvPr>
            <p:cNvSpPr txBox="1"/>
            <p:nvPr/>
          </p:nvSpPr>
          <p:spPr>
            <a:xfrm>
              <a:off x="1389136" y="376749"/>
              <a:ext cx="4666501" cy="916249"/>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加深</a:t>
              </a:r>
              <a:r>
                <a:rPr lang="en-US" altLang="zh-CN" sz="2800" b="1" dirty="0">
                  <a:solidFill>
                    <a:srgbClr val="000000">
                      <a:lumMod val="85000"/>
                      <a:lumOff val="15000"/>
                    </a:srgbClr>
                  </a:solidFill>
                  <a:latin typeface="Arial"/>
                  <a:ea typeface="微软雅黑"/>
                  <a:cs typeface="+mn-ea"/>
                  <a:sym typeface="+mn-lt"/>
                </a:rPr>
                <a:t>CNN</a:t>
              </a:r>
              <a:r>
                <a:rPr lang="zh-CN" altLang="en-US" sz="2800" b="1" dirty="0">
                  <a:solidFill>
                    <a:srgbClr val="000000">
                      <a:lumMod val="85000"/>
                      <a:lumOff val="15000"/>
                    </a:srgbClr>
                  </a:solidFill>
                  <a:latin typeface="Arial"/>
                  <a:ea typeface="微软雅黑"/>
                  <a:cs typeface="+mn-ea"/>
                  <a:sym typeface="+mn-lt"/>
                </a:rPr>
                <a:t>层后的结果</a:t>
              </a:r>
            </a:p>
          </p:txBody>
        </p:sp>
        <p:sp>
          <p:nvSpPr>
            <p:cNvPr id="8" name="文本框 7">
              <a:extLst>
                <a:ext uri="{FF2B5EF4-FFF2-40B4-BE49-F238E27FC236}">
                  <a16:creationId xmlns:a16="http://schemas.microsoft.com/office/drawing/2014/main" id="{CFE1372F-042C-23B9-EB29-648D284E8740}"/>
                </a:ext>
              </a:extLst>
            </p:cNvPr>
            <p:cNvSpPr txBox="1"/>
            <p:nvPr/>
          </p:nvSpPr>
          <p:spPr>
            <a:xfrm>
              <a:off x="1423994" y="1176856"/>
              <a:ext cx="4495051" cy="275076"/>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pSp>
        <p:nvGrpSpPr>
          <p:cNvPr id="41" name="组合 40">
            <a:extLst>
              <a:ext uri="{FF2B5EF4-FFF2-40B4-BE49-F238E27FC236}">
                <a16:creationId xmlns:a16="http://schemas.microsoft.com/office/drawing/2014/main" id="{EDDCE0D2-2742-FD46-4565-083EAE149A48}"/>
              </a:ext>
            </a:extLst>
          </p:cNvPr>
          <p:cNvGrpSpPr/>
          <p:nvPr/>
        </p:nvGrpSpPr>
        <p:grpSpPr>
          <a:xfrm>
            <a:off x="5398174" y="701237"/>
            <a:ext cx="6690863" cy="147339"/>
            <a:chOff x="5398877" y="700088"/>
            <a:chExt cx="6691734" cy="147358"/>
          </a:xfrm>
        </p:grpSpPr>
        <p:sp>
          <p:nvSpPr>
            <p:cNvPr id="42" name="平行四边形 41">
              <a:extLst>
                <a:ext uri="{FF2B5EF4-FFF2-40B4-BE49-F238E27FC236}">
                  <a16:creationId xmlns:a16="http://schemas.microsoft.com/office/drawing/2014/main" id="{E1EA460C-D6AB-46CD-34BD-FFFA620642BE}"/>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8" name="平行四边形 47">
              <a:extLst>
                <a:ext uri="{FF2B5EF4-FFF2-40B4-BE49-F238E27FC236}">
                  <a16:creationId xmlns:a16="http://schemas.microsoft.com/office/drawing/2014/main" id="{B22188F5-EA58-133B-905D-3BAE061952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9" name="平行四边形 48">
              <a:extLst>
                <a:ext uri="{FF2B5EF4-FFF2-40B4-BE49-F238E27FC236}">
                  <a16:creationId xmlns:a16="http://schemas.microsoft.com/office/drawing/2014/main" id="{EAAF5D1A-47B0-4A3B-DE0A-71087E7D1FAD}"/>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0" name="平行四边形 49">
              <a:extLst>
                <a:ext uri="{FF2B5EF4-FFF2-40B4-BE49-F238E27FC236}">
                  <a16:creationId xmlns:a16="http://schemas.microsoft.com/office/drawing/2014/main" id="{7C5E982F-34C6-E225-BC2B-64BE020EF762}"/>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1" name="平行四边形 50">
              <a:extLst>
                <a:ext uri="{FF2B5EF4-FFF2-40B4-BE49-F238E27FC236}">
                  <a16:creationId xmlns:a16="http://schemas.microsoft.com/office/drawing/2014/main" id="{DCF7DFBD-FBA3-5414-28B8-4B7DE330B4DF}"/>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2" name="平行四边形 51">
              <a:extLst>
                <a:ext uri="{FF2B5EF4-FFF2-40B4-BE49-F238E27FC236}">
                  <a16:creationId xmlns:a16="http://schemas.microsoft.com/office/drawing/2014/main" id="{F7209F66-F2F6-2E47-1BE8-B8BB41E1B5EE}"/>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3" name="平行四边形 52">
              <a:extLst>
                <a:ext uri="{FF2B5EF4-FFF2-40B4-BE49-F238E27FC236}">
                  <a16:creationId xmlns:a16="http://schemas.microsoft.com/office/drawing/2014/main" id="{15923ED5-9EC1-4DEF-8F4E-CD0EA27E0E0E}"/>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4" name="平行四边形 53">
              <a:extLst>
                <a:ext uri="{FF2B5EF4-FFF2-40B4-BE49-F238E27FC236}">
                  <a16:creationId xmlns:a16="http://schemas.microsoft.com/office/drawing/2014/main" id="{8A371F86-54A2-58DD-94A7-F50FDCE2F7F4}"/>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5" name="平行四边形 54">
              <a:extLst>
                <a:ext uri="{FF2B5EF4-FFF2-40B4-BE49-F238E27FC236}">
                  <a16:creationId xmlns:a16="http://schemas.microsoft.com/office/drawing/2014/main" id="{619A1F12-FD95-17FC-CF89-0D7D332F3D62}"/>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1" name="平行四边形 60">
              <a:extLst>
                <a:ext uri="{FF2B5EF4-FFF2-40B4-BE49-F238E27FC236}">
                  <a16:creationId xmlns:a16="http://schemas.microsoft.com/office/drawing/2014/main" id="{1E42A025-EB1C-A2A1-9C39-58F6388CCCC4}"/>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2" name="平行四边形 61">
              <a:extLst>
                <a:ext uri="{FF2B5EF4-FFF2-40B4-BE49-F238E27FC236}">
                  <a16:creationId xmlns:a16="http://schemas.microsoft.com/office/drawing/2014/main" id="{E9AA1ADB-BE23-80FE-E58A-E5E34F8A197E}"/>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3" name="平行四边形 62">
              <a:extLst>
                <a:ext uri="{FF2B5EF4-FFF2-40B4-BE49-F238E27FC236}">
                  <a16:creationId xmlns:a16="http://schemas.microsoft.com/office/drawing/2014/main" id="{2C5FE362-C85B-02A1-90D5-325B91BA28E3}"/>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4" name="平行四边形 63">
              <a:extLst>
                <a:ext uri="{FF2B5EF4-FFF2-40B4-BE49-F238E27FC236}">
                  <a16:creationId xmlns:a16="http://schemas.microsoft.com/office/drawing/2014/main" id="{30CC8661-195F-C16D-9764-5740F1FC49B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5" name="平行四边形 64">
              <a:extLst>
                <a:ext uri="{FF2B5EF4-FFF2-40B4-BE49-F238E27FC236}">
                  <a16:creationId xmlns:a16="http://schemas.microsoft.com/office/drawing/2014/main" id="{A3388979-63C5-1744-3AFD-948590EBF983}"/>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6" name="平行四边形 65">
              <a:extLst>
                <a:ext uri="{FF2B5EF4-FFF2-40B4-BE49-F238E27FC236}">
                  <a16:creationId xmlns:a16="http://schemas.microsoft.com/office/drawing/2014/main" id="{87A74210-4477-BBFC-2541-43B508934BA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7" name="平行四边形 66">
              <a:extLst>
                <a:ext uri="{FF2B5EF4-FFF2-40B4-BE49-F238E27FC236}">
                  <a16:creationId xmlns:a16="http://schemas.microsoft.com/office/drawing/2014/main" id="{99CA585C-9D25-8969-1BCE-AAC6AF637E3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8" name="平行四边形 67">
              <a:extLst>
                <a:ext uri="{FF2B5EF4-FFF2-40B4-BE49-F238E27FC236}">
                  <a16:creationId xmlns:a16="http://schemas.microsoft.com/office/drawing/2014/main" id="{4418B907-71BB-1488-9B90-CDBC88274049}"/>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9" name="平行四边形 68">
              <a:extLst>
                <a:ext uri="{FF2B5EF4-FFF2-40B4-BE49-F238E27FC236}">
                  <a16:creationId xmlns:a16="http://schemas.microsoft.com/office/drawing/2014/main" id="{F1C91BE9-D96A-41D0-CDF7-004246227787}"/>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0" name="平行四边形 69">
              <a:extLst>
                <a:ext uri="{FF2B5EF4-FFF2-40B4-BE49-F238E27FC236}">
                  <a16:creationId xmlns:a16="http://schemas.microsoft.com/office/drawing/2014/main" id="{9EFDBFB9-5797-F9E8-1336-D692EF0FAA5D}"/>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1" name="平行四边形 70">
              <a:extLst>
                <a:ext uri="{FF2B5EF4-FFF2-40B4-BE49-F238E27FC236}">
                  <a16:creationId xmlns:a16="http://schemas.microsoft.com/office/drawing/2014/main" id="{CCF0205B-0D70-548F-2A63-C481DCDA4A97}"/>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2" name="平行四边形 71">
              <a:extLst>
                <a:ext uri="{FF2B5EF4-FFF2-40B4-BE49-F238E27FC236}">
                  <a16:creationId xmlns:a16="http://schemas.microsoft.com/office/drawing/2014/main" id="{C4CEAA5D-AA43-6C57-90D9-0E526048057D}"/>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6" name="平行四边形 75">
              <a:extLst>
                <a:ext uri="{FF2B5EF4-FFF2-40B4-BE49-F238E27FC236}">
                  <a16:creationId xmlns:a16="http://schemas.microsoft.com/office/drawing/2014/main" id="{EA09E8F6-3A9D-A4BB-CDE5-417267742F13}"/>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7" name="平行四边形 76">
              <a:extLst>
                <a:ext uri="{FF2B5EF4-FFF2-40B4-BE49-F238E27FC236}">
                  <a16:creationId xmlns:a16="http://schemas.microsoft.com/office/drawing/2014/main" id="{822FF31B-EA58-5FAE-6049-BA8D8A30C872}"/>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8" name="平行四边形 77">
              <a:extLst>
                <a:ext uri="{FF2B5EF4-FFF2-40B4-BE49-F238E27FC236}">
                  <a16:creationId xmlns:a16="http://schemas.microsoft.com/office/drawing/2014/main" id="{53B53530-19CE-A338-43BC-58F31AA71BD1}"/>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9" name="平行四边形 78">
              <a:extLst>
                <a:ext uri="{FF2B5EF4-FFF2-40B4-BE49-F238E27FC236}">
                  <a16:creationId xmlns:a16="http://schemas.microsoft.com/office/drawing/2014/main" id="{3E52B9B9-A47A-D8CC-DA6E-074F62F00D53}"/>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0" name="平行四边形 79">
              <a:extLst>
                <a:ext uri="{FF2B5EF4-FFF2-40B4-BE49-F238E27FC236}">
                  <a16:creationId xmlns:a16="http://schemas.microsoft.com/office/drawing/2014/main" id="{27102A68-FA6E-1460-8F19-5211FEE0CEB3}"/>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1" name="平行四边形 80">
              <a:extLst>
                <a:ext uri="{FF2B5EF4-FFF2-40B4-BE49-F238E27FC236}">
                  <a16:creationId xmlns:a16="http://schemas.microsoft.com/office/drawing/2014/main" id="{227EAA6F-CF83-B83F-EB68-AC98E9214FE6}"/>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2" name="平行四边形 81">
              <a:extLst>
                <a:ext uri="{FF2B5EF4-FFF2-40B4-BE49-F238E27FC236}">
                  <a16:creationId xmlns:a16="http://schemas.microsoft.com/office/drawing/2014/main" id="{BF8E5BA0-12D2-8920-B363-67936326F0B1}"/>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3" name="平行四边形 82">
              <a:extLst>
                <a:ext uri="{FF2B5EF4-FFF2-40B4-BE49-F238E27FC236}">
                  <a16:creationId xmlns:a16="http://schemas.microsoft.com/office/drawing/2014/main" id="{60B69BFA-376D-5BD7-9F35-F913410D8815}"/>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4" name="平行四边形 83">
              <a:extLst>
                <a:ext uri="{FF2B5EF4-FFF2-40B4-BE49-F238E27FC236}">
                  <a16:creationId xmlns:a16="http://schemas.microsoft.com/office/drawing/2014/main" id="{A1A6E9AD-FB37-F410-CB6C-64DAA3874C1F}"/>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5" name="平行四边形 84">
              <a:extLst>
                <a:ext uri="{FF2B5EF4-FFF2-40B4-BE49-F238E27FC236}">
                  <a16:creationId xmlns:a16="http://schemas.microsoft.com/office/drawing/2014/main" id="{51AB3EA1-38F6-EC62-0F15-F4C7D2BA39EF}"/>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grpSp>
        <p:nvGrpSpPr>
          <p:cNvPr id="86" name="组合 85">
            <a:extLst>
              <a:ext uri="{FF2B5EF4-FFF2-40B4-BE49-F238E27FC236}">
                <a16:creationId xmlns:a16="http://schemas.microsoft.com/office/drawing/2014/main" id="{A1F6F81F-CCB6-EE42-7A67-021D7C33CAF3}"/>
              </a:ext>
            </a:extLst>
          </p:cNvPr>
          <p:cNvGrpSpPr/>
          <p:nvPr/>
        </p:nvGrpSpPr>
        <p:grpSpPr>
          <a:xfrm>
            <a:off x="1133160" y="5026711"/>
            <a:ext cx="9653774" cy="1100572"/>
            <a:chOff x="1106058" y="2153966"/>
            <a:chExt cx="3546317" cy="1100715"/>
          </a:xfrm>
        </p:grpSpPr>
        <p:sp>
          <p:nvSpPr>
            <p:cNvPr id="87" name="文本框 86">
              <a:extLst>
                <a:ext uri="{FF2B5EF4-FFF2-40B4-BE49-F238E27FC236}">
                  <a16:creationId xmlns:a16="http://schemas.microsoft.com/office/drawing/2014/main" id="{DF5B39DB-2683-3A28-D1F3-34578AD5BDD5}"/>
                </a:ext>
              </a:extLst>
            </p:cNvPr>
            <p:cNvSpPr txBox="1"/>
            <p:nvPr/>
          </p:nvSpPr>
          <p:spPr>
            <a:xfrm>
              <a:off x="1324497" y="2153966"/>
              <a:ext cx="1539375" cy="646414"/>
            </a:xfrm>
            <a:prstGeom prst="rect">
              <a:avLst/>
            </a:prstGeom>
            <a:noFill/>
          </p:spPr>
          <p:txBody>
            <a:bodyPr wrap="square" rtlCol="0">
              <a:spAutoFit/>
              <a:scene3d>
                <a:camera prst="orthographicFront"/>
                <a:lightRig rig="threePt" dir="t"/>
              </a:scene3d>
              <a:sp3d contourW="12700"/>
            </a:bodyPr>
            <a:lstStyle/>
            <a:p>
              <a:pPr algn="dist" defTabSz="457154"/>
              <a:r>
                <a:rPr lang="zh-CN" altLang="en-US" sz="3600" b="1" dirty="0">
                  <a:solidFill>
                    <a:srgbClr val="000000"/>
                  </a:solidFill>
                  <a:latin typeface="Arial"/>
                  <a:ea typeface="微软雅黑"/>
                  <a:cs typeface="+mn-ea"/>
                  <a:sym typeface="+mn-lt"/>
                </a:rPr>
                <a:t>提高表征能力</a:t>
              </a:r>
            </a:p>
          </p:txBody>
        </p:sp>
        <p:sp>
          <p:nvSpPr>
            <p:cNvPr id="88" name="文本框 87">
              <a:extLst>
                <a:ext uri="{FF2B5EF4-FFF2-40B4-BE49-F238E27FC236}">
                  <a16:creationId xmlns:a16="http://schemas.microsoft.com/office/drawing/2014/main" id="{2EC27269-EB48-ADF2-1AF1-9FABBC3C7514}"/>
                </a:ext>
              </a:extLst>
            </p:cNvPr>
            <p:cNvSpPr txBox="1"/>
            <p:nvPr/>
          </p:nvSpPr>
          <p:spPr>
            <a:xfrm>
              <a:off x="1106058" y="2757301"/>
              <a:ext cx="3546317" cy="497380"/>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通过增加特征提取层数，神经网络可以学习更加复杂、抽象的特征表示。</a:t>
              </a:r>
            </a:p>
          </p:txBody>
        </p:sp>
        <p:sp>
          <p:nvSpPr>
            <p:cNvPr id="89" name="文本框 88">
              <a:extLst>
                <a:ext uri="{FF2B5EF4-FFF2-40B4-BE49-F238E27FC236}">
                  <a16:creationId xmlns:a16="http://schemas.microsoft.com/office/drawing/2014/main" id="{F183EAF6-1DB1-21BA-95B3-F5CF1F3550FA}"/>
                </a:ext>
              </a:extLst>
            </p:cNvPr>
            <p:cNvSpPr txBox="1"/>
            <p:nvPr/>
          </p:nvSpPr>
          <p:spPr>
            <a:xfrm>
              <a:off x="1106058" y="2158809"/>
              <a:ext cx="1451400" cy="584775"/>
            </a:xfrm>
            <a:prstGeom prst="rect">
              <a:avLst/>
            </a:prstGeom>
            <a:noFill/>
          </p:spPr>
          <p:txBody>
            <a:bodyPr wrap="square" rtlCol="0">
              <a:spAutoFit/>
              <a:scene3d>
                <a:camera prst="orthographicFront"/>
                <a:lightRig rig="threePt" dir="t"/>
              </a:scene3d>
              <a:sp3d contourW="12700"/>
            </a:bodyPr>
            <a:lstStyle/>
            <a:p>
              <a:pPr defTabSz="457154"/>
              <a:r>
                <a:rPr lang="en-US" altLang="zh-CN" sz="3200" b="1" dirty="0">
                  <a:solidFill>
                    <a:srgbClr val="F78500"/>
                  </a:solidFill>
                  <a:latin typeface="Arial"/>
                  <a:ea typeface="微软雅黑"/>
                  <a:cs typeface="+mn-ea"/>
                  <a:sym typeface="+mn-lt"/>
                </a:rPr>
                <a:t>03</a:t>
              </a:r>
              <a:endParaRPr lang="zh-CN" altLang="en-US" sz="3200" b="1" dirty="0">
                <a:solidFill>
                  <a:srgbClr val="F78500"/>
                </a:solidFill>
                <a:latin typeface="Arial"/>
                <a:ea typeface="微软雅黑"/>
                <a:cs typeface="+mn-ea"/>
                <a:sym typeface="+mn-lt"/>
              </a:endParaRPr>
            </a:p>
          </p:txBody>
        </p:sp>
      </p:grpSp>
      <p:cxnSp>
        <p:nvCxnSpPr>
          <p:cNvPr id="90" name="直接连接符 89">
            <a:extLst>
              <a:ext uri="{FF2B5EF4-FFF2-40B4-BE49-F238E27FC236}">
                <a16:creationId xmlns:a16="http://schemas.microsoft.com/office/drawing/2014/main" id="{56DFD2EB-5A53-C548-2718-2BC559856350}"/>
              </a:ext>
            </a:extLst>
          </p:cNvPr>
          <p:cNvCxnSpPr>
            <a:cxnSpLocks/>
          </p:cNvCxnSpPr>
          <p:nvPr/>
        </p:nvCxnSpPr>
        <p:spPr>
          <a:xfrm>
            <a:off x="849951" y="5148711"/>
            <a:ext cx="0" cy="1287596"/>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34083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p:tgtEl>
                                          <p:spTgt spid="43"/>
                                        </p:tgtEl>
                                        <p:attrNameLst>
                                          <p:attrName>ppt_x</p:attrName>
                                        </p:attrNameLst>
                                      </p:cBhvr>
                                      <p:tavLst>
                                        <p:tav tm="0">
                                          <p:val>
                                            <p:strVal val="#ppt_x-#ppt_w*1.125000"/>
                                          </p:val>
                                        </p:tav>
                                        <p:tav tm="100000">
                                          <p:val>
                                            <p:strVal val="#ppt_x"/>
                                          </p:val>
                                        </p:tav>
                                      </p:tavLst>
                                    </p:anim>
                                    <p:animEffect transition="in" filter="wipe(right)">
                                      <p:cBhvr>
                                        <p:cTn id="12" dur="500"/>
                                        <p:tgtEl>
                                          <p:spTgt spid="4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p:tgtEl>
                                          <p:spTgt spid="56"/>
                                        </p:tgtEl>
                                        <p:attrNameLst>
                                          <p:attrName>ppt_x</p:attrName>
                                        </p:attrNameLst>
                                      </p:cBhvr>
                                      <p:tavLst>
                                        <p:tav tm="0">
                                          <p:val>
                                            <p:strVal val="#ppt_x-#ppt_w*1.125000"/>
                                          </p:val>
                                        </p:tav>
                                        <p:tav tm="100000">
                                          <p:val>
                                            <p:strVal val="#ppt_x"/>
                                          </p:val>
                                        </p:tav>
                                      </p:tavLst>
                                    </p:anim>
                                    <p:animEffect transition="in" filter="wipe(right)">
                                      <p:cBhvr>
                                        <p:cTn id="21" dur="500"/>
                                        <p:tgtEl>
                                          <p:spTgt spid="56"/>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p:tgtEl>
                                          <p:spTgt spid="86"/>
                                        </p:tgtEl>
                                        <p:attrNameLst>
                                          <p:attrName>ppt_x</p:attrName>
                                        </p:attrNameLst>
                                      </p:cBhvr>
                                      <p:tavLst>
                                        <p:tav tm="0">
                                          <p:val>
                                            <p:strVal val="#ppt_x-#ppt_w*1.125000"/>
                                          </p:val>
                                        </p:tav>
                                        <p:tav tm="100000">
                                          <p:val>
                                            <p:strVal val="#ppt_x"/>
                                          </p:val>
                                        </p:tav>
                                      </p:tavLst>
                                    </p:anim>
                                    <p:animEffect transition="in" filter="wipe(right)">
                                      <p:cBhvr>
                                        <p:cTn id="26" dur="500"/>
                                        <p:tgtEl>
                                          <p:spTgt spid="86"/>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wipe(up)">
                                      <p:cBhvr>
                                        <p:cTn id="3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2362C0BF-402F-491F-83B6-0584D4ECA4AF}"/>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C97BF750-6D96-4614-B877-BF069CECCC41}"/>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 name="任意多边形: 形状 5">
            <a:extLst>
              <a:ext uri="{FF2B5EF4-FFF2-40B4-BE49-F238E27FC236}">
                <a16:creationId xmlns:a16="http://schemas.microsoft.com/office/drawing/2014/main" id="{E125CBA4-0585-40D0-80F9-4DB1C7924BC6}"/>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 name="平行四边形 6">
            <a:extLst>
              <a:ext uri="{FF2B5EF4-FFF2-40B4-BE49-F238E27FC236}">
                <a16:creationId xmlns:a16="http://schemas.microsoft.com/office/drawing/2014/main" id="{94FA798C-A41A-45EA-8CBD-1B91662FC110}"/>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45" name="组合 44">
            <a:extLst>
              <a:ext uri="{FF2B5EF4-FFF2-40B4-BE49-F238E27FC236}">
                <a16:creationId xmlns:a16="http://schemas.microsoft.com/office/drawing/2014/main" id="{3C428F57-0AD8-4591-91C9-9C071FDD5C4C}"/>
              </a:ext>
            </a:extLst>
          </p:cNvPr>
          <p:cNvGrpSpPr/>
          <p:nvPr/>
        </p:nvGrpSpPr>
        <p:grpSpPr>
          <a:xfrm>
            <a:off x="1538225" y="441768"/>
            <a:ext cx="4494466" cy="721610"/>
            <a:chOff x="1538425" y="440585"/>
            <a:chExt cx="4495051" cy="721704"/>
          </a:xfrm>
        </p:grpSpPr>
        <p:sp>
          <p:nvSpPr>
            <p:cNvPr id="10" name="文本框 9">
              <a:extLst>
                <a:ext uri="{FF2B5EF4-FFF2-40B4-BE49-F238E27FC236}">
                  <a16:creationId xmlns:a16="http://schemas.microsoft.com/office/drawing/2014/main" id="{BB780A42-58DD-4AA9-8A29-8064484BBCCF}"/>
                </a:ext>
              </a:extLst>
            </p:cNvPr>
            <p:cNvSpPr txBox="1"/>
            <p:nvPr/>
          </p:nvSpPr>
          <p:spPr>
            <a:xfrm>
              <a:off x="1538425" y="440585"/>
              <a:ext cx="3067191"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01.</a:t>
              </a:r>
              <a:r>
                <a:rPr lang="zh-CN" altLang="en-US" sz="2800" b="1" dirty="0">
                  <a:solidFill>
                    <a:srgbClr val="000000">
                      <a:lumMod val="85000"/>
                      <a:lumOff val="15000"/>
                    </a:srgbClr>
                  </a:solidFill>
                  <a:latin typeface="Arial"/>
                  <a:ea typeface="微软雅黑"/>
                  <a:cs typeface="+mn-ea"/>
                  <a:sym typeface="+mn-lt"/>
                </a:rPr>
                <a:t>背景介绍</a:t>
              </a:r>
            </a:p>
          </p:txBody>
        </p:sp>
        <p:sp>
          <p:nvSpPr>
            <p:cNvPr id="11" name="文本框 10">
              <a:extLst>
                <a:ext uri="{FF2B5EF4-FFF2-40B4-BE49-F238E27FC236}">
                  <a16:creationId xmlns:a16="http://schemas.microsoft.com/office/drawing/2014/main" id="{D11551DF-9A33-4311-A662-83410F17B82F}"/>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Background Introduction</a:t>
              </a:r>
            </a:p>
          </p:txBody>
        </p:sp>
      </p:grpSp>
      <p:grpSp>
        <p:nvGrpSpPr>
          <p:cNvPr id="44" name="组合 43">
            <a:extLst>
              <a:ext uri="{FF2B5EF4-FFF2-40B4-BE49-F238E27FC236}">
                <a16:creationId xmlns:a16="http://schemas.microsoft.com/office/drawing/2014/main" id="{59AB4A34-B39F-4DDC-83BE-C412AFBA1251}"/>
              </a:ext>
            </a:extLst>
          </p:cNvPr>
          <p:cNvGrpSpPr/>
          <p:nvPr/>
        </p:nvGrpSpPr>
        <p:grpSpPr>
          <a:xfrm>
            <a:off x="5398174" y="701237"/>
            <a:ext cx="6690863" cy="147339"/>
            <a:chOff x="5398877" y="700088"/>
            <a:chExt cx="6691734" cy="147358"/>
          </a:xfrm>
        </p:grpSpPr>
        <p:sp>
          <p:nvSpPr>
            <p:cNvPr id="12" name="平行四边形 11">
              <a:extLst>
                <a:ext uri="{FF2B5EF4-FFF2-40B4-BE49-F238E27FC236}">
                  <a16:creationId xmlns:a16="http://schemas.microsoft.com/office/drawing/2014/main" id="{5AA170EB-A370-4E4C-ACCD-2B425D2A0A52}"/>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8E02D8C5-9F3D-44B4-ACA9-12D80A97F9D9}"/>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B7D5D436-C078-437B-A6B1-D98ECD9A307F}"/>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DF3EED3C-CDB5-4351-A1B7-1B6A5DEA45FF}"/>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D581BA2D-2155-4783-AC9F-CB268B0E8BA3}"/>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0BC54508-9A62-4290-B619-404A7E2A3321}"/>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9A62FDC1-F896-44C4-983A-8594D10F72AB}"/>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6486DE3B-EF92-42E2-8169-DA59E06A00D7}"/>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56EFAC0C-0939-4392-B89B-9F7C1D43C3F9}"/>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56DDF6BF-BA61-425C-B1B3-7F1DCBBBED5E}"/>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4FBBB6C7-8317-4001-B000-2133223A925A}"/>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7C96FFA4-06D5-476A-9D30-444BDDC6B30D}"/>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D38DC087-E700-40A8-97CB-A13273B60688}"/>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9AD188B2-F7CB-4F9E-982B-9F7BF13FC603}"/>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8C70D4D9-9B31-4A80-BAF8-4CBCA08C6AA0}"/>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24B3350-7A81-464B-A9F1-5DE2DDACB8C0}"/>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B6C789A9-0DA4-4E1A-B313-D793E3F219D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12FDAB-E87E-42EC-9A44-386A5D155581}"/>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DA26F992-CCEC-429D-820E-090F7CB0C295}"/>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5593C51B-2ED5-49C4-B639-D48E76BB6363}"/>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6F715ACF-146F-455B-BB5C-DC3D1D82490A}"/>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DC9A9A9D-A669-441C-B639-B01D55882F1E}"/>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88EE73D6-94BD-49A1-A56B-45CFF7A36D80}"/>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9EC01032-2F59-4A22-A965-6BC50C1200FA}"/>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0BF975A3-1F40-46D8-ADE8-314C6E227C2C}"/>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2BDB0401-B5D6-4B3B-876F-0508BE4BF53F}"/>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5785DB9F-5A7A-42F3-96C2-B7019AF51954}"/>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1C927D7A-1A44-4046-A4F2-7660A3DEB6D4}"/>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7093D2AF-20EE-4F81-B7E8-C05F869CFC19}"/>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1" name="平行四边形 40">
              <a:extLst>
                <a:ext uri="{FF2B5EF4-FFF2-40B4-BE49-F238E27FC236}">
                  <a16:creationId xmlns:a16="http://schemas.microsoft.com/office/drawing/2014/main" id="{AA86AE5E-7D50-4E8B-B6AB-8A1DD7A011C8}"/>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2" name="平行四边形 41">
              <a:extLst>
                <a:ext uri="{FF2B5EF4-FFF2-40B4-BE49-F238E27FC236}">
                  <a16:creationId xmlns:a16="http://schemas.microsoft.com/office/drawing/2014/main" id="{54EA9BF3-B3E1-4B4A-A2A0-A774518ED087}"/>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grpSp>
        <p:nvGrpSpPr>
          <p:cNvPr id="58" name="组合 57">
            <a:extLst>
              <a:ext uri="{FF2B5EF4-FFF2-40B4-BE49-F238E27FC236}">
                <a16:creationId xmlns:a16="http://schemas.microsoft.com/office/drawing/2014/main" id="{0AFD845B-889F-4133-804A-AAB34EE70F7F}"/>
              </a:ext>
            </a:extLst>
          </p:cNvPr>
          <p:cNvGrpSpPr/>
          <p:nvPr/>
        </p:nvGrpSpPr>
        <p:grpSpPr>
          <a:xfrm>
            <a:off x="7012356" y="1887879"/>
            <a:ext cx="4795744" cy="3910209"/>
            <a:chOff x="5867047" y="1879733"/>
            <a:chExt cx="4796369" cy="3910714"/>
          </a:xfrm>
        </p:grpSpPr>
        <p:sp>
          <p:nvSpPr>
            <p:cNvPr id="51" name="文本框 50">
              <a:extLst>
                <a:ext uri="{FF2B5EF4-FFF2-40B4-BE49-F238E27FC236}">
                  <a16:creationId xmlns:a16="http://schemas.microsoft.com/office/drawing/2014/main" id="{1FDC48FB-4A30-4BF6-9AD1-F132DBAEC1A9}"/>
                </a:ext>
              </a:extLst>
            </p:cNvPr>
            <p:cNvSpPr txBox="1"/>
            <p:nvPr/>
          </p:nvSpPr>
          <p:spPr>
            <a:xfrm>
              <a:off x="5867047" y="1879733"/>
              <a:ext cx="1835689" cy="523287"/>
            </a:xfrm>
            <a:prstGeom prst="rect">
              <a:avLst/>
            </a:prstGeom>
            <a:noFill/>
          </p:spPr>
          <p:txBody>
            <a:bodyPr wrap="square" rtlCol="0">
              <a:spAutoFit/>
              <a:scene3d>
                <a:camera prst="orthographicFront"/>
                <a:lightRig rig="threePt" dir="t"/>
              </a:scene3d>
              <a:sp3d contourW="12700"/>
            </a:bodyPr>
            <a:lstStyle/>
            <a:p>
              <a:pPr algn="dist" defTabSz="457154"/>
              <a:r>
                <a:rPr lang="zh-CN" altLang="en-US" sz="2800" b="1" dirty="0">
                  <a:solidFill>
                    <a:srgbClr val="000000"/>
                  </a:solidFill>
                  <a:latin typeface="Arial"/>
                  <a:ea typeface="微软雅黑"/>
                  <a:cs typeface="+mn-ea"/>
                  <a:sym typeface="+mn-lt"/>
                </a:rPr>
                <a:t>应用场景</a:t>
              </a:r>
            </a:p>
          </p:txBody>
        </p:sp>
        <p:sp>
          <p:nvSpPr>
            <p:cNvPr id="52" name="文本框 51">
              <a:extLst>
                <a:ext uri="{FF2B5EF4-FFF2-40B4-BE49-F238E27FC236}">
                  <a16:creationId xmlns:a16="http://schemas.microsoft.com/office/drawing/2014/main" id="{CC0A8CB4-BC96-4E70-9121-441139B29063}"/>
                </a:ext>
              </a:extLst>
            </p:cNvPr>
            <p:cNvSpPr txBox="1"/>
            <p:nvPr/>
          </p:nvSpPr>
          <p:spPr>
            <a:xfrm>
              <a:off x="5919702" y="2536316"/>
              <a:ext cx="4743714" cy="3254131"/>
            </a:xfrm>
            <a:prstGeom prst="rect">
              <a:avLst/>
            </a:prstGeom>
            <a:noFill/>
          </p:spPr>
          <p:txBody>
            <a:bodyPr wrap="square">
              <a:spAutoFit/>
              <a:scene3d>
                <a:camera prst="orthographicFront"/>
                <a:lightRig rig="threePt" dir="t"/>
              </a:scene3d>
              <a:sp3d contourW="12700"/>
            </a:bodyPr>
            <a:lstStyle/>
            <a:p>
              <a:pPr defTabSz="457154">
                <a:lnSpc>
                  <a:spcPct val="130000"/>
                </a:lnSpc>
                <a:defRPr/>
              </a:pPr>
              <a:r>
                <a:rPr lang="zh-CN" altLang="en-US" sz="2000" b="0" i="0" dirty="0">
                  <a:solidFill>
                    <a:schemeClr val="tx1">
                      <a:lumMod val="65000"/>
                      <a:lumOff val="35000"/>
                    </a:schemeClr>
                  </a:solidFill>
                  <a:effectLst/>
                  <a:latin typeface="Helvetica Neue"/>
                </a:rPr>
                <a:t>步态识别是一种新兴的</a:t>
              </a:r>
              <a:r>
                <a:rPr lang="zh-CN" altLang="en-US" sz="2000" b="1" i="0" dirty="0">
                  <a:solidFill>
                    <a:schemeClr val="tx1">
                      <a:lumMod val="65000"/>
                      <a:lumOff val="35000"/>
                    </a:schemeClr>
                  </a:solidFill>
                  <a:effectLst/>
                  <a:latin typeface="Helvetica Neue"/>
                </a:rPr>
                <a:t>生物特征识别技术</a:t>
              </a:r>
              <a:r>
                <a:rPr lang="zh-CN" altLang="en-US" sz="2000" b="0" i="0" dirty="0">
                  <a:solidFill>
                    <a:schemeClr val="tx1">
                      <a:lumMod val="65000"/>
                      <a:lumOff val="35000"/>
                    </a:schemeClr>
                  </a:solidFill>
                  <a:effectLst/>
                  <a:latin typeface="Helvetica Neue"/>
                </a:rPr>
                <a:t>，旨在通过人们走路的姿态进行</a:t>
              </a:r>
              <a:r>
                <a:rPr lang="zh-CN" altLang="en-US" sz="2000" b="0" i="0" strike="noStrike" dirty="0">
                  <a:solidFill>
                    <a:schemeClr val="tx1">
                      <a:lumMod val="65000"/>
                      <a:lumOff val="35000"/>
                    </a:schemeClr>
                  </a:solidFill>
                  <a:effectLst/>
                  <a:latin typeface="Helvetica Neue"/>
                </a:rPr>
                <a:t>身份</a:t>
              </a:r>
              <a:r>
                <a:rPr lang="zh-CN" altLang="en-US" sz="2000" b="0" i="0" dirty="0">
                  <a:solidFill>
                    <a:schemeClr val="tx1">
                      <a:lumMod val="65000"/>
                      <a:lumOff val="35000"/>
                    </a:schemeClr>
                  </a:solidFill>
                  <a:effectLst/>
                  <a:latin typeface="Helvetica Neue"/>
                </a:rPr>
                <a:t>识别，与其他的生物识别技术相比：</a:t>
              </a:r>
              <a:endParaRPr lang="en-US" altLang="zh-CN" sz="2000" dirty="0">
                <a:solidFill>
                  <a:schemeClr val="tx1">
                    <a:lumMod val="65000"/>
                    <a:lumOff val="35000"/>
                  </a:schemeClr>
                </a:solidFill>
                <a:latin typeface="Arial"/>
                <a:ea typeface="微软雅黑"/>
                <a:cs typeface="+mn-ea"/>
                <a:sym typeface="+mn-lt"/>
              </a:endParaRPr>
            </a:p>
            <a:p>
              <a:pPr marL="285750" indent="-285750" defTabSz="457154">
                <a:lnSpc>
                  <a:spcPct val="130000"/>
                </a:lnSpc>
                <a:buFont typeface="Wingdings" panose="05000000000000000000" pitchFamily="2" charset="2"/>
                <a:buChar char="p"/>
                <a:defRPr/>
              </a:pPr>
              <a:r>
                <a:rPr lang="zh-CN" altLang="en-US" sz="2000" dirty="0">
                  <a:solidFill>
                    <a:schemeClr val="tx1">
                      <a:lumMod val="65000"/>
                      <a:lumOff val="35000"/>
                    </a:schemeClr>
                  </a:solidFill>
                  <a:latin typeface="Arial"/>
                  <a:ea typeface="微软雅黑"/>
                  <a:cs typeface="+mn-ea"/>
                  <a:sym typeface="+mn-lt"/>
                </a:rPr>
                <a:t>步态识别可以在</a:t>
              </a:r>
              <a:r>
                <a:rPr lang="zh-CN" altLang="en-US" sz="2000" b="1" dirty="0">
                  <a:solidFill>
                    <a:schemeClr val="tx1">
                      <a:lumMod val="65000"/>
                      <a:lumOff val="35000"/>
                    </a:schemeClr>
                  </a:solidFill>
                  <a:latin typeface="Arial"/>
                  <a:ea typeface="微软雅黑"/>
                  <a:cs typeface="+mn-ea"/>
                  <a:sym typeface="+mn-lt"/>
                </a:rPr>
                <a:t>更远的距离</a:t>
              </a:r>
              <a:r>
                <a:rPr lang="zh-CN" altLang="en-US" sz="2000" dirty="0">
                  <a:solidFill>
                    <a:schemeClr val="tx1">
                      <a:lumMod val="65000"/>
                      <a:lumOff val="35000"/>
                    </a:schemeClr>
                  </a:solidFill>
                  <a:latin typeface="Arial"/>
                  <a:ea typeface="微软雅黑"/>
                  <a:cs typeface="+mn-ea"/>
                  <a:sym typeface="+mn-lt"/>
                </a:rPr>
                <a:t>或</a:t>
              </a:r>
              <a:r>
                <a:rPr lang="zh-CN" altLang="en-US" sz="2000" b="1" dirty="0">
                  <a:solidFill>
                    <a:schemeClr val="tx1">
                      <a:lumMod val="65000"/>
                      <a:lumOff val="35000"/>
                    </a:schemeClr>
                  </a:solidFill>
                  <a:latin typeface="Arial"/>
                  <a:ea typeface="微软雅黑"/>
                  <a:cs typeface="+mn-ea"/>
                  <a:sym typeface="+mn-lt"/>
                </a:rPr>
                <a:t>更低的视频质量</a:t>
              </a:r>
              <a:r>
                <a:rPr lang="zh-CN" altLang="en-US" sz="2000" dirty="0">
                  <a:solidFill>
                    <a:schemeClr val="tx1">
                      <a:lumMod val="65000"/>
                      <a:lumOff val="35000"/>
                    </a:schemeClr>
                  </a:solidFill>
                  <a:latin typeface="Arial"/>
                  <a:ea typeface="微软雅黑"/>
                  <a:cs typeface="+mn-ea"/>
                  <a:sym typeface="+mn-lt"/>
                </a:rPr>
                <a:t>下识别对象；</a:t>
              </a:r>
              <a:endParaRPr lang="en-US" altLang="zh-CN" sz="2000" dirty="0">
                <a:solidFill>
                  <a:schemeClr val="tx1">
                    <a:lumMod val="65000"/>
                    <a:lumOff val="35000"/>
                  </a:schemeClr>
                </a:solidFill>
                <a:latin typeface="Arial"/>
                <a:ea typeface="微软雅黑"/>
                <a:cs typeface="+mn-ea"/>
                <a:sym typeface="+mn-lt"/>
              </a:endParaRPr>
            </a:p>
            <a:p>
              <a:pPr marL="285750" indent="-285750" defTabSz="457154">
                <a:lnSpc>
                  <a:spcPct val="130000"/>
                </a:lnSpc>
                <a:buFont typeface="Wingdings" panose="05000000000000000000" pitchFamily="2" charset="2"/>
                <a:buChar char="p"/>
                <a:defRPr/>
              </a:pPr>
              <a:r>
                <a:rPr lang="zh-CN" altLang="en-US" sz="2000" dirty="0">
                  <a:solidFill>
                    <a:schemeClr val="tx1">
                      <a:lumMod val="65000"/>
                      <a:lumOff val="35000"/>
                    </a:schemeClr>
                  </a:solidFill>
                  <a:latin typeface="Arial"/>
                  <a:ea typeface="微软雅黑"/>
                  <a:cs typeface="+mn-ea"/>
                  <a:sym typeface="+mn-lt"/>
                </a:rPr>
                <a:t>无需识别对象主动配合参与；</a:t>
              </a:r>
              <a:endParaRPr lang="en-US" altLang="zh-CN" sz="2000" dirty="0">
                <a:solidFill>
                  <a:schemeClr val="tx1">
                    <a:lumMod val="65000"/>
                    <a:lumOff val="35000"/>
                  </a:schemeClr>
                </a:solidFill>
                <a:latin typeface="Arial"/>
                <a:ea typeface="微软雅黑"/>
                <a:cs typeface="+mn-ea"/>
                <a:sym typeface="+mn-lt"/>
              </a:endParaRPr>
            </a:p>
            <a:p>
              <a:pPr marL="285750" indent="-285750" defTabSz="457154">
                <a:lnSpc>
                  <a:spcPct val="130000"/>
                </a:lnSpc>
                <a:buFont typeface="Wingdings" panose="05000000000000000000" pitchFamily="2" charset="2"/>
                <a:buChar char="p"/>
                <a:defRPr/>
              </a:pPr>
              <a:r>
                <a:rPr lang="zh-CN" altLang="en-US" sz="2000" dirty="0">
                  <a:solidFill>
                    <a:schemeClr val="tx1">
                      <a:lumMod val="65000"/>
                      <a:lumOff val="35000"/>
                    </a:schemeClr>
                  </a:solidFill>
                  <a:latin typeface="Arial"/>
                  <a:ea typeface="微软雅黑"/>
                  <a:cs typeface="+mn-ea"/>
                  <a:sym typeface="+mn-lt"/>
                </a:rPr>
                <a:t>并且步态</a:t>
              </a:r>
              <a:r>
                <a:rPr lang="zh-CN" altLang="en-US" sz="2000" b="1" dirty="0">
                  <a:solidFill>
                    <a:schemeClr val="tx1">
                      <a:lumMod val="65000"/>
                      <a:lumOff val="35000"/>
                    </a:schemeClr>
                  </a:solidFill>
                  <a:latin typeface="Arial"/>
                  <a:ea typeface="微软雅黑"/>
                  <a:cs typeface="+mn-ea"/>
                  <a:sym typeface="+mn-lt"/>
                </a:rPr>
                <a:t>难以隐藏或者伪装</a:t>
              </a:r>
              <a:r>
                <a:rPr lang="zh-CN" altLang="en-US" sz="2000" dirty="0">
                  <a:solidFill>
                    <a:schemeClr val="tx1">
                      <a:lumMod val="65000"/>
                      <a:lumOff val="35000"/>
                    </a:schemeClr>
                  </a:solidFill>
                  <a:latin typeface="Arial"/>
                  <a:ea typeface="微软雅黑"/>
                  <a:cs typeface="+mn-ea"/>
                  <a:sym typeface="+mn-lt"/>
                </a:rPr>
                <a:t>，识别的</a:t>
              </a:r>
              <a:r>
                <a:rPr lang="zh-CN" altLang="en-US" sz="2000" b="1" dirty="0">
                  <a:solidFill>
                    <a:schemeClr val="tx1">
                      <a:lumMod val="65000"/>
                      <a:lumOff val="35000"/>
                    </a:schemeClr>
                  </a:solidFill>
                  <a:latin typeface="Arial"/>
                  <a:ea typeface="微软雅黑"/>
                  <a:cs typeface="+mn-ea"/>
                  <a:sym typeface="+mn-lt"/>
                </a:rPr>
                <a:t>结果更加准确。</a:t>
              </a:r>
              <a:endParaRPr lang="en-US" altLang="zh-CN" sz="2000" b="1" dirty="0">
                <a:solidFill>
                  <a:schemeClr val="tx1">
                    <a:lumMod val="65000"/>
                    <a:lumOff val="35000"/>
                  </a:schemeClr>
                </a:solidFill>
                <a:latin typeface="Arial"/>
                <a:ea typeface="微软雅黑"/>
                <a:cs typeface="+mn-ea"/>
                <a:sym typeface="+mn-lt"/>
              </a:endParaRPr>
            </a:p>
          </p:txBody>
        </p:sp>
      </p:grpSp>
      <p:pic>
        <p:nvPicPr>
          <p:cNvPr id="43" name="272a0564dc088df1ec221fb2bb3e2508">
            <a:hlinkClick r:id="" action="ppaction://media"/>
            <a:extLst>
              <a:ext uri="{FF2B5EF4-FFF2-40B4-BE49-F238E27FC236}">
                <a16:creationId xmlns:a16="http://schemas.microsoft.com/office/drawing/2014/main" id="{CB0C3A9F-A944-6938-6A21-7E71DC76AD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6511" y="2180637"/>
            <a:ext cx="6491013" cy="29412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348541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1+#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223"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3"/>
                </p:tgtEl>
              </p:cMediaNode>
            </p:video>
            <p:seq concurrent="1" nextAc="seek">
              <p:cTn id="14" restart="whenNotActive" fill="hold" evtFilter="cancelBubble" nodeType="interactiveSeq">
                <p:stCondLst>
                  <p:cond evt="onClick" delay="0">
                    <p:tgtEl>
                      <p:spTgt spid="4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3"/>
                                        </p:tgtEl>
                                      </p:cBhvr>
                                    </p:cmd>
                                  </p:childTnLst>
                                </p:cTn>
                              </p:par>
                            </p:childTnLst>
                          </p:cTn>
                        </p:par>
                      </p:childTnLst>
                    </p:cTn>
                  </p:par>
                </p:childTnLst>
              </p:cTn>
              <p:nextCondLst>
                <p:cond evt="onClick" delay="0">
                  <p:tgtEl>
                    <p:spTgt spid="4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DB7BEE16-84EB-44C3-845B-08051EBE7A91}"/>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EA26F808-672D-48BA-AB87-3513355A56B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4FD701C1-9967-43EE-882F-5EAD22A9C5B1}"/>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B1C8835E-261C-4BB7-9CB2-21AD6537B608}"/>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24A40BC3-9617-4F4B-8D06-6524D1285A50}"/>
              </a:ext>
            </a:extLst>
          </p:cNvPr>
          <p:cNvGrpSpPr/>
          <p:nvPr/>
        </p:nvGrpSpPr>
        <p:grpSpPr>
          <a:xfrm>
            <a:off x="1388956" y="352277"/>
            <a:ext cx="4529320" cy="613979"/>
            <a:chOff x="1389136" y="376749"/>
            <a:chExt cx="4529909" cy="1075183"/>
          </a:xfrm>
        </p:grpSpPr>
        <p:sp>
          <p:nvSpPr>
            <p:cNvPr id="7" name="文本框 6">
              <a:extLst>
                <a:ext uri="{FF2B5EF4-FFF2-40B4-BE49-F238E27FC236}">
                  <a16:creationId xmlns:a16="http://schemas.microsoft.com/office/drawing/2014/main" id="{7D2A7F52-A0B4-490C-9700-DD71BD9E31A9}"/>
                </a:ext>
              </a:extLst>
            </p:cNvPr>
            <p:cNvSpPr txBox="1"/>
            <p:nvPr/>
          </p:nvSpPr>
          <p:spPr>
            <a:xfrm>
              <a:off x="1389136" y="376749"/>
              <a:ext cx="4032936" cy="523289"/>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加深</a:t>
              </a:r>
              <a:r>
                <a:rPr lang="en-US" altLang="zh-CN" sz="2800" b="1" dirty="0">
                  <a:solidFill>
                    <a:srgbClr val="000000">
                      <a:lumMod val="85000"/>
                      <a:lumOff val="15000"/>
                    </a:srgbClr>
                  </a:solidFill>
                  <a:latin typeface="Arial"/>
                  <a:ea typeface="微软雅黑"/>
                  <a:cs typeface="+mn-ea"/>
                  <a:sym typeface="+mn-lt"/>
                </a:rPr>
                <a:t>CNN</a:t>
              </a:r>
              <a:r>
                <a:rPr lang="zh-CN" altLang="en-US" sz="2800" b="1" dirty="0">
                  <a:solidFill>
                    <a:srgbClr val="000000">
                      <a:lumMod val="85000"/>
                      <a:lumOff val="15000"/>
                    </a:srgbClr>
                  </a:solidFill>
                  <a:latin typeface="Arial"/>
                  <a:ea typeface="微软雅黑"/>
                  <a:cs typeface="+mn-ea"/>
                  <a:sym typeface="+mn-lt"/>
                </a:rPr>
                <a:t>层后的结果</a:t>
              </a:r>
            </a:p>
          </p:txBody>
        </p:sp>
        <p:sp>
          <p:nvSpPr>
            <p:cNvPr id="8" name="文本框 7">
              <a:extLst>
                <a:ext uri="{FF2B5EF4-FFF2-40B4-BE49-F238E27FC236}">
                  <a16:creationId xmlns:a16="http://schemas.microsoft.com/office/drawing/2014/main" id="{A61DC187-5A40-411A-80DE-5D329240FF54}"/>
                </a:ext>
              </a:extLst>
            </p:cNvPr>
            <p:cNvSpPr txBox="1"/>
            <p:nvPr/>
          </p:nvSpPr>
          <p:spPr>
            <a:xfrm>
              <a:off x="1423994" y="1176856"/>
              <a:ext cx="4495051" cy="275076"/>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pSp>
        <p:nvGrpSpPr>
          <p:cNvPr id="9" name="组合 8">
            <a:extLst>
              <a:ext uri="{FF2B5EF4-FFF2-40B4-BE49-F238E27FC236}">
                <a16:creationId xmlns:a16="http://schemas.microsoft.com/office/drawing/2014/main" id="{DDE3CA5D-DEC5-4664-B78B-888564C3C523}"/>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9828B73C-4748-4179-896D-D95D2054D30E}"/>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D2AED3D-6878-463E-A708-ECC66673FEE7}"/>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489ACA88-16CA-443D-8A2C-0A4A975A7336}"/>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4A7FBF85-B9AA-48FD-A34B-19652E243FD3}"/>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34CE9079-BD2C-4AFA-AD1A-A278FE4C34D3}"/>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114E2D5C-C957-4CA0-833C-342035E5C6CE}"/>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6CC162DF-20F3-48C8-8F35-0909293346C5}"/>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2DB56759-85F1-4FE0-B121-5503234A9175}"/>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EB3F2E88-F0AA-43B6-925C-5AF317DCA6E0}"/>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4D1C7091-7A76-4B97-B6C6-96BDD50F1FD2}"/>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E96FA4D0-F5E7-4F09-A59A-AEC97FF625E6}"/>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CBC11731-3FF4-421B-8356-4C7FC2AC08D6}"/>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368293D9-1EE9-423D-AA07-34165244410D}"/>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0A1FADF3-81A8-4D31-A434-FAA914AC0227}"/>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18A226A2-FA28-4033-8668-8E7E79A0D656}"/>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FDEA74A-DF95-4BC0-8CC3-4F3E91066F6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24048A36-EF64-4896-8B70-633522EAFE3B}"/>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2FB3E926-EC28-4310-B1A6-8374AF44F525}"/>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C03DB21B-316B-4290-87DF-FB261DB96BA4}"/>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31C2A29F-2DD0-40B4-8144-B254AC460C36}"/>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24DE894-C3F1-40F0-B474-E1F81D8DD1D4}"/>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A5F9404E-579D-4533-83BA-C82D866786A0}"/>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60E39778-E7EE-452A-9625-D5D93C30F991}"/>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5C41EE42-4DE6-4BEA-B8F9-E5BBC46189E2}"/>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748B49FB-2577-4FD3-B6D1-B26EFA207D64}"/>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D34534B5-5793-4C11-B3D6-AE549509913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52A9282A-489C-4693-8458-024365C7E56C}"/>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CBB37B7F-AAE6-4F0C-9333-25DD2423A3D0}"/>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53A8D36D-7F83-4B1B-AAD6-085D514AB05F}"/>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F3B046DF-343E-4E2F-BE18-D1D92305B490}"/>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ADDD772A-E2AF-4067-9E99-685167FA6749}"/>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41" name="矩形 40">
            <a:extLst>
              <a:ext uri="{FF2B5EF4-FFF2-40B4-BE49-F238E27FC236}">
                <a16:creationId xmlns:a16="http://schemas.microsoft.com/office/drawing/2014/main" id="{97A08454-3891-47AD-90F4-E7508D2B997C}"/>
              </a:ext>
            </a:extLst>
          </p:cNvPr>
          <p:cNvSpPr/>
          <p:nvPr/>
        </p:nvSpPr>
        <p:spPr>
          <a:xfrm>
            <a:off x="7915693" y="3196286"/>
            <a:ext cx="3828217" cy="1695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grpSp>
        <p:nvGrpSpPr>
          <p:cNvPr id="44" name="组合 43">
            <a:extLst>
              <a:ext uri="{FF2B5EF4-FFF2-40B4-BE49-F238E27FC236}">
                <a16:creationId xmlns:a16="http://schemas.microsoft.com/office/drawing/2014/main" id="{A55850B2-8148-44A9-9675-4ABA351B8E35}"/>
              </a:ext>
            </a:extLst>
          </p:cNvPr>
          <p:cNvGrpSpPr/>
          <p:nvPr/>
        </p:nvGrpSpPr>
        <p:grpSpPr>
          <a:xfrm>
            <a:off x="8002564" y="1321318"/>
            <a:ext cx="3586644" cy="1343044"/>
            <a:chOff x="1689251" y="1872726"/>
            <a:chExt cx="4293106" cy="1343217"/>
          </a:xfrm>
        </p:grpSpPr>
        <p:sp>
          <p:nvSpPr>
            <p:cNvPr id="45" name="文本框 44">
              <a:extLst>
                <a:ext uri="{FF2B5EF4-FFF2-40B4-BE49-F238E27FC236}">
                  <a16:creationId xmlns:a16="http://schemas.microsoft.com/office/drawing/2014/main" id="{CCE084BF-22D9-4C1F-B76F-91FC70E9A7DD}"/>
                </a:ext>
              </a:extLst>
            </p:cNvPr>
            <p:cNvSpPr txBox="1"/>
            <p:nvPr/>
          </p:nvSpPr>
          <p:spPr>
            <a:xfrm>
              <a:off x="1689252" y="2395946"/>
              <a:ext cx="2009300"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携 带 包 裹</a:t>
              </a:r>
            </a:p>
          </p:txBody>
        </p:sp>
        <p:sp>
          <p:nvSpPr>
            <p:cNvPr id="46" name="文本框 45">
              <a:extLst>
                <a:ext uri="{FF2B5EF4-FFF2-40B4-BE49-F238E27FC236}">
                  <a16:creationId xmlns:a16="http://schemas.microsoft.com/office/drawing/2014/main" id="{2750918A-95DC-46DA-B3C8-48F1802A3E5A}"/>
                </a:ext>
              </a:extLst>
            </p:cNvPr>
            <p:cNvSpPr txBox="1"/>
            <p:nvPr/>
          </p:nvSpPr>
          <p:spPr>
            <a:xfrm>
              <a:off x="1689252" y="2786027"/>
              <a:ext cx="4293105" cy="429916"/>
            </a:xfrm>
            <a:prstGeom prst="rect">
              <a:avLst/>
            </a:prstGeom>
            <a:noFill/>
          </p:spPr>
          <p:txBody>
            <a:bodyPr wrap="square">
              <a:spAutoFit/>
              <a:scene3d>
                <a:camera prst="orthographicFront"/>
                <a:lightRig rig="threePt" dir="t"/>
              </a:scene3d>
              <a:sp3d contourW="12700"/>
            </a:bodyPr>
            <a:lstStyle/>
            <a:p>
              <a:pPr marL="0" marR="0" lvl="0" indent="0" algn="l" defTabSz="457154"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11</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个视角，</a:t>
              </a: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124</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个人</a:t>
              </a:r>
              <a:r>
                <a:rPr lang="zh-CN" altLang="en-US" sz="2000" dirty="0">
                  <a:solidFill>
                    <a:srgbClr val="000000">
                      <a:lumMod val="50000"/>
                      <a:lumOff val="50000"/>
                    </a:srgbClr>
                  </a:solidFill>
                  <a:latin typeface="Arial"/>
                  <a:ea typeface="微软雅黑"/>
                  <a:cs typeface="+mn-ea"/>
                  <a:sym typeface="+mn-lt"/>
                </a:rPr>
                <a:t>的</a:t>
              </a:r>
              <a:r>
                <a:rPr lang="en-US" altLang="zh-CN" sz="2000" dirty="0">
                  <a:solidFill>
                    <a:srgbClr val="000000">
                      <a:lumMod val="50000"/>
                      <a:lumOff val="50000"/>
                    </a:srgbClr>
                  </a:solidFill>
                  <a:latin typeface="Arial"/>
                  <a:ea typeface="微软雅黑"/>
                  <a:cs typeface="+mn-ea"/>
                  <a:sym typeface="+mn-lt"/>
                </a:rPr>
                <a:t>BG</a:t>
              </a:r>
              <a:r>
                <a:rPr lang="zh-CN" altLang="en-US" sz="2000" dirty="0">
                  <a:solidFill>
                    <a:srgbClr val="000000">
                      <a:lumMod val="50000"/>
                      <a:lumOff val="50000"/>
                    </a:srgbClr>
                  </a:solidFill>
                  <a:latin typeface="Arial"/>
                  <a:ea typeface="微软雅黑"/>
                  <a:cs typeface="+mn-ea"/>
                  <a:sym typeface="+mn-lt"/>
                </a:rPr>
                <a:t>数据</a:t>
              </a:r>
              <a:endPar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endParaRPr>
            </a:p>
          </p:txBody>
        </p:sp>
        <p:sp>
          <p:nvSpPr>
            <p:cNvPr id="47" name="文本框 46">
              <a:extLst>
                <a:ext uri="{FF2B5EF4-FFF2-40B4-BE49-F238E27FC236}">
                  <a16:creationId xmlns:a16="http://schemas.microsoft.com/office/drawing/2014/main" id="{4D82246D-32E0-4020-9D05-540287D087A3}"/>
                </a:ext>
              </a:extLst>
            </p:cNvPr>
            <p:cNvSpPr txBox="1"/>
            <p:nvPr/>
          </p:nvSpPr>
          <p:spPr>
            <a:xfrm>
              <a:off x="1689251" y="1872726"/>
              <a:ext cx="2646794" cy="646414"/>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76.430%</a:t>
              </a:r>
              <a:endParaRPr lang="zh-CN" altLang="en-US" sz="3600" b="1" dirty="0">
                <a:solidFill>
                  <a:srgbClr val="F78500"/>
                </a:solidFill>
                <a:latin typeface="Arial"/>
                <a:ea typeface="微软雅黑"/>
                <a:cs typeface="+mn-ea"/>
                <a:sym typeface="+mn-lt"/>
              </a:endParaRPr>
            </a:p>
          </p:txBody>
        </p:sp>
      </p:grpSp>
      <p:grpSp>
        <p:nvGrpSpPr>
          <p:cNvPr id="48" name="组合 47">
            <a:extLst>
              <a:ext uri="{FF2B5EF4-FFF2-40B4-BE49-F238E27FC236}">
                <a16:creationId xmlns:a16="http://schemas.microsoft.com/office/drawing/2014/main" id="{1D8CDD7C-81D7-4139-A22A-EBD85D9F3B77}"/>
              </a:ext>
            </a:extLst>
          </p:cNvPr>
          <p:cNvGrpSpPr/>
          <p:nvPr/>
        </p:nvGrpSpPr>
        <p:grpSpPr>
          <a:xfrm>
            <a:off x="8002563" y="3245350"/>
            <a:ext cx="3648690" cy="1641714"/>
            <a:chOff x="1689250" y="1872726"/>
            <a:chExt cx="4367373" cy="1641929"/>
          </a:xfrm>
        </p:grpSpPr>
        <p:sp>
          <p:nvSpPr>
            <p:cNvPr id="49" name="文本框 48">
              <a:extLst>
                <a:ext uri="{FF2B5EF4-FFF2-40B4-BE49-F238E27FC236}">
                  <a16:creationId xmlns:a16="http://schemas.microsoft.com/office/drawing/2014/main" id="{71AA3C9F-8344-4766-A2D2-9EE385E7A36D}"/>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普 通</a:t>
              </a:r>
            </a:p>
          </p:txBody>
        </p:sp>
        <p:sp>
          <p:nvSpPr>
            <p:cNvPr id="50" name="文本框 49">
              <a:extLst>
                <a:ext uri="{FF2B5EF4-FFF2-40B4-BE49-F238E27FC236}">
                  <a16:creationId xmlns:a16="http://schemas.microsoft.com/office/drawing/2014/main" id="{556FBD5A-6035-4894-8C67-A3C360034EB6}"/>
                </a:ext>
              </a:extLst>
            </p:cNvPr>
            <p:cNvSpPr txBox="1"/>
            <p:nvPr/>
          </p:nvSpPr>
          <p:spPr>
            <a:xfrm>
              <a:off x="1689252" y="2786027"/>
              <a:ext cx="4367371" cy="728628"/>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800" dirty="0">
                  <a:solidFill>
                    <a:srgbClr val="000000">
                      <a:lumMod val="50000"/>
                      <a:lumOff val="50000"/>
                    </a:srgbClr>
                  </a:solidFill>
                  <a:latin typeface="Arial"/>
                  <a:ea typeface="微软雅黑"/>
                  <a:cs typeface="+mn-ea"/>
                  <a:sym typeface="+mn-lt"/>
                </a:rPr>
                <a:t>11</a:t>
              </a:r>
              <a:r>
                <a:rPr lang="zh-CN" altLang="en-US" sz="1800" dirty="0">
                  <a:solidFill>
                    <a:srgbClr val="000000">
                      <a:lumMod val="50000"/>
                      <a:lumOff val="50000"/>
                    </a:srgbClr>
                  </a:solidFill>
                  <a:latin typeface="Arial"/>
                  <a:ea typeface="微软雅黑"/>
                  <a:cs typeface="+mn-ea"/>
                  <a:sym typeface="+mn-lt"/>
                </a:rPr>
                <a:t>个视角，</a:t>
              </a:r>
              <a:r>
                <a:rPr lang="en-US" altLang="zh-CN" sz="1800" dirty="0">
                  <a:solidFill>
                    <a:srgbClr val="000000">
                      <a:lumMod val="50000"/>
                      <a:lumOff val="50000"/>
                    </a:srgbClr>
                  </a:solidFill>
                  <a:latin typeface="Arial"/>
                  <a:ea typeface="微软雅黑"/>
                  <a:cs typeface="+mn-ea"/>
                  <a:sym typeface="+mn-lt"/>
                </a:rPr>
                <a:t>NM</a:t>
              </a:r>
              <a:r>
                <a:rPr lang="zh-CN" altLang="en-US" sz="1800" dirty="0">
                  <a:solidFill>
                    <a:srgbClr val="000000">
                      <a:lumMod val="50000"/>
                      <a:lumOff val="50000"/>
                    </a:srgbClr>
                  </a:solidFill>
                  <a:latin typeface="Arial"/>
                  <a:ea typeface="微软雅黑"/>
                  <a:cs typeface="+mn-ea"/>
                  <a:sym typeface="+mn-lt"/>
                </a:rPr>
                <a:t>中剩下的数据（</a:t>
              </a:r>
              <a:r>
                <a:rPr lang="en-US" altLang="zh-CN" sz="1800" dirty="0">
                  <a:solidFill>
                    <a:srgbClr val="000000">
                      <a:lumMod val="50000"/>
                      <a:lumOff val="50000"/>
                    </a:srgbClr>
                  </a:solidFill>
                  <a:latin typeface="Arial"/>
                  <a:ea typeface="微软雅黑"/>
                  <a:cs typeface="+mn-ea"/>
                  <a:sym typeface="+mn-lt"/>
                </a:rPr>
                <a:t>NM 01-04</a:t>
              </a:r>
              <a:r>
                <a:rPr lang="zh-CN" altLang="en-US" sz="1800" dirty="0">
                  <a:solidFill>
                    <a:srgbClr val="000000">
                      <a:lumMod val="50000"/>
                      <a:lumOff val="50000"/>
                    </a:srgbClr>
                  </a:solidFill>
                  <a:latin typeface="Arial"/>
                  <a:ea typeface="微软雅黑"/>
                  <a:cs typeface="+mn-ea"/>
                  <a:sym typeface="+mn-lt"/>
                </a:rPr>
                <a:t>剩下的结果），共</a:t>
              </a:r>
              <a:r>
                <a:rPr lang="en-US" altLang="zh-CN" sz="1800" dirty="0">
                  <a:solidFill>
                    <a:srgbClr val="000000">
                      <a:lumMod val="50000"/>
                      <a:lumOff val="50000"/>
                    </a:srgbClr>
                  </a:solidFill>
                  <a:latin typeface="Arial"/>
                  <a:ea typeface="微软雅黑"/>
                  <a:cs typeface="+mn-ea"/>
                  <a:sym typeface="+mn-lt"/>
                </a:rPr>
                <a:t>50</a:t>
              </a:r>
              <a:r>
                <a:rPr lang="zh-CN" altLang="en-US" sz="1800" dirty="0">
                  <a:solidFill>
                    <a:srgbClr val="000000">
                      <a:lumMod val="50000"/>
                      <a:lumOff val="50000"/>
                    </a:srgbClr>
                  </a:solidFill>
                  <a:latin typeface="Arial"/>
                  <a:ea typeface="微软雅黑"/>
                  <a:cs typeface="+mn-ea"/>
                  <a:sym typeface="+mn-lt"/>
                </a:rPr>
                <a:t>人</a:t>
              </a:r>
            </a:p>
          </p:txBody>
        </p:sp>
        <p:sp>
          <p:nvSpPr>
            <p:cNvPr id="51" name="文本框 50">
              <a:extLst>
                <a:ext uri="{FF2B5EF4-FFF2-40B4-BE49-F238E27FC236}">
                  <a16:creationId xmlns:a16="http://schemas.microsoft.com/office/drawing/2014/main" id="{A7153A7E-3566-4BD9-B353-32A2DD202E93}"/>
                </a:ext>
              </a:extLst>
            </p:cNvPr>
            <p:cNvSpPr txBox="1"/>
            <p:nvPr/>
          </p:nvSpPr>
          <p:spPr>
            <a:xfrm>
              <a:off x="1689250" y="1872726"/>
              <a:ext cx="2646794"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65.996%</a:t>
              </a:r>
              <a:endParaRPr lang="zh-CN" altLang="en-US" sz="3600" b="1" dirty="0">
                <a:solidFill>
                  <a:srgbClr val="F78500"/>
                </a:solidFill>
                <a:latin typeface="Arial"/>
                <a:ea typeface="微软雅黑"/>
                <a:cs typeface="+mn-ea"/>
                <a:sym typeface="+mn-lt"/>
              </a:endParaRPr>
            </a:p>
          </p:txBody>
        </p:sp>
      </p:grpSp>
      <p:grpSp>
        <p:nvGrpSpPr>
          <p:cNvPr id="42" name="组合 41">
            <a:extLst>
              <a:ext uri="{FF2B5EF4-FFF2-40B4-BE49-F238E27FC236}">
                <a16:creationId xmlns:a16="http://schemas.microsoft.com/office/drawing/2014/main" id="{06BCA2F6-EDB4-7124-7F26-BACB00B6EAC1}"/>
              </a:ext>
            </a:extLst>
          </p:cNvPr>
          <p:cNvGrpSpPr/>
          <p:nvPr/>
        </p:nvGrpSpPr>
        <p:grpSpPr>
          <a:xfrm>
            <a:off x="7986881" y="5120319"/>
            <a:ext cx="3586644" cy="1343043"/>
            <a:chOff x="1689251" y="1872726"/>
            <a:chExt cx="4293106" cy="1343218"/>
          </a:xfrm>
        </p:grpSpPr>
        <p:sp>
          <p:nvSpPr>
            <p:cNvPr id="58" name="文本框 57">
              <a:extLst>
                <a:ext uri="{FF2B5EF4-FFF2-40B4-BE49-F238E27FC236}">
                  <a16:creationId xmlns:a16="http://schemas.microsoft.com/office/drawing/2014/main" id="{CCD159BD-85D6-8207-BF36-A71BC5719ADE}"/>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 穿 大 衣</a:t>
              </a:r>
            </a:p>
          </p:txBody>
        </p:sp>
        <p:sp>
          <p:nvSpPr>
            <p:cNvPr id="69" name="文本框 68">
              <a:extLst>
                <a:ext uri="{FF2B5EF4-FFF2-40B4-BE49-F238E27FC236}">
                  <a16:creationId xmlns:a16="http://schemas.microsoft.com/office/drawing/2014/main" id="{55C7FEAE-AD4E-A715-D6CA-BF27D4385309}"/>
                </a:ext>
              </a:extLst>
            </p:cNvPr>
            <p:cNvSpPr txBox="1"/>
            <p:nvPr/>
          </p:nvSpPr>
          <p:spPr>
            <a:xfrm>
              <a:off x="1689252" y="2786027"/>
              <a:ext cx="4293105" cy="429917"/>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2000" dirty="0">
                  <a:solidFill>
                    <a:srgbClr val="000000">
                      <a:lumMod val="50000"/>
                      <a:lumOff val="50000"/>
                    </a:srgbClr>
                  </a:solidFill>
                  <a:latin typeface="Arial"/>
                  <a:ea typeface="微软雅黑"/>
                  <a:cs typeface="+mn-ea"/>
                  <a:sym typeface="+mn-lt"/>
                </a:rPr>
                <a:t>11</a:t>
              </a:r>
              <a:r>
                <a:rPr lang="zh-CN" altLang="en-US" sz="2000" dirty="0">
                  <a:solidFill>
                    <a:srgbClr val="000000">
                      <a:lumMod val="50000"/>
                      <a:lumOff val="50000"/>
                    </a:srgbClr>
                  </a:solidFill>
                  <a:latin typeface="Arial"/>
                  <a:ea typeface="微软雅黑"/>
                  <a:cs typeface="+mn-ea"/>
                  <a:sym typeface="+mn-lt"/>
                </a:rPr>
                <a:t>个视角，</a:t>
              </a:r>
              <a:r>
                <a:rPr lang="en-US" altLang="zh-CN" sz="2000" dirty="0">
                  <a:solidFill>
                    <a:srgbClr val="000000">
                      <a:lumMod val="50000"/>
                      <a:lumOff val="50000"/>
                    </a:srgbClr>
                  </a:solidFill>
                  <a:latin typeface="Arial"/>
                  <a:ea typeface="微软雅黑"/>
                  <a:cs typeface="+mn-ea"/>
                  <a:sym typeface="+mn-lt"/>
                </a:rPr>
                <a:t>124</a:t>
              </a:r>
              <a:r>
                <a:rPr lang="zh-CN" altLang="en-US" sz="2000" dirty="0">
                  <a:solidFill>
                    <a:srgbClr val="000000">
                      <a:lumMod val="50000"/>
                      <a:lumOff val="50000"/>
                    </a:srgbClr>
                  </a:solidFill>
                  <a:latin typeface="Arial"/>
                  <a:ea typeface="微软雅黑"/>
                  <a:cs typeface="+mn-ea"/>
                  <a:sym typeface="+mn-lt"/>
                </a:rPr>
                <a:t>个人的</a:t>
              </a:r>
              <a:r>
                <a:rPr lang="en-US" altLang="zh-CN" sz="2000" dirty="0">
                  <a:solidFill>
                    <a:srgbClr val="000000">
                      <a:lumMod val="50000"/>
                      <a:lumOff val="50000"/>
                    </a:srgbClr>
                  </a:solidFill>
                  <a:latin typeface="Arial"/>
                  <a:ea typeface="微软雅黑"/>
                  <a:cs typeface="+mn-ea"/>
                  <a:sym typeface="+mn-lt"/>
                </a:rPr>
                <a:t>CL</a:t>
              </a:r>
              <a:r>
                <a:rPr lang="zh-CN" altLang="en-US" sz="2000" dirty="0">
                  <a:solidFill>
                    <a:srgbClr val="000000">
                      <a:lumMod val="50000"/>
                      <a:lumOff val="50000"/>
                    </a:srgbClr>
                  </a:solidFill>
                  <a:latin typeface="Arial"/>
                  <a:ea typeface="微软雅黑"/>
                  <a:cs typeface="+mn-ea"/>
                  <a:sym typeface="+mn-lt"/>
                </a:rPr>
                <a:t>数据</a:t>
              </a:r>
              <a:endParaRPr lang="en-US" altLang="zh-CN" sz="2000" dirty="0">
                <a:solidFill>
                  <a:srgbClr val="000000">
                    <a:lumMod val="50000"/>
                    <a:lumOff val="50000"/>
                  </a:srgbClr>
                </a:solidFill>
                <a:latin typeface="Arial"/>
                <a:ea typeface="微软雅黑"/>
                <a:cs typeface="+mn-ea"/>
                <a:sym typeface="+mn-lt"/>
              </a:endParaRPr>
            </a:p>
          </p:txBody>
        </p:sp>
        <p:sp>
          <p:nvSpPr>
            <p:cNvPr id="70" name="文本框 69">
              <a:extLst>
                <a:ext uri="{FF2B5EF4-FFF2-40B4-BE49-F238E27FC236}">
                  <a16:creationId xmlns:a16="http://schemas.microsoft.com/office/drawing/2014/main" id="{0B1B6EE9-F438-1613-52ED-A5779E94A679}"/>
                </a:ext>
              </a:extLst>
            </p:cNvPr>
            <p:cNvSpPr txBox="1"/>
            <p:nvPr/>
          </p:nvSpPr>
          <p:spPr>
            <a:xfrm>
              <a:off x="1689251" y="1872726"/>
              <a:ext cx="2665565"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40.598%</a:t>
              </a:r>
              <a:endParaRPr lang="zh-CN" altLang="en-US" sz="3600" b="1" dirty="0">
                <a:solidFill>
                  <a:srgbClr val="F78500"/>
                </a:solidFill>
                <a:latin typeface="Arial"/>
                <a:ea typeface="微软雅黑"/>
                <a:cs typeface="+mn-ea"/>
                <a:sym typeface="+mn-lt"/>
              </a:endParaRPr>
            </a:p>
          </p:txBody>
        </p:sp>
      </p:grpSp>
      <p:pic>
        <p:nvPicPr>
          <p:cNvPr id="52" name="图片 51">
            <a:extLst>
              <a:ext uri="{FF2B5EF4-FFF2-40B4-BE49-F238E27FC236}">
                <a16:creationId xmlns:a16="http://schemas.microsoft.com/office/drawing/2014/main" id="{163D5C67-66CC-1EE0-FF09-7A3F52C57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6" y="2862774"/>
            <a:ext cx="7633922" cy="2362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841826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6A227BE-6658-478C-A1E7-6780C6B9B8BC}"/>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1AAF1083-14DC-4D74-9DE4-70C24AFD9BD8}"/>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C9D422E-D59B-427B-9FFE-10B59ACC0F93}"/>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58FEDBB0-BE3B-475D-AEF0-C38E60EC9A00}"/>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43" name="组合 42">
            <a:extLst>
              <a:ext uri="{FF2B5EF4-FFF2-40B4-BE49-F238E27FC236}">
                <a16:creationId xmlns:a16="http://schemas.microsoft.com/office/drawing/2014/main" id="{3CB81BEC-8965-43B6-835E-5CF5AF6D2FC2}"/>
              </a:ext>
            </a:extLst>
          </p:cNvPr>
          <p:cNvGrpSpPr/>
          <p:nvPr/>
        </p:nvGrpSpPr>
        <p:grpSpPr>
          <a:xfrm>
            <a:off x="696333" y="1224457"/>
            <a:ext cx="10937497" cy="1565956"/>
            <a:chOff x="1109503" y="2131778"/>
            <a:chExt cx="3843446" cy="1566158"/>
          </a:xfrm>
        </p:grpSpPr>
        <p:sp>
          <p:nvSpPr>
            <p:cNvPr id="44" name="文本框 43">
              <a:extLst>
                <a:ext uri="{FF2B5EF4-FFF2-40B4-BE49-F238E27FC236}">
                  <a16:creationId xmlns:a16="http://schemas.microsoft.com/office/drawing/2014/main" id="{652F466B-4987-4878-B746-74BA2C6E7ACF}"/>
                </a:ext>
              </a:extLst>
            </p:cNvPr>
            <p:cNvSpPr txBox="1"/>
            <p:nvPr/>
          </p:nvSpPr>
          <p:spPr>
            <a:xfrm>
              <a:off x="1109503" y="2131778"/>
              <a:ext cx="3843446" cy="646414"/>
            </a:xfrm>
            <a:prstGeom prst="rect">
              <a:avLst/>
            </a:prstGeom>
            <a:noFill/>
          </p:spPr>
          <p:txBody>
            <a:bodyPr wrap="square" rtlCol="0">
              <a:spAutoFit/>
              <a:scene3d>
                <a:camera prst="orthographicFront"/>
                <a:lightRig rig="threePt" dir="t"/>
              </a:scene3d>
              <a:sp3d contourW="12700"/>
            </a:bodyPr>
            <a:lstStyle/>
            <a:p>
              <a:pPr defTabSz="457154"/>
              <a:r>
                <a:rPr lang="en-US" altLang="zh-CN" sz="3600" b="1" dirty="0">
                  <a:solidFill>
                    <a:srgbClr val="000000"/>
                  </a:solidFill>
                  <a:latin typeface="Arial"/>
                  <a:ea typeface="微软雅黑"/>
                  <a:cs typeface="+mn-ea"/>
                  <a:sym typeface="+mn-lt"/>
                </a:rPr>
                <a:t>Deep Residual Learning for Image Recognition</a:t>
              </a:r>
              <a:endParaRPr lang="zh-CN" altLang="en-US" sz="3600" b="1" dirty="0">
                <a:solidFill>
                  <a:srgbClr val="000000"/>
                </a:solidFill>
                <a:latin typeface="Arial"/>
                <a:ea typeface="微软雅黑"/>
                <a:cs typeface="+mn-ea"/>
                <a:sym typeface="+mn-lt"/>
              </a:endParaRPr>
            </a:p>
          </p:txBody>
        </p:sp>
        <p:sp>
          <p:nvSpPr>
            <p:cNvPr id="45" name="文本框 44">
              <a:extLst>
                <a:ext uri="{FF2B5EF4-FFF2-40B4-BE49-F238E27FC236}">
                  <a16:creationId xmlns:a16="http://schemas.microsoft.com/office/drawing/2014/main" id="{F8831437-303F-48AF-B432-15CE0945B96D}"/>
                </a:ext>
              </a:extLst>
            </p:cNvPr>
            <p:cNvSpPr txBox="1"/>
            <p:nvPr/>
          </p:nvSpPr>
          <p:spPr>
            <a:xfrm>
              <a:off x="1109503" y="2757301"/>
              <a:ext cx="3779969" cy="940635"/>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该论文指出，在理论上，使用更深的网络应该能够达到更低的训练误差，但实际训练中却观察到了相反的现象</a:t>
              </a:r>
              <a:r>
                <a:rPr lang="en-US" altLang="zh-CN" sz="2400" dirty="0">
                  <a:solidFill>
                    <a:srgbClr val="000000">
                      <a:lumMod val="50000"/>
                      <a:lumOff val="50000"/>
                    </a:srgbClr>
                  </a:solidFill>
                  <a:latin typeface="Arial"/>
                  <a:ea typeface="微软雅黑"/>
                  <a:cs typeface="+mn-ea"/>
                  <a:sym typeface="+mn-lt"/>
                </a:rPr>
                <a:t>——</a:t>
              </a:r>
              <a:r>
                <a:rPr lang="zh-CN" altLang="en-US" sz="2400" b="1" dirty="0">
                  <a:solidFill>
                    <a:srgbClr val="000000">
                      <a:lumMod val="50000"/>
                      <a:lumOff val="50000"/>
                    </a:srgbClr>
                  </a:solidFill>
                  <a:latin typeface="Arial"/>
                  <a:ea typeface="微软雅黑"/>
                  <a:cs typeface="+mn-ea"/>
                  <a:sym typeface="+mn-lt"/>
                </a:rPr>
                <a:t>“</a:t>
              </a:r>
              <a:r>
                <a:rPr lang="en-US" altLang="zh-CN" sz="2400" b="1" dirty="0">
                  <a:solidFill>
                    <a:srgbClr val="000000">
                      <a:lumMod val="50000"/>
                      <a:lumOff val="50000"/>
                    </a:srgbClr>
                  </a:solidFill>
                  <a:cs typeface="+mn-ea"/>
                  <a:sym typeface="+mn-lt"/>
                </a:rPr>
                <a:t>Degradation Problem</a:t>
              </a:r>
              <a:r>
                <a:rPr lang="zh-CN" altLang="en-US" sz="2400" b="1" dirty="0">
                  <a:solidFill>
                    <a:srgbClr val="000000">
                      <a:lumMod val="50000"/>
                      <a:lumOff val="50000"/>
                    </a:srgbClr>
                  </a:solidFill>
                  <a:latin typeface="Arial"/>
                  <a:ea typeface="微软雅黑"/>
                  <a:cs typeface="+mn-ea"/>
                  <a:sym typeface="+mn-lt"/>
                </a:rPr>
                <a:t>”</a:t>
              </a:r>
              <a:endParaRPr lang="en-US" altLang="zh-CN" sz="2400" b="1" dirty="0">
                <a:solidFill>
                  <a:srgbClr val="000000">
                    <a:lumMod val="50000"/>
                    <a:lumOff val="50000"/>
                  </a:srgbClr>
                </a:solidFill>
                <a:latin typeface="Arial"/>
                <a:ea typeface="微软雅黑"/>
                <a:cs typeface="+mn-ea"/>
                <a:sym typeface="+mn-lt"/>
              </a:endParaRPr>
            </a:p>
          </p:txBody>
        </p:sp>
      </p:grpSp>
      <p:grpSp>
        <p:nvGrpSpPr>
          <p:cNvPr id="56" name="组合 55">
            <a:extLst>
              <a:ext uri="{FF2B5EF4-FFF2-40B4-BE49-F238E27FC236}">
                <a16:creationId xmlns:a16="http://schemas.microsoft.com/office/drawing/2014/main" id="{0C59959F-ADFE-4358-BF8D-70F3201CCD9E}"/>
              </a:ext>
            </a:extLst>
          </p:cNvPr>
          <p:cNvGrpSpPr/>
          <p:nvPr/>
        </p:nvGrpSpPr>
        <p:grpSpPr>
          <a:xfrm>
            <a:off x="724827" y="4814115"/>
            <a:ext cx="11364210" cy="1626431"/>
            <a:chOff x="1069429" y="2119218"/>
            <a:chExt cx="13320336" cy="1626642"/>
          </a:xfrm>
        </p:grpSpPr>
        <p:sp>
          <p:nvSpPr>
            <p:cNvPr id="57" name="文本框 56">
              <a:extLst>
                <a:ext uri="{FF2B5EF4-FFF2-40B4-BE49-F238E27FC236}">
                  <a16:creationId xmlns:a16="http://schemas.microsoft.com/office/drawing/2014/main" id="{22AB8923-8EDF-4366-A7E2-534F7D760C9A}"/>
                </a:ext>
              </a:extLst>
            </p:cNvPr>
            <p:cNvSpPr txBox="1"/>
            <p:nvPr/>
          </p:nvSpPr>
          <p:spPr>
            <a:xfrm>
              <a:off x="1700769" y="2119218"/>
              <a:ext cx="5103001" cy="646415"/>
            </a:xfrm>
            <a:prstGeom prst="rect">
              <a:avLst/>
            </a:prstGeom>
            <a:noFill/>
          </p:spPr>
          <p:txBody>
            <a:bodyPr wrap="square" rtlCol="0">
              <a:spAutoFit/>
              <a:scene3d>
                <a:camera prst="orthographicFront"/>
                <a:lightRig rig="threePt" dir="t"/>
              </a:scene3d>
              <a:sp3d contourW="12700"/>
            </a:bodyPr>
            <a:lstStyle/>
            <a:p>
              <a:pPr defTabSz="457154"/>
              <a:r>
                <a:rPr lang="zh-CN" altLang="en-US" sz="3600" b="1" dirty="0">
                  <a:solidFill>
                    <a:srgbClr val="000000"/>
                  </a:solidFill>
                  <a:latin typeface="Arial"/>
                  <a:ea typeface="微软雅黑"/>
                  <a:cs typeface="+mn-ea"/>
                  <a:sym typeface="+mn-lt"/>
                </a:rPr>
                <a:t>网络的优化难度增加</a:t>
              </a:r>
            </a:p>
          </p:txBody>
        </p:sp>
        <p:sp>
          <p:nvSpPr>
            <p:cNvPr id="58" name="文本框 57">
              <a:extLst>
                <a:ext uri="{FF2B5EF4-FFF2-40B4-BE49-F238E27FC236}">
                  <a16:creationId xmlns:a16="http://schemas.microsoft.com/office/drawing/2014/main" id="{93EA8F9B-F9E5-47B8-BF1F-D2B0D9F32B3F}"/>
                </a:ext>
              </a:extLst>
            </p:cNvPr>
            <p:cNvSpPr txBox="1"/>
            <p:nvPr/>
          </p:nvSpPr>
          <p:spPr>
            <a:xfrm>
              <a:off x="1069429" y="2805224"/>
              <a:ext cx="13320336" cy="940636"/>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更深的网络使得优化变得更加困难，导致了训练精度下降。</a:t>
              </a:r>
              <a:endParaRPr lang="en-US" altLang="zh-CN" sz="2400" dirty="0">
                <a:solidFill>
                  <a:srgbClr val="000000">
                    <a:lumMod val="50000"/>
                    <a:lumOff val="50000"/>
                  </a:srgbClr>
                </a:solidFill>
                <a:latin typeface="Arial"/>
                <a:ea typeface="微软雅黑"/>
                <a:cs typeface="+mn-ea"/>
                <a:sym typeface="+mn-lt"/>
              </a:endParaRPr>
            </a:p>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在这种情况下，网络无法充分地学习到有用的特征，仅仅拟合了训练数据中的噪声</a:t>
              </a:r>
              <a:endParaRPr lang="en-US" altLang="zh-CN" sz="2400" dirty="0">
                <a:solidFill>
                  <a:srgbClr val="000000">
                    <a:lumMod val="50000"/>
                    <a:lumOff val="50000"/>
                  </a:srgbClr>
                </a:solidFill>
                <a:latin typeface="Arial"/>
                <a:ea typeface="微软雅黑"/>
                <a:cs typeface="+mn-ea"/>
                <a:sym typeface="+mn-lt"/>
              </a:endParaRPr>
            </a:p>
          </p:txBody>
        </p:sp>
        <p:sp>
          <p:nvSpPr>
            <p:cNvPr id="59" name="文本框 58">
              <a:extLst>
                <a:ext uri="{FF2B5EF4-FFF2-40B4-BE49-F238E27FC236}">
                  <a16:creationId xmlns:a16="http://schemas.microsoft.com/office/drawing/2014/main" id="{D274C452-74CE-4106-8B30-7CB7BE02FF0E}"/>
                </a:ext>
              </a:extLst>
            </p:cNvPr>
            <p:cNvSpPr txBox="1"/>
            <p:nvPr/>
          </p:nvSpPr>
          <p:spPr>
            <a:xfrm>
              <a:off x="1106058" y="2158809"/>
              <a:ext cx="1451400" cy="584775"/>
            </a:xfrm>
            <a:prstGeom prst="rect">
              <a:avLst/>
            </a:prstGeom>
            <a:noFill/>
          </p:spPr>
          <p:txBody>
            <a:bodyPr wrap="square" rtlCol="0">
              <a:spAutoFit/>
              <a:scene3d>
                <a:camera prst="orthographicFront"/>
                <a:lightRig rig="threePt" dir="t"/>
              </a:scene3d>
              <a:sp3d contourW="12700"/>
            </a:bodyPr>
            <a:lstStyle/>
            <a:p>
              <a:pPr defTabSz="457154"/>
              <a:r>
                <a:rPr lang="en-US" altLang="zh-CN" sz="3200" b="1" dirty="0">
                  <a:solidFill>
                    <a:srgbClr val="F78500"/>
                  </a:solidFill>
                  <a:latin typeface="Arial"/>
                  <a:ea typeface="微软雅黑"/>
                  <a:cs typeface="+mn-ea"/>
                  <a:sym typeface="+mn-lt"/>
                </a:rPr>
                <a:t>00</a:t>
              </a:r>
              <a:endParaRPr lang="zh-CN" altLang="en-US" sz="3200" b="1" dirty="0">
                <a:solidFill>
                  <a:srgbClr val="F78500"/>
                </a:solidFill>
                <a:latin typeface="Arial"/>
                <a:ea typeface="微软雅黑"/>
                <a:cs typeface="+mn-ea"/>
                <a:sym typeface="+mn-lt"/>
              </a:endParaRPr>
            </a:p>
          </p:txBody>
        </p:sp>
      </p:grpSp>
      <p:cxnSp>
        <p:nvCxnSpPr>
          <p:cNvPr id="60" name="直接连接符 59">
            <a:extLst>
              <a:ext uri="{FF2B5EF4-FFF2-40B4-BE49-F238E27FC236}">
                <a16:creationId xmlns:a16="http://schemas.microsoft.com/office/drawing/2014/main" id="{9C0C4669-4982-429C-882C-2CFBB5035218}"/>
              </a:ext>
            </a:extLst>
          </p:cNvPr>
          <p:cNvCxnSpPr>
            <a:cxnSpLocks/>
          </p:cNvCxnSpPr>
          <p:nvPr/>
        </p:nvCxnSpPr>
        <p:spPr>
          <a:xfrm>
            <a:off x="696332" y="5015959"/>
            <a:ext cx="0" cy="1287596"/>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BD6F196-A98E-9A2B-5590-2393DB80E1A4}"/>
              </a:ext>
            </a:extLst>
          </p:cNvPr>
          <p:cNvGrpSpPr/>
          <p:nvPr/>
        </p:nvGrpSpPr>
        <p:grpSpPr>
          <a:xfrm>
            <a:off x="1388956" y="352277"/>
            <a:ext cx="4665894" cy="613979"/>
            <a:chOff x="1389136" y="376749"/>
            <a:chExt cx="4666501" cy="1075183"/>
          </a:xfrm>
        </p:grpSpPr>
        <p:sp>
          <p:nvSpPr>
            <p:cNvPr id="7" name="文本框 6">
              <a:extLst>
                <a:ext uri="{FF2B5EF4-FFF2-40B4-BE49-F238E27FC236}">
                  <a16:creationId xmlns:a16="http://schemas.microsoft.com/office/drawing/2014/main" id="{519DC882-257A-0F64-4D20-2018FF14A56B}"/>
                </a:ext>
              </a:extLst>
            </p:cNvPr>
            <p:cNvSpPr txBox="1"/>
            <p:nvPr/>
          </p:nvSpPr>
          <p:spPr>
            <a:xfrm>
              <a:off x="1389136" y="376749"/>
              <a:ext cx="4666501" cy="916249"/>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加深</a:t>
              </a:r>
              <a:r>
                <a:rPr lang="en-US" altLang="zh-CN" sz="2800" b="1" dirty="0">
                  <a:solidFill>
                    <a:srgbClr val="000000">
                      <a:lumMod val="85000"/>
                      <a:lumOff val="15000"/>
                    </a:srgbClr>
                  </a:solidFill>
                  <a:latin typeface="Arial"/>
                  <a:ea typeface="微软雅黑"/>
                  <a:cs typeface="+mn-ea"/>
                  <a:sym typeface="+mn-lt"/>
                </a:rPr>
                <a:t>CNN</a:t>
              </a:r>
              <a:r>
                <a:rPr lang="zh-CN" altLang="en-US" sz="2800" b="1" dirty="0">
                  <a:solidFill>
                    <a:srgbClr val="000000">
                      <a:lumMod val="85000"/>
                      <a:lumOff val="15000"/>
                    </a:srgbClr>
                  </a:solidFill>
                  <a:latin typeface="Arial"/>
                  <a:ea typeface="微软雅黑"/>
                  <a:cs typeface="+mn-ea"/>
                  <a:sym typeface="+mn-lt"/>
                </a:rPr>
                <a:t>层后的结果</a:t>
              </a:r>
            </a:p>
          </p:txBody>
        </p:sp>
        <p:sp>
          <p:nvSpPr>
            <p:cNvPr id="8" name="文本框 7">
              <a:extLst>
                <a:ext uri="{FF2B5EF4-FFF2-40B4-BE49-F238E27FC236}">
                  <a16:creationId xmlns:a16="http://schemas.microsoft.com/office/drawing/2014/main" id="{CFE1372F-042C-23B9-EB29-648D284E8740}"/>
                </a:ext>
              </a:extLst>
            </p:cNvPr>
            <p:cNvSpPr txBox="1"/>
            <p:nvPr/>
          </p:nvSpPr>
          <p:spPr>
            <a:xfrm>
              <a:off x="1423994" y="1176856"/>
              <a:ext cx="4495051" cy="275076"/>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pSp>
        <p:nvGrpSpPr>
          <p:cNvPr id="41" name="组合 40">
            <a:extLst>
              <a:ext uri="{FF2B5EF4-FFF2-40B4-BE49-F238E27FC236}">
                <a16:creationId xmlns:a16="http://schemas.microsoft.com/office/drawing/2014/main" id="{EDDCE0D2-2742-FD46-4565-083EAE149A48}"/>
              </a:ext>
            </a:extLst>
          </p:cNvPr>
          <p:cNvGrpSpPr/>
          <p:nvPr/>
        </p:nvGrpSpPr>
        <p:grpSpPr>
          <a:xfrm>
            <a:off x="5398174" y="701237"/>
            <a:ext cx="6690863" cy="147339"/>
            <a:chOff x="5398877" y="700088"/>
            <a:chExt cx="6691734" cy="147358"/>
          </a:xfrm>
        </p:grpSpPr>
        <p:sp>
          <p:nvSpPr>
            <p:cNvPr id="42" name="平行四边形 41">
              <a:extLst>
                <a:ext uri="{FF2B5EF4-FFF2-40B4-BE49-F238E27FC236}">
                  <a16:creationId xmlns:a16="http://schemas.microsoft.com/office/drawing/2014/main" id="{E1EA460C-D6AB-46CD-34BD-FFFA620642BE}"/>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8" name="平行四边形 47">
              <a:extLst>
                <a:ext uri="{FF2B5EF4-FFF2-40B4-BE49-F238E27FC236}">
                  <a16:creationId xmlns:a16="http://schemas.microsoft.com/office/drawing/2014/main" id="{B22188F5-EA58-133B-905D-3BAE061952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9" name="平行四边形 48">
              <a:extLst>
                <a:ext uri="{FF2B5EF4-FFF2-40B4-BE49-F238E27FC236}">
                  <a16:creationId xmlns:a16="http://schemas.microsoft.com/office/drawing/2014/main" id="{EAAF5D1A-47B0-4A3B-DE0A-71087E7D1FAD}"/>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0" name="平行四边形 49">
              <a:extLst>
                <a:ext uri="{FF2B5EF4-FFF2-40B4-BE49-F238E27FC236}">
                  <a16:creationId xmlns:a16="http://schemas.microsoft.com/office/drawing/2014/main" id="{7C5E982F-34C6-E225-BC2B-64BE020EF762}"/>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1" name="平行四边形 50">
              <a:extLst>
                <a:ext uri="{FF2B5EF4-FFF2-40B4-BE49-F238E27FC236}">
                  <a16:creationId xmlns:a16="http://schemas.microsoft.com/office/drawing/2014/main" id="{DCF7DFBD-FBA3-5414-28B8-4B7DE330B4DF}"/>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2" name="平行四边形 51">
              <a:extLst>
                <a:ext uri="{FF2B5EF4-FFF2-40B4-BE49-F238E27FC236}">
                  <a16:creationId xmlns:a16="http://schemas.microsoft.com/office/drawing/2014/main" id="{F7209F66-F2F6-2E47-1BE8-B8BB41E1B5EE}"/>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3" name="平行四边形 52">
              <a:extLst>
                <a:ext uri="{FF2B5EF4-FFF2-40B4-BE49-F238E27FC236}">
                  <a16:creationId xmlns:a16="http://schemas.microsoft.com/office/drawing/2014/main" id="{15923ED5-9EC1-4DEF-8F4E-CD0EA27E0E0E}"/>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4" name="平行四边形 53">
              <a:extLst>
                <a:ext uri="{FF2B5EF4-FFF2-40B4-BE49-F238E27FC236}">
                  <a16:creationId xmlns:a16="http://schemas.microsoft.com/office/drawing/2014/main" id="{8A371F86-54A2-58DD-94A7-F50FDCE2F7F4}"/>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5" name="平行四边形 54">
              <a:extLst>
                <a:ext uri="{FF2B5EF4-FFF2-40B4-BE49-F238E27FC236}">
                  <a16:creationId xmlns:a16="http://schemas.microsoft.com/office/drawing/2014/main" id="{619A1F12-FD95-17FC-CF89-0D7D332F3D62}"/>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1" name="平行四边形 60">
              <a:extLst>
                <a:ext uri="{FF2B5EF4-FFF2-40B4-BE49-F238E27FC236}">
                  <a16:creationId xmlns:a16="http://schemas.microsoft.com/office/drawing/2014/main" id="{1E42A025-EB1C-A2A1-9C39-58F6388CCCC4}"/>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2" name="平行四边形 61">
              <a:extLst>
                <a:ext uri="{FF2B5EF4-FFF2-40B4-BE49-F238E27FC236}">
                  <a16:creationId xmlns:a16="http://schemas.microsoft.com/office/drawing/2014/main" id="{E9AA1ADB-BE23-80FE-E58A-E5E34F8A197E}"/>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3" name="平行四边形 62">
              <a:extLst>
                <a:ext uri="{FF2B5EF4-FFF2-40B4-BE49-F238E27FC236}">
                  <a16:creationId xmlns:a16="http://schemas.microsoft.com/office/drawing/2014/main" id="{2C5FE362-C85B-02A1-90D5-325B91BA28E3}"/>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4" name="平行四边形 63">
              <a:extLst>
                <a:ext uri="{FF2B5EF4-FFF2-40B4-BE49-F238E27FC236}">
                  <a16:creationId xmlns:a16="http://schemas.microsoft.com/office/drawing/2014/main" id="{30CC8661-195F-C16D-9764-5740F1FC49B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5" name="平行四边形 64">
              <a:extLst>
                <a:ext uri="{FF2B5EF4-FFF2-40B4-BE49-F238E27FC236}">
                  <a16:creationId xmlns:a16="http://schemas.microsoft.com/office/drawing/2014/main" id="{A3388979-63C5-1744-3AFD-948590EBF983}"/>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6" name="平行四边形 65">
              <a:extLst>
                <a:ext uri="{FF2B5EF4-FFF2-40B4-BE49-F238E27FC236}">
                  <a16:creationId xmlns:a16="http://schemas.microsoft.com/office/drawing/2014/main" id="{87A74210-4477-BBFC-2541-43B508934BA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7" name="平行四边形 66">
              <a:extLst>
                <a:ext uri="{FF2B5EF4-FFF2-40B4-BE49-F238E27FC236}">
                  <a16:creationId xmlns:a16="http://schemas.microsoft.com/office/drawing/2014/main" id="{99CA585C-9D25-8969-1BCE-AAC6AF637E3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8" name="平行四边形 67">
              <a:extLst>
                <a:ext uri="{FF2B5EF4-FFF2-40B4-BE49-F238E27FC236}">
                  <a16:creationId xmlns:a16="http://schemas.microsoft.com/office/drawing/2014/main" id="{4418B907-71BB-1488-9B90-CDBC88274049}"/>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9" name="平行四边形 68">
              <a:extLst>
                <a:ext uri="{FF2B5EF4-FFF2-40B4-BE49-F238E27FC236}">
                  <a16:creationId xmlns:a16="http://schemas.microsoft.com/office/drawing/2014/main" id="{F1C91BE9-D96A-41D0-CDF7-004246227787}"/>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0" name="平行四边形 69">
              <a:extLst>
                <a:ext uri="{FF2B5EF4-FFF2-40B4-BE49-F238E27FC236}">
                  <a16:creationId xmlns:a16="http://schemas.microsoft.com/office/drawing/2014/main" id="{9EFDBFB9-5797-F9E8-1336-D692EF0FAA5D}"/>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1" name="平行四边形 70">
              <a:extLst>
                <a:ext uri="{FF2B5EF4-FFF2-40B4-BE49-F238E27FC236}">
                  <a16:creationId xmlns:a16="http://schemas.microsoft.com/office/drawing/2014/main" id="{CCF0205B-0D70-548F-2A63-C481DCDA4A97}"/>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2" name="平行四边形 71">
              <a:extLst>
                <a:ext uri="{FF2B5EF4-FFF2-40B4-BE49-F238E27FC236}">
                  <a16:creationId xmlns:a16="http://schemas.microsoft.com/office/drawing/2014/main" id="{C4CEAA5D-AA43-6C57-90D9-0E526048057D}"/>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6" name="平行四边形 75">
              <a:extLst>
                <a:ext uri="{FF2B5EF4-FFF2-40B4-BE49-F238E27FC236}">
                  <a16:creationId xmlns:a16="http://schemas.microsoft.com/office/drawing/2014/main" id="{EA09E8F6-3A9D-A4BB-CDE5-417267742F13}"/>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7" name="平行四边形 76">
              <a:extLst>
                <a:ext uri="{FF2B5EF4-FFF2-40B4-BE49-F238E27FC236}">
                  <a16:creationId xmlns:a16="http://schemas.microsoft.com/office/drawing/2014/main" id="{822FF31B-EA58-5FAE-6049-BA8D8A30C872}"/>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8" name="平行四边形 77">
              <a:extLst>
                <a:ext uri="{FF2B5EF4-FFF2-40B4-BE49-F238E27FC236}">
                  <a16:creationId xmlns:a16="http://schemas.microsoft.com/office/drawing/2014/main" id="{53B53530-19CE-A338-43BC-58F31AA71BD1}"/>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9" name="平行四边形 78">
              <a:extLst>
                <a:ext uri="{FF2B5EF4-FFF2-40B4-BE49-F238E27FC236}">
                  <a16:creationId xmlns:a16="http://schemas.microsoft.com/office/drawing/2014/main" id="{3E52B9B9-A47A-D8CC-DA6E-074F62F00D53}"/>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0" name="平行四边形 79">
              <a:extLst>
                <a:ext uri="{FF2B5EF4-FFF2-40B4-BE49-F238E27FC236}">
                  <a16:creationId xmlns:a16="http://schemas.microsoft.com/office/drawing/2014/main" id="{27102A68-FA6E-1460-8F19-5211FEE0CEB3}"/>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1" name="平行四边形 80">
              <a:extLst>
                <a:ext uri="{FF2B5EF4-FFF2-40B4-BE49-F238E27FC236}">
                  <a16:creationId xmlns:a16="http://schemas.microsoft.com/office/drawing/2014/main" id="{227EAA6F-CF83-B83F-EB68-AC98E9214FE6}"/>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2" name="平行四边形 81">
              <a:extLst>
                <a:ext uri="{FF2B5EF4-FFF2-40B4-BE49-F238E27FC236}">
                  <a16:creationId xmlns:a16="http://schemas.microsoft.com/office/drawing/2014/main" id="{BF8E5BA0-12D2-8920-B363-67936326F0B1}"/>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3" name="平行四边形 82">
              <a:extLst>
                <a:ext uri="{FF2B5EF4-FFF2-40B4-BE49-F238E27FC236}">
                  <a16:creationId xmlns:a16="http://schemas.microsoft.com/office/drawing/2014/main" id="{60B69BFA-376D-5BD7-9F35-F913410D8815}"/>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4" name="平行四边形 83">
              <a:extLst>
                <a:ext uri="{FF2B5EF4-FFF2-40B4-BE49-F238E27FC236}">
                  <a16:creationId xmlns:a16="http://schemas.microsoft.com/office/drawing/2014/main" id="{A1A6E9AD-FB37-F410-CB6C-64DAA3874C1F}"/>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5" name="平行四边形 84">
              <a:extLst>
                <a:ext uri="{FF2B5EF4-FFF2-40B4-BE49-F238E27FC236}">
                  <a16:creationId xmlns:a16="http://schemas.microsoft.com/office/drawing/2014/main" id="{51AB3EA1-38F6-EC62-0F15-F4C7D2BA39EF}"/>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88" name="文本框 87">
            <a:extLst>
              <a:ext uri="{FF2B5EF4-FFF2-40B4-BE49-F238E27FC236}">
                <a16:creationId xmlns:a16="http://schemas.microsoft.com/office/drawing/2014/main" id="{2EC27269-EB48-ADF2-1AF1-9FABBC3C7514}"/>
              </a:ext>
            </a:extLst>
          </p:cNvPr>
          <p:cNvSpPr txBox="1"/>
          <p:nvPr/>
        </p:nvSpPr>
        <p:spPr>
          <a:xfrm>
            <a:off x="696332" y="3294570"/>
            <a:ext cx="5398874" cy="940514"/>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作者通过实验证明，这个现象</a:t>
            </a:r>
            <a:r>
              <a:rPr lang="zh-CN" altLang="en-US" sz="2400" b="1" dirty="0">
                <a:solidFill>
                  <a:srgbClr val="000000">
                    <a:lumMod val="50000"/>
                    <a:lumOff val="50000"/>
                  </a:srgbClr>
                </a:solidFill>
                <a:latin typeface="Arial"/>
                <a:ea typeface="微软雅黑"/>
                <a:cs typeface="+mn-ea"/>
                <a:sym typeface="+mn-lt"/>
              </a:rPr>
              <a:t>不是</a:t>
            </a:r>
            <a:r>
              <a:rPr lang="zh-CN" altLang="en-US" sz="2400" dirty="0">
                <a:solidFill>
                  <a:srgbClr val="000000">
                    <a:lumMod val="50000"/>
                    <a:lumOff val="50000"/>
                  </a:srgbClr>
                </a:solidFill>
                <a:latin typeface="Arial"/>
                <a:ea typeface="微软雅黑"/>
                <a:cs typeface="+mn-ea"/>
                <a:sym typeface="+mn-lt"/>
              </a:rPr>
              <a:t>由于网络过拟合或优化问题造成的</a:t>
            </a:r>
          </a:p>
        </p:txBody>
      </p:sp>
      <p:pic>
        <p:nvPicPr>
          <p:cNvPr id="10" name="图片 9">
            <a:extLst>
              <a:ext uri="{FF2B5EF4-FFF2-40B4-BE49-F238E27FC236}">
                <a16:creationId xmlns:a16="http://schemas.microsoft.com/office/drawing/2014/main" id="{4B0E48F1-229A-D4C1-A25D-8CBFE20043FA}"/>
              </a:ext>
            </a:extLst>
          </p:cNvPr>
          <p:cNvPicPr>
            <a:picLocks noChangeAspect="1"/>
          </p:cNvPicPr>
          <p:nvPr/>
        </p:nvPicPr>
        <p:blipFill>
          <a:blip r:embed="rId4"/>
          <a:stretch>
            <a:fillRect/>
          </a:stretch>
        </p:blipFill>
        <p:spPr>
          <a:xfrm>
            <a:off x="6298306" y="2731788"/>
            <a:ext cx="5328383" cy="2826870"/>
          </a:xfrm>
          <a:prstGeom prst="rect">
            <a:avLst/>
          </a:prstGeom>
        </p:spPr>
      </p:pic>
    </p:spTree>
    <p:extLst>
      <p:ext uri="{BB962C8B-B14F-4D97-AF65-F5344CB8AC3E}">
        <p14:creationId xmlns:p14="http://schemas.microsoft.com/office/powerpoint/2010/main" val="14329350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ppt_x</p:attrName>
                                        </p:attrNameLst>
                                      </p:cBhvr>
                                      <p:tavLst>
                                        <p:tav tm="0">
                                          <p:val>
                                            <p:strVal val="#ppt_x-#ppt_w*1.125000"/>
                                          </p:val>
                                        </p:tav>
                                        <p:tav tm="100000">
                                          <p:val>
                                            <p:strVal val="#ppt_x"/>
                                          </p:val>
                                        </p:tav>
                                      </p:tavLst>
                                    </p:anim>
                                    <p:animEffect transition="in" filter="wipe(right)">
                                      <p:cBhvr>
                                        <p:cTn id="8" dur="500"/>
                                        <p:tgtEl>
                                          <p:spTgt spid="43"/>
                                        </p:tgtEl>
                                      </p:cBhvr>
                                    </p:animEffect>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up)">
                                      <p:cBhvr>
                                        <p:cTn id="12" dur="500"/>
                                        <p:tgtEl>
                                          <p:spTgt spid="60"/>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 calcmode="lin" valueType="num">
                                      <p:cBhvr additive="base">
                                        <p:cTn id="16" dur="500"/>
                                        <p:tgtEl>
                                          <p:spTgt spid="56"/>
                                        </p:tgtEl>
                                        <p:attrNameLst>
                                          <p:attrName>ppt_x</p:attrName>
                                        </p:attrNameLst>
                                      </p:cBhvr>
                                      <p:tavLst>
                                        <p:tav tm="0">
                                          <p:val>
                                            <p:strVal val="#ppt_x-#ppt_w*1.125000"/>
                                          </p:val>
                                        </p:tav>
                                        <p:tav tm="100000">
                                          <p:val>
                                            <p:strVal val="#ppt_x"/>
                                          </p:val>
                                        </p:tav>
                                      </p:tavLst>
                                    </p:anim>
                                    <p:animEffect transition="in" filter="wipe(right)">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6A227BE-6658-478C-A1E7-6780C6B9B8BC}"/>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1AAF1083-14DC-4D74-9DE4-70C24AFD9BD8}"/>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C9D422E-D59B-427B-9FFE-10B59ACC0F93}"/>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58FEDBB0-BE3B-475D-AEF0-C38E60EC9A00}"/>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4" name="文本框 43">
            <a:extLst>
              <a:ext uri="{FF2B5EF4-FFF2-40B4-BE49-F238E27FC236}">
                <a16:creationId xmlns:a16="http://schemas.microsoft.com/office/drawing/2014/main" id="{652F466B-4987-4878-B746-74BA2C6E7ACF}"/>
              </a:ext>
            </a:extLst>
          </p:cNvPr>
          <p:cNvSpPr txBox="1"/>
          <p:nvPr/>
        </p:nvSpPr>
        <p:spPr>
          <a:xfrm>
            <a:off x="696333" y="1224458"/>
            <a:ext cx="10937497" cy="646331"/>
          </a:xfrm>
          <a:prstGeom prst="rect">
            <a:avLst/>
          </a:prstGeom>
          <a:noFill/>
        </p:spPr>
        <p:txBody>
          <a:bodyPr wrap="square" rtlCol="0">
            <a:spAutoFit/>
            <a:scene3d>
              <a:camera prst="orthographicFront"/>
              <a:lightRig rig="threePt" dir="t"/>
            </a:scene3d>
            <a:sp3d contourW="12700"/>
          </a:bodyPr>
          <a:lstStyle/>
          <a:p>
            <a:pPr defTabSz="457154"/>
            <a:r>
              <a:rPr lang="en-US" altLang="zh-CN" sz="3600" b="1" dirty="0">
                <a:solidFill>
                  <a:srgbClr val="000000"/>
                </a:solidFill>
                <a:latin typeface="Arial"/>
                <a:ea typeface="微软雅黑"/>
                <a:cs typeface="+mn-ea"/>
                <a:sym typeface="+mn-lt"/>
              </a:rPr>
              <a:t>Deep Residual Learning for Image Recognition</a:t>
            </a:r>
            <a:endParaRPr lang="zh-CN" altLang="en-US" sz="3600" b="1" dirty="0">
              <a:solidFill>
                <a:srgbClr val="000000"/>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DBD6F196-A98E-9A2B-5590-2393DB80E1A4}"/>
              </a:ext>
            </a:extLst>
          </p:cNvPr>
          <p:cNvGrpSpPr/>
          <p:nvPr/>
        </p:nvGrpSpPr>
        <p:grpSpPr>
          <a:xfrm>
            <a:off x="1388956" y="352277"/>
            <a:ext cx="4665894" cy="613979"/>
            <a:chOff x="1389136" y="376749"/>
            <a:chExt cx="4666501" cy="1075183"/>
          </a:xfrm>
        </p:grpSpPr>
        <p:sp>
          <p:nvSpPr>
            <p:cNvPr id="7" name="文本框 6">
              <a:extLst>
                <a:ext uri="{FF2B5EF4-FFF2-40B4-BE49-F238E27FC236}">
                  <a16:creationId xmlns:a16="http://schemas.microsoft.com/office/drawing/2014/main" id="{519DC882-257A-0F64-4D20-2018FF14A56B}"/>
                </a:ext>
              </a:extLst>
            </p:cNvPr>
            <p:cNvSpPr txBox="1"/>
            <p:nvPr/>
          </p:nvSpPr>
          <p:spPr>
            <a:xfrm>
              <a:off x="1389136" y="376749"/>
              <a:ext cx="4666501" cy="916249"/>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加深</a:t>
              </a:r>
              <a:r>
                <a:rPr lang="en-US" altLang="zh-CN" sz="2800" b="1" dirty="0">
                  <a:solidFill>
                    <a:srgbClr val="000000">
                      <a:lumMod val="85000"/>
                      <a:lumOff val="15000"/>
                    </a:srgbClr>
                  </a:solidFill>
                  <a:latin typeface="Arial"/>
                  <a:ea typeface="微软雅黑"/>
                  <a:cs typeface="+mn-ea"/>
                  <a:sym typeface="+mn-lt"/>
                </a:rPr>
                <a:t>CNN</a:t>
              </a:r>
              <a:r>
                <a:rPr lang="zh-CN" altLang="en-US" sz="2800" b="1" dirty="0">
                  <a:solidFill>
                    <a:srgbClr val="000000">
                      <a:lumMod val="85000"/>
                      <a:lumOff val="15000"/>
                    </a:srgbClr>
                  </a:solidFill>
                  <a:latin typeface="Arial"/>
                  <a:ea typeface="微软雅黑"/>
                  <a:cs typeface="+mn-ea"/>
                  <a:sym typeface="+mn-lt"/>
                </a:rPr>
                <a:t>层后的结果</a:t>
              </a:r>
            </a:p>
          </p:txBody>
        </p:sp>
        <p:sp>
          <p:nvSpPr>
            <p:cNvPr id="8" name="文本框 7">
              <a:extLst>
                <a:ext uri="{FF2B5EF4-FFF2-40B4-BE49-F238E27FC236}">
                  <a16:creationId xmlns:a16="http://schemas.microsoft.com/office/drawing/2014/main" id="{CFE1372F-042C-23B9-EB29-648D284E8740}"/>
                </a:ext>
              </a:extLst>
            </p:cNvPr>
            <p:cNvSpPr txBox="1"/>
            <p:nvPr/>
          </p:nvSpPr>
          <p:spPr>
            <a:xfrm>
              <a:off x="1423994" y="1176856"/>
              <a:ext cx="4495051" cy="275076"/>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pSp>
        <p:nvGrpSpPr>
          <p:cNvPr id="41" name="组合 40">
            <a:extLst>
              <a:ext uri="{FF2B5EF4-FFF2-40B4-BE49-F238E27FC236}">
                <a16:creationId xmlns:a16="http://schemas.microsoft.com/office/drawing/2014/main" id="{EDDCE0D2-2742-FD46-4565-083EAE149A48}"/>
              </a:ext>
            </a:extLst>
          </p:cNvPr>
          <p:cNvGrpSpPr/>
          <p:nvPr/>
        </p:nvGrpSpPr>
        <p:grpSpPr>
          <a:xfrm>
            <a:off x="5398174" y="701237"/>
            <a:ext cx="6690863" cy="147339"/>
            <a:chOff x="5398877" y="700088"/>
            <a:chExt cx="6691734" cy="147358"/>
          </a:xfrm>
        </p:grpSpPr>
        <p:sp>
          <p:nvSpPr>
            <p:cNvPr id="42" name="平行四边形 41">
              <a:extLst>
                <a:ext uri="{FF2B5EF4-FFF2-40B4-BE49-F238E27FC236}">
                  <a16:creationId xmlns:a16="http://schemas.microsoft.com/office/drawing/2014/main" id="{E1EA460C-D6AB-46CD-34BD-FFFA620642BE}"/>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8" name="平行四边形 47">
              <a:extLst>
                <a:ext uri="{FF2B5EF4-FFF2-40B4-BE49-F238E27FC236}">
                  <a16:creationId xmlns:a16="http://schemas.microsoft.com/office/drawing/2014/main" id="{B22188F5-EA58-133B-905D-3BAE061952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9" name="平行四边形 48">
              <a:extLst>
                <a:ext uri="{FF2B5EF4-FFF2-40B4-BE49-F238E27FC236}">
                  <a16:creationId xmlns:a16="http://schemas.microsoft.com/office/drawing/2014/main" id="{EAAF5D1A-47B0-4A3B-DE0A-71087E7D1FAD}"/>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0" name="平行四边形 49">
              <a:extLst>
                <a:ext uri="{FF2B5EF4-FFF2-40B4-BE49-F238E27FC236}">
                  <a16:creationId xmlns:a16="http://schemas.microsoft.com/office/drawing/2014/main" id="{7C5E982F-34C6-E225-BC2B-64BE020EF762}"/>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1" name="平行四边形 50">
              <a:extLst>
                <a:ext uri="{FF2B5EF4-FFF2-40B4-BE49-F238E27FC236}">
                  <a16:creationId xmlns:a16="http://schemas.microsoft.com/office/drawing/2014/main" id="{DCF7DFBD-FBA3-5414-28B8-4B7DE330B4DF}"/>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2" name="平行四边形 51">
              <a:extLst>
                <a:ext uri="{FF2B5EF4-FFF2-40B4-BE49-F238E27FC236}">
                  <a16:creationId xmlns:a16="http://schemas.microsoft.com/office/drawing/2014/main" id="{F7209F66-F2F6-2E47-1BE8-B8BB41E1B5EE}"/>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3" name="平行四边形 52">
              <a:extLst>
                <a:ext uri="{FF2B5EF4-FFF2-40B4-BE49-F238E27FC236}">
                  <a16:creationId xmlns:a16="http://schemas.microsoft.com/office/drawing/2014/main" id="{15923ED5-9EC1-4DEF-8F4E-CD0EA27E0E0E}"/>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4" name="平行四边形 53">
              <a:extLst>
                <a:ext uri="{FF2B5EF4-FFF2-40B4-BE49-F238E27FC236}">
                  <a16:creationId xmlns:a16="http://schemas.microsoft.com/office/drawing/2014/main" id="{8A371F86-54A2-58DD-94A7-F50FDCE2F7F4}"/>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5" name="平行四边形 54">
              <a:extLst>
                <a:ext uri="{FF2B5EF4-FFF2-40B4-BE49-F238E27FC236}">
                  <a16:creationId xmlns:a16="http://schemas.microsoft.com/office/drawing/2014/main" id="{619A1F12-FD95-17FC-CF89-0D7D332F3D62}"/>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1" name="平行四边形 60">
              <a:extLst>
                <a:ext uri="{FF2B5EF4-FFF2-40B4-BE49-F238E27FC236}">
                  <a16:creationId xmlns:a16="http://schemas.microsoft.com/office/drawing/2014/main" id="{1E42A025-EB1C-A2A1-9C39-58F6388CCCC4}"/>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2" name="平行四边形 61">
              <a:extLst>
                <a:ext uri="{FF2B5EF4-FFF2-40B4-BE49-F238E27FC236}">
                  <a16:creationId xmlns:a16="http://schemas.microsoft.com/office/drawing/2014/main" id="{E9AA1ADB-BE23-80FE-E58A-E5E34F8A197E}"/>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3" name="平行四边形 62">
              <a:extLst>
                <a:ext uri="{FF2B5EF4-FFF2-40B4-BE49-F238E27FC236}">
                  <a16:creationId xmlns:a16="http://schemas.microsoft.com/office/drawing/2014/main" id="{2C5FE362-C85B-02A1-90D5-325B91BA28E3}"/>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4" name="平行四边形 63">
              <a:extLst>
                <a:ext uri="{FF2B5EF4-FFF2-40B4-BE49-F238E27FC236}">
                  <a16:creationId xmlns:a16="http://schemas.microsoft.com/office/drawing/2014/main" id="{30CC8661-195F-C16D-9764-5740F1FC49B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5" name="平行四边形 64">
              <a:extLst>
                <a:ext uri="{FF2B5EF4-FFF2-40B4-BE49-F238E27FC236}">
                  <a16:creationId xmlns:a16="http://schemas.microsoft.com/office/drawing/2014/main" id="{A3388979-63C5-1744-3AFD-948590EBF983}"/>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6" name="平行四边形 65">
              <a:extLst>
                <a:ext uri="{FF2B5EF4-FFF2-40B4-BE49-F238E27FC236}">
                  <a16:creationId xmlns:a16="http://schemas.microsoft.com/office/drawing/2014/main" id="{87A74210-4477-BBFC-2541-43B508934BA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7" name="平行四边形 66">
              <a:extLst>
                <a:ext uri="{FF2B5EF4-FFF2-40B4-BE49-F238E27FC236}">
                  <a16:creationId xmlns:a16="http://schemas.microsoft.com/office/drawing/2014/main" id="{99CA585C-9D25-8969-1BCE-AAC6AF637E3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8" name="平行四边形 67">
              <a:extLst>
                <a:ext uri="{FF2B5EF4-FFF2-40B4-BE49-F238E27FC236}">
                  <a16:creationId xmlns:a16="http://schemas.microsoft.com/office/drawing/2014/main" id="{4418B907-71BB-1488-9B90-CDBC88274049}"/>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9" name="平行四边形 68">
              <a:extLst>
                <a:ext uri="{FF2B5EF4-FFF2-40B4-BE49-F238E27FC236}">
                  <a16:creationId xmlns:a16="http://schemas.microsoft.com/office/drawing/2014/main" id="{F1C91BE9-D96A-41D0-CDF7-004246227787}"/>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0" name="平行四边形 69">
              <a:extLst>
                <a:ext uri="{FF2B5EF4-FFF2-40B4-BE49-F238E27FC236}">
                  <a16:creationId xmlns:a16="http://schemas.microsoft.com/office/drawing/2014/main" id="{9EFDBFB9-5797-F9E8-1336-D692EF0FAA5D}"/>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1" name="平行四边形 70">
              <a:extLst>
                <a:ext uri="{FF2B5EF4-FFF2-40B4-BE49-F238E27FC236}">
                  <a16:creationId xmlns:a16="http://schemas.microsoft.com/office/drawing/2014/main" id="{CCF0205B-0D70-548F-2A63-C481DCDA4A97}"/>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2" name="平行四边形 71">
              <a:extLst>
                <a:ext uri="{FF2B5EF4-FFF2-40B4-BE49-F238E27FC236}">
                  <a16:creationId xmlns:a16="http://schemas.microsoft.com/office/drawing/2014/main" id="{C4CEAA5D-AA43-6C57-90D9-0E526048057D}"/>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6" name="平行四边形 75">
              <a:extLst>
                <a:ext uri="{FF2B5EF4-FFF2-40B4-BE49-F238E27FC236}">
                  <a16:creationId xmlns:a16="http://schemas.microsoft.com/office/drawing/2014/main" id="{EA09E8F6-3A9D-A4BB-CDE5-417267742F13}"/>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7" name="平行四边形 76">
              <a:extLst>
                <a:ext uri="{FF2B5EF4-FFF2-40B4-BE49-F238E27FC236}">
                  <a16:creationId xmlns:a16="http://schemas.microsoft.com/office/drawing/2014/main" id="{822FF31B-EA58-5FAE-6049-BA8D8A30C872}"/>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8" name="平行四边形 77">
              <a:extLst>
                <a:ext uri="{FF2B5EF4-FFF2-40B4-BE49-F238E27FC236}">
                  <a16:creationId xmlns:a16="http://schemas.microsoft.com/office/drawing/2014/main" id="{53B53530-19CE-A338-43BC-58F31AA71BD1}"/>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9" name="平行四边形 78">
              <a:extLst>
                <a:ext uri="{FF2B5EF4-FFF2-40B4-BE49-F238E27FC236}">
                  <a16:creationId xmlns:a16="http://schemas.microsoft.com/office/drawing/2014/main" id="{3E52B9B9-A47A-D8CC-DA6E-074F62F00D53}"/>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0" name="平行四边形 79">
              <a:extLst>
                <a:ext uri="{FF2B5EF4-FFF2-40B4-BE49-F238E27FC236}">
                  <a16:creationId xmlns:a16="http://schemas.microsoft.com/office/drawing/2014/main" id="{27102A68-FA6E-1460-8F19-5211FEE0CEB3}"/>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1" name="平行四边形 80">
              <a:extLst>
                <a:ext uri="{FF2B5EF4-FFF2-40B4-BE49-F238E27FC236}">
                  <a16:creationId xmlns:a16="http://schemas.microsoft.com/office/drawing/2014/main" id="{227EAA6F-CF83-B83F-EB68-AC98E9214FE6}"/>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2" name="平行四边形 81">
              <a:extLst>
                <a:ext uri="{FF2B5EF4-FFF2-40B4-BE49-F238E27FC236}">
                  <a16:creationId xmlns:a16="http://schemas.microsoft.com/office/drawing/2014/main" id="{BF8E5BA0-12D2-8920-B363-67936326F0B1}"/>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3" name="平行四边形 82">
              <a:extLst>
                <a:ext uri="{FF2B5EF4-FFF2-40B4-BE49-F238E27FC236}">
                  <a16:creationId xmlns:a16="http://schemas.microsoft.com/office/drawing/2014/main" id="{60B69BFA-376D-5BD7-9F35-F913410D8815}"/>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4" name="平行四边形 83">
              <a:extLst>
                <a:ext uri="{FF2B5EF4-FFF2-40B4-BE49-F238E27FC236}">
                  <a16:creationId xmlns:a16="http://schemas.microsoft.com/office/drawing/2014/main" id="{A1A6E9AD-FB37-F410-CB6C-64DAA3874C1F}"/>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5" name="平行四边形 84">
              <a:extLst>
                <a:ext uri="{FF2B5EF4-FFF2-40B4-BE49-F238E27FC236}">
                  <a16:creationId xmlns:a16="http://schemas.microsoft.com/office/drawing/2014/main" id="{51AB3EA1-38F6-EC62-0F15-F4C7D2BA39EF}"/>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88" name="文本框 87">
            <a:extLst>
              <a:ext uri="{FF2B5EF4-FFF2-40B4-BE49-F238E27FC236}">
                <a16:creationId xmlns:a16="http://schemas.microsoft.com/office/drawing/2014/main" id="{2EC27269-EB48-ADF2-1AF1-9FABBC3C7514}"/>
              </a:ext>
            </a:extLst>
          </p:cNvPr>
          <p:cNvSpPr txBox="1"/>
          <p:nvPr/>
        </p:nvSpPr>
        <p:spPr>
          <a:xfrm>
            <a:off x="890801" y="2600531"/>
            <a:ext cx="2806586" cy="3599703"/>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作者提出了</a:t>
            </a:r>
            <a:r>
              <a:rPr lang="zh-CN" altLang="en-US" sz="2400" b="1" dirty="0">
                <a:solidFill>
                  <a:srgbClr val="000000">
                    <a:lumMod val="50000"/>
                    <a:lumOff val="50000"/>
                  </a:srgbClr>
                </a:solidFill>
                <a:latin typeface="Arial"/>
                <a:ea typeface="微软雅黑"/>
                <a:cs typeface="+mn-ea"/>
                <a:sym typeface="+mn-lt"/>
              </a:rPr>
              <a:t>残差学习（</a:t>
            </a:r>
            <a:r>
              <a:rPr lang="en-US" altLang="zh-CN" sz="2400" b="1" dirty="0">
                <a:solidFill>
                  <a:srgbClr val="000000">
                    <a:lumMod val="50000"/>
                    <a:lumOff val="50000"/>
                  </a:srgbClr>
                </a:solidFill>
                <a:latin typeface="Arial"/>
                <a:ea typeface="微软雅黑"/>
                <a:cs typeface="+mn-ea"/>
                <a:sym typeface="+mn-lt"/>
              </a:rPr>
              <a:t>Residual Learning</a:t>
            </a:r>
            <a:r>
              <a:rPr lang="zh-CN" altLang="en-US" sz="2400" b="1" dirty="0">
                <a:solidFill>
                  <a:srgbClr val="000000">
                    <a:lumMod val="50000"/>
                    <a:lumOff val="50000"/>
                  </a:srgbClr>
                </a:solidFill>
                <a:latin typeface="Arial"/>
                <a:ea typeface="微软雅黑"/>
                <a:cs typeface="+mn-ea"/>
                <a:sym typeface="+mn-lt"/>
              </a:rPr>
              <a:t>）</a:t>
            </a:r>
            <a:r>
              <a:rPr lang="zh-CN" altLang="en-US" sz="2400" dirty="0">
                <a:solidFill>
                  <a:srgbClr val="000000">
                    <a:lumMod val="50000"/>
                    <a:lumOff val="50000"/>
                  </a:srgbClr>
                </a:solidFill>
                <a:latin typeface="Arial"/>
                <a:ea typeface="微软雅黑"/>
                <a:cs typeface="+mn-ea"/>
                <a:sym typeface="+mn-lt"/>
              </a:rPr>
              <a:t>的方法，通过引入</a:t>
            </a:r>
            <a:r>
              <a:rPr lang="zh-CN" altLang="en-US" sz="2400" b="1" dirty="0">
                <a:solidFill>
                  <a:srgbClr val="000000">
                    <a:lumMod val="50000"/>
                    <a:lumOff val="50000"/>
                  </a:srgbClr>
                </a:solidFill>
                <a:latin typeface="Arial"/>
                <a:ea typeface="微软雅黑"/>
                <a:cs typeface="+mn-ea"/>
                <a:sym typeface="+mn-lt"/>
              </a:rPr>
              <a:t>跳跃连接（</a:t>
            </a:r>
            <a:r>
              <a:rPr lang="en-US" altLang="zh-CN" sz="2400" b="1" dirty="0">
                <a:solidFill>
                  <a:srgbClr val="000000">
                    <a:lumMod val="50000"/>
                    <a:lumOff val="50000"/>
                  </a:srgbClr>
                </a:solidFill>
                <a:latin typeface="Arial"/>
                <a:ea typeface="微软雅黑"/>
                <a:cs typeface="+mn-ea"/>
                <a:sym typeface="+mn-lt"/>
              </a:rPr>
              <a:t>shortcut connections</a:t>
            </a:r>
            <a:r>
              <a:rPr lang="zh-CN" altLang="en-US" sz="2400" b="1" dirty="0">
                <a:solidFill>
                  <a:srgbClr val="000000">
                    <a:lumMod val="50000"/>
                    <a:lumOff val="50000"/>
                  </a:srgbClr>
                </a:solidFill>
                <a:latin typeface="Arial"/>
                <a:ea typeface="微软雅黑"/>
                <a:cs typeface="+mn-ea"/>
                <a:sym typeface="+mn-lt"/>
              </a:rPr>
              <a:t>）</a:t>
            </a:r>
            <a:r>
              <a:rPr lang="zh-CN" altLang="en-US" sz="2400" dirty="0">
                <a:solidFill>
                  <a:srgbClr val="000000">
                    <a:lumMod val="50000"/>
                    <a:lumOff val="50000"/>
                  </a:srgbClr>
                </a:solidFill>
                <a:latin typeface="Arial"/>
                <a:ea typeface="微软雅黑"/>
                <a:cs typeface="+mn-ea"/>
                <a:sym typeface="+mn-lt"/>
              </a:rPr>
              <a:t>来解决梯度消失和训练难度增加的问题。</a:t>
            </a:r>
          </a:p>
        </p:txBody>
      </p:sp>
      <p:pic>
        <p:nvPicPr>
          <p:cNvPr id="9" name="图片 8">
            <a:extLst>
              <a:ext uri="{FF2B5EF4-FFF2-40B4-BE49-F238E27FC236}">
                <a16:creationId xmlns:a16="http://schemas.microsoft.com/office/drawing/2014/main" id="{82C23BCB-DE76-A211-A92C-C9364BABCDD3}"/>
              </a:ext>
            </a:extLst>
          </p:cNvPr>
          <p:cNvPicPr>
            <a:picLocks noChangeAspect="1"/>
          </p:cNvPicPr>
          <p:nvPr/>
        </p:nvPicPr>
        <p:blipFill>
          <a:blip r:embed="rId4"/>
          <a:stretch>
            <a:fillRect/>
          </a:stretch>
        </p:blipFill>
        <p:spPr>
          <a:xfrm>
            <a:off x="4575066" y="2128991"/>
            <a:ext cx="6357464" cy="42120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11925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DB7BEE16-84EB-44C3-845B-08051EBE7A91}"/>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EA26F808-672D-48BA-AB87-3513355A56B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4FD701C1-9967-43EE-882F-5EAD22A9C5B1}"/>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B1C8835E-261C-4BB7-9CB2-21AD6537B608}"/>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24A40BC3-9617-4F4B-8D06-6524D1285A50}"/>
              </a:ext>
            </a:extLst>
          </p:cNvPr>
          <p:cNvGrpSpPr/>
          <p:nvPr/>
        </p:nvGrpSpPr>
        <p:grpSpPr>
          <a:xfrm>
            <a:off x="1388955" y="352277"/>
            <a:ext cx="4789983" cy="613979"/>
            <a:chOff x="1389135" y="376749"/>
            <a:chExt cx="4790606" cy="1075183"/>
          </a:xfrm>
        </p:grpSpPr>
        <p:sp>
          <p:nvSpPr>
            <p:cNvPr id="7" name="文本框 6">
              <a:extLst>
                <a:ext uri="{FF2B5EF4-FFF2-40B4-BE49-F238E27FC236}">
                  <a16:creationId xmlns:a16="http://schemas.microsoft.com/office/drawing/2014/main" id="{7D2A7F52-A0B4-490C-9700-DD71BD9E31A9}"/>
                </a:ext>
              </a:extLst>
            </p:cNvPr>
            <p:cNvSpPr txBox="1"/>
            <p:nvPr/>
          </p:nvSpPr>
          <p:spPr>
            <a:xfrm>
              <a:off x="1389135" y="376749"/>
              <a:ext cx="4790606" cy="916249"/>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加深</a:t>
              </a:r>
              <a:r>
                <a:rPr lang="en-US" altLang="zh-CN" sz="2800" b="1" dirty="0">
                  <a:solidFill>
                    <a:srgbClr val="000000">
                      <a:lumMod val="85000"/>
                      <a:lumOff val="15000"/>
                    </a:srgbClr>
                  </a:solidFill>
                  <a:latin typeface="Arial"/>
                  <a:ea typeface="微软雅黑"/>
                  <a:cs typeface="+mn-ea"/>
                  <a:sym typeface="+mn-lt"/>
                </a:rPr>
                <a:t>CNN</a:t>
              </a:r>
              <a:r>
                <a:rPr lang="zh-CN" altLang="en-US" sz="2800" b="1" dirty="0">
                  <a:solidFill>
                    <a:srgbClr val="000000">
                      <a:lumMod val="85000"/>
                      <a:lumOff val="15000"/>
                    </a:srgbClr>
                  </a:solidFill>
                  <a:latin typeface="Arial"/>
                  <a:ea typeface="微软雅黑"/>
                  <a:cs typeface="+mn-ea"/>
                  <a:sym typeface="+mn-lt"/>
                </a:rPr>
                <a:t>层</a:t>
              </a:r>
              <a:r>
                <a:rPr lang="zh-CN" altLang="en-US" sz="2800" b="1" dirty="0">
                  <a:solidFill>
                    <a:srgbClr val="F78500"/>
                  </a:solidFill>
                  <a:latin typeface="Arial"/>
                  <a:ea typeface="微软雅黑"/>
                  <a:cs typeface="+mn-ea"/>
                  <a:sym typeface="+mn-lt"/>
                </a:rPr>
                <a:t>改善</a:t>
              </a:r>
              <a:r>
                <a:rPr lang="zh-CN" altLang="en-US" sz="2800" b="1" dirty="0">
                  <a:solidFill>
                    <a:srgbClr val="000000">
                      <a:lumMod val="85000"/>
                      <a:lumOff val="15000"/>
                    </a:srgbClr>
                  </a:solidFill>
                  <a:latin typeface="Arial"/>
                  <a:ea typeface="微软雅黑"/>
                  <a:cs typeface="+mn-ea"/>
                  <a:sym typeface="+mn-lt"/>
                </a:rPr>
                <a:t>后的结果</a:t>
              </a:r>
            </a:p>
          </p:txBody>
        </p:sp>
        <p:sp>
          <p:nvSpPr>
            <p:cNvPr id="8" name="文本框 7">
              <a:extLst>
                <a:ext uri="{FF2B5EF4-FFF2-40B4-BE49-F238E27FC236}">
                  <a16:creationId xmlns:a16="http://schemas.microsoft.com/office/drawing/2014/main" id="{A61DC187-5A40-411A-80DE-5D329240FF54}"/>
                </a:ext>
              </a:extLst>
            </p:cNvPr>
            <p:cNvSpPr txBox="1"/>
            <p:nvPr/>
          </p:nvSpPr>
          <p:spPr>
            <a:xfrm>
              <a:off x="1423994" y="1176856"/>
              <a:ext cx="4495051" cy="275076"/>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pSp>
        <p:nvGrpSpPr>
          <p:cNvPr id="9" name="组合 8">
            <a:extLst>
              <a:ext uri="{FF2B5EF4-FFF2-40B4-BE49-F238E27FC236}">
                <a16:creationId xmlns:a16="http://schemas.microsoft.com/office/drawing/2014/main" id="{DDE3CA5D-DEC5-4664-B78B-888564C3C523}"/>
              </a:ext>
            </a:extLst>
          </p:cNvPr>
          <p:cNvGrpSpPr/>
          <p:nvPr/>
        </p:nvGrpSpPr>
        <p:grpSpPr>
          <a:xfrm>
            <a:off x="6114882" y="672511"/>
            <a:ext cx="6690863" cy="147339"/>
            <a:chOff x="5398877" y="700088"/>
            <a:chExt cx="6691734" cy="147358"/>
          </a:xfrm>
        </p:grpSpPr>
        <p:sp>
          <p:nvSpPr>
            <p:cNvPr id="10" name="平行四边形 9">
              <a:extLst>
                <a:ext uri="{FF2B5EF4-FFF2-40B4-BE49-F238E27FC236}">
                  <a16:creationId xmlns:a16="http://schemas.microsoft.com/office/drawing/2014/main" id="{9828B73C-4748-4179-896D-D95D2054D30E}"/>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D2AED3D-6878-463E-A708-ECC66673FEE7}"/>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489ACA88-16CA-443D-8A2C-0A4A975A7336}"/>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4A7FBF85-B9AA-48FD-A34B-19652E243FD3}"/>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34CE9079-BD2C-4AFA-AD1A-A278FE4C34D3}"/>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114E2D5C-C957-4CA0-833C-342035E5C6CE}"/>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6CC162DF-20F3-48C8-8F35-0909293346C5}"/>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2DB56759-85F1-4FE0-B121-5503234A9175}"/>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EB3F2E88-F0AA-43B6-925C-5AF317DCA6E0}"/>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4D1C7091-7A76-4B97-B6C6-96BDD50F1FD2}"/>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E96FA4D0-F5E7-4F09-A59A-AEC97FF625E6}"/>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CBC11731-3FF4-421B-8356-4C7FC2AC08D6}"/>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368293D9-1EE9-423D-AA07-34165244410D}"/>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0A1FADF3-81A8-4D31-A434-FAA914AC0227}"/>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18A226A2-FA28-4033-8668-8E7E79A0D656}"/>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FDEA74A-DF95-4BC0-8CC3-4F3E91066F6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24048A36-EF64-4896-8B70-633522EAFE3B}"/>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2FB3E926-EC28-4310-B1A6-8374AF44F525}"/>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C03DB21B-316B-4290-87DF-FB261DB96BA4}"/>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31C2A29F-2DD0-40B4-8144-B254AC460C36}"/>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24DE894-C3F1-40F0-B474-E1F81D8DD1D4}"/>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A5F9404E-579D-4533-83BA-C82D866786A0}"/>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60E39778-E7EE-452A-9625-D5D93C30F991}"/>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5C41EE42-4DE6-4BEA-B8F9-E5BBC46189E2}"/>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748B49FB-2577-4FD3-B6D1-B26EFA207D64}"/>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D34534B5-5793-4C11-B3D6-AE549509913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52A9282A-489C-4693-8458-024365C7E56C}"/>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CBB37B7F-AAE6-4F0C-9333-25DD2423A3D0}"/>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53A8D36D-7F83-4B1B-AAD6-085D514AB05F}"/>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F3B046DF-343E-4E2F-BE18-D1D92305B490}"/>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ADDD772A-E2AF-4067-9E99-685167FA6749}"/>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41" name="矩形 40">
            <a:extLst>
              <a:ext uri="{FF2B5EF4-FFF2-40B4-BE49-F238E27FC236}">
                <a16:creationId xmlns:a16="http://schemas.microsoft.com/office/drawing/2014/main" id="{97A08454-3891-47AD-90F4-E7508D2B997C}"/>
              </a:ext>
            </a:extLst>
          </p:cNvPr>
          <p:cNvSpPr/>
          <p:nvPr/>
        </p:nvSpPr>
        <p:spPr>
          <a:xfrm>
            <a:off x="7915693" y="3196286"/>
            <a:ext cx="3828217" cy="1695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grpSp>
        <p:nvGrpSpPr>
          <p:cNvPr id="44" name="组合 43">
            <a:extLst>
              <a:ext uri="{FF2B5EF4-FFF2-40B4-BE49-F238E27FC236}">
                <a16:creationId xmlns:a16="http://schemas.microsoft.com/office/drawing/2014/main" id="{A55850B2-8148-44A9-9675-4ABA351B8E35}"/>
              </a:ext>
            </a:extLst>
          </p:cNvPr>
          <p:cNvGrpSpPr/>
          <p:nvPr/>
        </p:nvGrpSpPr>
        <p:grpSpPr>
          <a:xfrm>
            <a:off x="8002564" y="1321318"/>
            <a:ext cx="3586644" cy="1343044"/>
            <a:chOff x="1689251" y="1872726"/>
            <a:chExt cx="4293106" cy="1343217"/>
          </a:xfrm>
        </p:grpSpPr>
        <p:sp>
          <p:nvSpPr>
            <p:cNvPr id="45" name="文本框 44">
              <a:extLst>
                <a:ext uri="{FF2B5EF4-FFF2-40B4-BE49-F238E27FC236}">
                  <a16:creationId xmlns:a16="http://schemas.microsoft.com/office/drawing/2014/main" id="{CCE084BF-22D9-4C1F-B76F-91FC70E9A7DD}"/>
                </a:ext>
              </a:extLst>
            </p:cNvPr>
            <p:cNvSpPr txBox="1"/>
            <p:nvPr/>
          </p:nvSpPr>
          <p:spPr>
            <a:xfrm>
              <a:off x="1689252" y="2395946"/>
              <a:ext cx="2009300"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携 带 包 裹</a:t>
              </a:r>
            </a:p>
          </p:txBody>
        </p:sp>
        <p:sp>
          <p:nvSpPr>
            <p:cNvPr id="46" name="文本框 45">
              <a:extLst>
                <a:ext uri="{FF2B5EF4-FFF2-40B4-BE49-F238E27FC236}">
                  <a16:creationId xmlns:a16="http://schemas.microsoft.com/office/drawing/2014/main" id="{2750918A-95DC-46DA-B3C8-48F1802A3E5A}"/>
                </a:ext>
              </a:extLst>
            </p:cNvPr>
            <p:cNvSpPr txBox="1"/>
            <p:nvPr/>
          </p:nvSpPr>
          <p:spPr>
            <a:xfrm>
              <a:off x="1689252" y="2786027"/>
              <a:ext cx="4293105" cy="429916"/>
            </a:xfrm>
            <a:prstGeom prst="rect">
              <a:avLst/>
            </a:prstGeom>
            <a:noFill/>
          </p:spPr>
          <p:txBody>
            <a:bodyPr wrap="square">
              <a:spAutoFit/>
              <a:scene3d>
                <a:camera prst="orthographicFront"/>
                <a:lightRig rig="threePt" dir="t"/>
              </a:scene3d>
              <a:sp3d contourW="12700"/>
            </a:bodyPr>
            <a:lstStyle/>
            <a:p>
              <a:pPr marL="0" marR="0" lvl="0" indent="0" algn="l" defTabSz="457154"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11</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个视角，</a:t>
              </a: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124</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个人</a:t>
              </a:r>
              <a:r>
                <a:rPr lang="zh-CN" altLang="en-US" sz="2000" dirty="0">
                  <a:solidFill>
                    <a:srgbClr val="000000">
                      <a:lumMod val="50000"/>
                      <a:lumOff val="50000"/>
                    </a:srgbClr>
                  </a:solidFill>
                  <a:latin typeface="Arial"/>
                  <a:ea typeface="微软雅黑"/>
                  <a:cs typeface="+mn-ea"/>
                  <a:sym typeface="+mn-lt"/>
                </a:rPr>
                <a:t>的</a:t>
              </a:r>
              <a:r>
                <a:rPr lang="en-US" altLang="zh-CN" sz="2000" dirty="0">
                  <a:solidFill>
                    <a:srgbClr val="000000">
                      <a:lumMod val="50000"/>
                      <a:lumOff val="50000"/>
                    </a:srgbClr>
                  </a:solidFill>
                  <a:latin typeface="Arial"/>
                  <a:ea typeface="微软雅黑"/>
                  <a:cs typeface="+mn-ea"/>
                  <a:sym typeface="+mn-lt"/>
                </a:rPr>
                <a:t>BG</a:t>
              </a:r>
              <a:r>
                <a:rPr lang="zh-CN" altLang="en-US" sz="2000" dirty="0">
                  <a:solidFill>
                    <a:srgbClr val="000000">
                      <a:lumMod val="50000"/>
                      <a:lumOff val="50000"/>
                    </a:srgbClr>
                  </a:solidFill>
                  <a:latin typeface="Arial"/>
                  <a:ea typeface="微软雅黑"/>
                  <a:cs typeface="+mn-ea"/>
                  <a:sym typeface="+mn-lt"/>
                </a:rPr>
                <a:t>数据</a:t>
              </a:r>
              <a:endPar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endParaRPr>
            </a:p>
          </p:txBody>
        </p:sp>
        <p:sp>
          <p:nvSpPr>
            <p:cNvPr id="47" name="文本框 46">
              <a:extLst>
                <a:ext uri="{FF2B5EF4-FFF2-40B4-BE49-F238E27FC236}">
                  <a16:creationId xmlns:a16="http://schemas.microsoft.com/office/drawing/2014/main" id="{4D82246D-32E0-4020-9D05-540287D087A3}"/>
                </a:ext>
              </a:extLst>
            </p:cNvPr>
            <p:cNvSpPr txBox="1"/>
            <p:nvPr/>
          </p:nvSpPr>
          <p:spPr>
            <a:xfrm>
              <a:off x="1689251" y="1872726"/>
              <a:ext cx="2646794" cy="646414"/>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77.597%</a:t>
              </a:r>
              <a:endParaRPr lang="zh-CN" altLang="en-US" sz="3600" b="1" dirty="0">
                <a:solidFill>
                  <a:srgbClr val="F78500"/>
                </a:solidFill>
                <a:latin typeface="Arial"/>
                <a:ea typeface="微软雅黑"/>
                <a:cs typeface="+mn-ea"/>
                <a:sym typeface="+mn-lt"/>
              </a:endParaRPr>
            </a:p>
          </p:txBody>
        </p:sp>
      </p:grpSp>
      <p:grpSp>
        <p:nvGrpSpPr>
          <p:cNvPr id="48" name="组合 47">
            <a:extLst>
              <a:ext uri="{FF2B5EF4-FFF2-40B4-BE49-F238E27FC236}">
                <a16:creationId xmlns:a16="http://schemas.microsoft.com/office/drawing/2014/main" id="{1D8CDD7C-81D7-4139-A22A-EBD85D9F3B77}"/>
              </a:ext>
            </a:extLst>
          </p:cNvPr>
          <p:cNvGrpSpPr/>
          <p:nvPr/>
        </p:nvGrpSpPr>
        <p:grpSpPr>
          <a:xfrm>
            <a:off x="8002563" y="3245350"/>
            <a:ext cx="3648690" cy="1641714"/>
            <a:chOff x="1689250" y="1872726"/>
            <a:chExt cx="4367373" cy="1641929"/>
          </a:xfrm>
        </p:grpSpPr>
        <p:sp>
          <p:nvSpPr>
            <p:cNvPr id="49" name="文本框 48">
              <a:extLst>
                <a:ext uri="{FF2B5EF4-FFF2-40B4-BE49-F238E27FC236}">
                  <a16:creationId xmlns:a16="http://schemas.microsoft.com/office/drawing/2014/main" id="{71AA3C9F-8344-4766-A2D2-9EE385E7A36D}"/>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普 通</a:t>
              </a:r>
            </a:p>
          </p:txBody>
        </p:sp>
        <p:sp>
          <p:nvSpPr>
            <p:cNvPr id="50" name="文本框 49">
              <a:extLst>
                <a:ext uri="{FF2B5EF4-FFF2-40B4-BE49-F238E27FC236}">
                  <a16:creationId xmlns:a16="http://schemas.microsoft.com/office/drawing/2014/main" id="{556FBD5A-6035-4894-8C67-A3C360034EB6}"/>
                </a:ext>
              </a:extLst>
            </p:cNvPr>
            <p:cNvSpPr txBox="1"/>
            <p:nvPr/>
          </p:nvSpPr>
          <p:spPr>
            <a:xfrm>
              <a:off x="1689252" y="2786027"/>
              <a:ext cx="4367371" cy="728628"/>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800" dirty="0">
                  <a:solidFill>
                    <a:srgbClr val="000000">
                      <a:lumMod val="50000"/>
                      <a:lumOff val="50000"/>
                    </a:srgbClr>
                  </a:solidFill>
                  <a:latin typeface="Arial"/>
                  <a:ea typeface="微软雅黑"/>
                  <a:cs typeface="+mn-ea"/>
                  <a:sym typeface="+mn-lt"/>
                </a:rPr>
                <a:t>11</a:t>
              </a:r>
              <a:r>
                <a:rPr lang="zh-CN" altLang="en-US" sz="1800" dirty="0">
                  <a:solidFill>
                    <a:srgbClr val="000000">
                      <a:lumMod val="50000"/>
                      <a:lumOff val="50000"/>
                    </a:srgbClr>
                  </a:solidFill>
                  <a:latin typeface="Arial"/>
                  <a:ea typeface="微软雅黑"/>
                  <a:cs typeface="+mn-ea"/>
                  <a:sym typeface="+mn-lt"/>
                </a:rPr>
                <a:t>个视角，</a:t>
              </a:r>
              <a:r>
                <a:rPr lang="en-US" altLang="zh-CN" sz="1800" dirty="0">
                  <a:solidFill>
                    <a:srgbClr val="000000">
                      <a:lumMod val="50000"/>
                      <a:lumOff val="50000"/>
                    </a:srgbClr>
                  </a:solidFill>
                  <a:latin typeface="Arial"/>
                  <a:ea typeface="微软雅黑"/>
                  <a:cs typeface="+mn-ea"/>
                  <a:sym typeface="+mn-lt"/>
                </a:rPr>
                <a:t>NM</a:t>
              </a:r>
              <a:r>
                <a:rPr lang="zh-CN" altLang="en-US" sz="1800" dirty="0">
                  <a:solidFill>
                    <a:srgbClr val="000000">
                      <a:lumMod val="50000"/>
                      <a:lumOff val="50000"/>
                    </a:srgbClr>
                  </a:solidFill>
                  <a:latin typeface="Arial"/>
                  <a:ea typeface="微软雅黑"/>
                  <a:cs typeface="+mn-ea"/>
                  <a:sym typeface="+mn-lt"/>
                </a:rPr>
                <a:t>中剩下的数据（</a:t>
              </a:r>
              <a:r>
                <a:rPr lang="en-US" altLang="zh-CN" sz="1800" dirty="0">
                  <a:solidFill>
                    <a:srgbClr val="000000">
                      <a:lumMod val="50000"/>
                      <a:lumOff val="50000"/>
                    </a:srgbClr>
                  </a:solidFill>
                  <a:latin typeface="Arial"/>
                  <a:ea typeface="微软雅黑"/>
                  <a:cs typeface="+mn-ea"/>
                  <a:sym typeface="+mn-lt"/>
                </a:rPr>
                <a:t>NM 01-04</a:t>
              </a:r>
              <a:r>
                <a:rPr lang="zh-CN" altLang="en-US" sz="1800" dirty="0">
                  <a:solidFill>
                    <a:srgbClr val="000000">
                      <a:lumMod val="50000"/>
                      <a:lumOff val="50000"/>
                    </a:srgbClr>
                  </a:solidFill>
                  <a:latin typeface="Arial"/>
                  <a:ea typeface="微软雅黑"/>
                  <a:cs typeface="+mn-ea"/>
                  <a:sym typeface="+mn-lt"/>
                </a:rPr>
                <a:t>剩下的结果），共</a:t>
              </a:r>
              <a:r>
                <a:rPr lang="en-US" altLang="zh-CN" sz="1800" dirty="0">
                  <a:solidFill>
                    <a:srgbClr val="000000">
                      <a:lumMod val="50000"/>
                      <a:lumOff val="50000"/>
                    </a:srgbClr>
                  </a:solidFill>
                  <a:latin typeface="Arial"/>
                  <a:ea typeface="微软雅黑"/>
                  <a:cs typeface="+mn-ea"/>
                  <a:sym typeface="+mn-lt"/>
                </a:rPr>
                <a:t>50</a:t>
              </a:r>
              <a:r>
                <a:rPr lang="zh-CN" altLang="en-US" sz="1800" dirty="0">
                  <a:solidFill>
                    <a:srgbClr val="000000">
                      <a:lumMod val="50000"/>
                      <a:lumOff val="50000"/>
                    </a:srgbClr>
                  </a:solidFill>
                  <a:latin typeface="Arial"/>
                  <a:ea typeface="微软雅黑"/>
                  <a:cs typeface="+mn-ea"/>
                  <a:sym typeface="+mn-lt"/>
                </a:rPr>
                <a:t>人</a:t>
              </a:r>
            </a:p>
          </p:txBody>
        </p:sp>
        <p:sp>
          <p:nvSpPr>
            <p:cNvPr id="51" name="文本框 50">
              <a:extLst>
                <a:ext uri="{FF2B5EF4-FFF2-40B4-BE49-F238E27FC236}">
                  <a16:creationId xmlns:a16="http://schemas.microsoft.com/office/drawing/2014/main" id="{A7153A7E-3566-4BD9-B353-32A2DD202E93}"/>
                </a:ext>
              </a:extLst>
            </p:cNvPr>
            <p:cNvSpPr txBox="1"/>
            <p:nvPr/>
          </p:nvSpPr>
          <p:spPr>
            <a:xfrm>
              <a:off x="1689250" y="1872726"/>
              <a:ext cx="2646794"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66.972%</a:t>
              </a:r>
              <a:endParaRPr lang="zh-CN" altLang="en-US" sz="3600" b="1" dirty="0">
                <a:solidFill>
                  <a:srgbClr val="F78500"/>
                </a:solidFill>
                <a:latin typeface="Arial"/>
                <a:ea typeface="微软雅黑"/>
                <a:cs typeface="+mn-ea"/>
                <a:sym typeface="+mn-lt"/>
              </a:endParaRPr>
            </a:p>
          </p:txBody>
        </p:sp>
      </p:grpSp>
      <p:grpSp>
        <p:nvGrpSpPr>
          <p:cNvPr id="42" name="组合 41">
            <a:extLst>
              <a:ext uri="{FF2B5EF4-FFF2-40B4-BE49-F238E27FC236}">
                <a16:creationId xmlns:a16="http://schemas.microsoft.com/office/drawing/2014/main" id="{06BCA2F6-EDB4-7124-7F26-BACB00B6EAC1}"/>
              </a:ext>
            </a:extLst>
          </p:cNvPr>
          <p:cNvGrpSpPr/>
          <p:nvPr/>
        </p:nvGrpSpPr>
        <p:grpSpPr>
          <a:xfrm>
            <a:off x="7986881" y="5120319"/>
            <a:ext cx="3586644" cy="1343043"/>
            <a:chOff x="1689251" y="1872726"/>
            <a:chExt cx="4293106" cy="1343218"/>
          </a:xfrm>
        </p:grpSpPr>
        <p:sp>
          <p:nvSpPr>
            <p:cNvPr id="58" name="文本框 57">
              <a:extLst>
                <a:ext uri="{FF2B5EF4-FFF2-40B4-BE49-F238E27FC236}">
                  <a16:creationId xmlns:a16="http://schemas.microsoft.com/office/drawing/2014/main" id="{CCD159BD-85D6-8207-BF36-A71BC5719ADE}"/>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 穿 大 衣</a:t>
              </a:r>
            </a:p>
          </p:txBody>
        </p:sp>
        <p:sp>
          <p:nvSpPr>
            <p:cNvPr id="69" name="文本框 68">
              <a:extLst>
                <a:ext uri="{FF2B5EF4-FFF2-40B4-BE49-F238E27FC236}">
                  <a16:creationId xmlns:a16="http://schemas.microsoft.com/office/drawing/2014/main" id="{55C7FEAE-AD4E-A715-D6CA-BF27D4385309}"/>
                </a:ext>
              </a:extLst>
            </p:cNvPr>
            <p:cNvSpPr txBox="1"/>
            <p:nvPr/>
          </p:nvSpPr>
          <p:spPr>
            <a:xfrm>
              <a:off x="1689252" y="2786027"/>
              <a:ext cx="4293105" cy="429917"/>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2000" dirty="0">
                  <a:solidFill>
                    <a:srgbClr val="000000">
                      <a:lumMod val="50000"/>
                      <a:lumOff val="50000"/>
                    </a:srgbClr>
                  </a:solidFill>
                  <a:latin typeface="Arial"/>
                  <a:ea typeface="微软雅黑"/>
                  <a:cs typeface="+mn-ea"/>
                  <a:sym typeface="+mn-lt"/>
                </a:rPr>
                <a:t>11</a:t>
              </a:r>
              <a:r>
                <a:rPr lang="zh-CN" altLang="en-US" sz="2000" dirty="0">
                  <a:solidFill>
                    <a:srgbClr val="000000">
                      <a:lumMod val="50000"/>
                      <a:lumOff val="50000"/>
                    </a:srgbClr>
                  </a:solidFill>
                  <a:latin typeface="Arial"/>
                  <a:ea typeface="微软雅黑"/>
                  <a:cs typeface="+mn-ea"/>
                  <a:sym typeface="+mn-lt"/>
                </a:rPr>
                <a:t>个视角，</a:t>
              </a:r>
              <a:r>
                <a:rPr lang="en-US" altLang="zh-CN" sz="2000" dirty="0">
                  <a:solidFill>
                    <a:srgbClr val="000000">
                      <a:lumMod val="50000"/>
                      <a:lumOff val="50000"/>
                    </a:srgbClr>
                  </a:solidFill>
                  <a:latin typeface="Arial"/>
                  <a:ea typeface="微软雅黑"/>
                  <a:cs typeface="+mn-ea"/>
                  <a:sym typeface="+mn-lt"/>
                </a:rPr>
                <a:t>124</a:t>
              </a:r>
              <a:r>
                <a:rPr lang="zh-CN" altLang="en-US" sz="2000" dirty="0">
                  <a:solidFill>
                    <a:srgbClr val="000000">
                      <a:lumMod val="50000"/>
                      <a:lumOff val="50000"/>
                    </a:srgbClr>
                  </a:solidFill>
                  <a:latin typeface="Arial"/>
                  <a:ea typeface="微软雅黑"/>
                  <a:cs typeface="+mn-ea"/>
                  <a:sym typeface="+mn-lt"/>
                </a:rPr>
                <a:t>个人的</a:t>
              </a:r>
              <a:r>
                <a:rPr lang="en-US" altLang="zh-CN" sz="2000" dirty="0">
                  <a:solidFill>
                    <a:srgbClr val="000000">
                      <a:lumMod val="50000"/>
                      <a:lumOff val="50000"/>
                    </a:srgbClr>
                  </a:solidFill>
                  <a:latin typeface="Arial"/>
                  <a:ea typeface="微软雅黑"/>
                  <a:cs typeface="+mn-ea"/>
                  <a:sym typeface="+mn-lt"/>
                </a:rPr>
                <a:t>CL</a:t>
              </a:r>
              <a:r>
                <a:rPr lang="zh-CN" altLang="en-US" sz="2000" dirty="0">
                  <a:solidFill>
                    <a:srgbClr val="000000">
                      <a:lumMod val="50000"/>
                      <a:lumOff val="50000"/>
                    </a:srgbClr>
                  </a:solidFill>
                  <a:latin typeface="Arial"/>
                  <a:ea typeface="微软雅黑"/>
                  <a:cs typeface="+mn-ea"/>
                  <a:sym typeface="+mn-lt"/>
                </a:rPr>
                <a:t>数据</a:t>
              </a:r>
              <a:endParaRPr lang="en-US" altLang="zh-CN" sz="2000" dirty="0">
                <a:solidFill>
                  <a:srgbClr val="000000">
                    <a:lumMod val="50000"/>
                    <a:lumOff val="50000"/>
                  </a:srgbClr>
                </a:solidFill>
                <a:latin typeface="Arial"/>
                <a:ea typeface="微软雅黑"/>
                <a:cs typeface="+mn-ea"/>
                <a:sym typeface="+mn-lt"/>
              </a:endParaRPr>
            </a:p>
          </p:txBody>
        </p:sp>
        <p:sp>
          <p:nvSpPr>
            <p:cNvPr id="70" name="文本框 69">
              <a:extLst>
                <a:ext uri="{FF2B5EF4-FFF2-40B4-BE49-F238E27FC236}">
                  <a16:creationId xmlns:a16="http://schemas.microsoft.com/office/drawing/2014/main" id="{0B1B6EE9-F438-1613-52ED-A5779E94A679}"/>
                </a:ext>
              </a:extLst>
            </p:cNvPr>
            <p:cNvSpPr txBox="1"/>
            <p:nvPr/>
          </p:nvSpPr>
          <p:spPr>
            <a:xfrm>
              <a:off x="1689251" y="1872726"/>
              <a:ext cx="2665565"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53.590%</a:t>
              </a:r>
              <a:endParaRPr lang="zh-CN" altLang="en-US" sz="3600" b="1" dirty="0">
                <a:solidFill>
                  <a:srgbClr val="F78500"/>
                </a:solidFill>
                <a:latin typeface="Arial"/>
                <a:ea typeface="微软雅黑"/>
                <a:cs typeface="+mn-ea"/>
                <a:sym typeface="+mn-lt"/>
              </a:endParaRPr>
            </a:p>
          </p:txBody>
        </p:sp>
      </p:grpSp>
      <p:pic>
        <p:nvPicPr>
          <p:cNvPr id="43" name="图片 42">
            <a:extLst>
              <a:ext uri="{FF2B5EF4-FFF2-40B4-BE49-F238E27FC236}">
                <a16:creationId xmlns:a16="http://schemas.microsoft.com/office/drawing/2014/main" id="{E539A7EC-634C-357C-4EA9-F2292DA30970}"/>
              </a:ext>
            </a:extLst>
          </p:cNvPr>
          <p:cNvPicPr>
            <a:picLocks noChangeAspect="1"/>
          </p:cNvPicPr>
          <p:nvPr/>
        </p:nvPicPr>
        <p:blipFill>
          <a:blip r:embed="rId4"/>
          <a:stretch>
            <a:fillRect/>
          </a:stretch>
        </p:blipFill>
        <p:spPr>
          <a:xfrm>
            <a:off x="267698" y="2721550"/>
            <a:ext cx="7383924" cy="2340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8479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DB7BEE16-84EB-44C3-845B-08051EBE7A91}"/>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EA26F808-672D-48BA-AB87-3513355A56B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4FD701C1-9967-43EE-882F-5EAD22A9C5B1}"/>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B1C8835E-261C-4BB7-9CB2-21AD6537B608}"/>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24A40BC3-9617-4F4B-8D06-6524D1285A50}"/>
              </a:ext>
            </a:extLst>
          </p:cNvPr>
          <p:cNvGrpSpPr/>
          <p:nvPr/>
        </p:nvGrpSpPr>
        <p:grpSpPr>
          <a:xfrm>
            <a:off x="1388956" y="352277"/>
            <a:ext cx="4529320" cy="613979"/>
            <a:chOff x="1389136" y="376749"/>
            <a:chExt cx="4529909" cy="1075183"/>
          </a:xfrm>
        </p:grpSpPr>
        <p:sp>
          <p:nvSpPr>
            <p:cNvPr id="7" name="文本框 6">
              <a:extLst>
                <a:ext uri="{FF2B5EF4-FFF2-40B4-BE49-F238E27FC236}">
                  <a16:creationId xmlns:a16="http://schemas.microsoft.com/office/drawing/2014/main" id="{7D2A7F52-A0B4-490C-9700-DD71BD9E31A9}"/>
                </a:ext>
              </a:extLst>
            </p:cNvPr>
            <p:cNvSpPr txBox="1"/>
            <p:nvPr/>
          </p:nvSpPr>
          <p:spPr>
            <a:xfrm>
              <a:off x="1389136" y="376749"/>
              <a:ext cx="4032936" cy="916248"/>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加宽</a:t>
              </a:r>
              <a:r>
                <a:rPr lang="en-US" altLang="zh-CN" sz="2800" b="1" dirty="0">
                  <a:solidFill>
                    <a:srgbClr val="000000">
                      <a:lumMod val="85000"/>
                      <a:lumOff val="15000"/>
                    </a:srgbClr>
                  </a:solidFill>
                  <a:latin typeface="Arial"/>
                  <a:ea typeface="微软雅黑"/>
                  <a:cs typeface="+mn-ea"/>
                  <a:sym typeface="+mn-lt"/>
                </a:rPr>
                <a:t>CNN</a:t>
              </a:r>
              <a:r>
                <a:rPr lang="zh-CN" altLang="en-US" sz="2800" b="1" dirty="0">
                  <a:solidFill>
                    <a:srgbClr val="000000">
                      <a:lumMod val="85000"/>
                      <a:lumOff val="15000"/>
                    </a:srgbClr>
                  </a:solidFill>
                  <a:latin typeface="Arial"/>
                  <a:ea typeface="微软雅黑"/>
                  <a:cs typeface="+mn-ea"/>
                  <a:sym typeface="+mn-lt"/>
                </a:rPr>
                <a:t>层后的结果</a:t>
              </a:r>
            </a:p>
          </p:txBody>
        </p:sp>
        <p:sp>
          <p:nvSpPr>
            <p:cNvPr id="8" name="文本框 7">
              <a:extLst>
                <a:ext uri="{FF2B5EF4-FFF2-40B4-BE49-F238E27FC236}">
                  <a16:creationId xmlns:a16="http://schemas.microsoft.com/office/drawing/2014/main" id="{A61DC187-5A40-411A-80DE-5D329240FF54}"/>
                </a:ext>
              </a:extLst>
            </p:cNvPr>
            <p:cNvSpPr txBox="1"/>
            <p:nvPr/>
          </p:nvSpPr>
          <p:spPr>
            <a:xfrm>
              <a:off x="1423994" y="1176856"/>
              <a:ext cx="4495051" cy="275076"/>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pSp>
        <p:nvGrpSpPr>
          <p:cNvPr id="9" name="组合 8">
            <a:extLst>
              <a:ext uri="{FF2B5EF4-FFF2-40B4-BE49-F238E27FC236}">
                <a16:creationId xmlns:a16="http://schemas.microsoft.com/office/drawing/2014/main" id="{DDE3CA5D-DEC5-4664-B78B-888564C3C523}"/>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9828B73C-4748-4179-896D-D95D2054D30E}"/>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D2AED3D-6878-463E-A708-ECC66673FEE7}"/>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489ACA88-16CA-443D-8A2C-0A4A975A7336}"/>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4A7FBF85-B9AA-48FD-A34B-19652E243FD3}"/>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34CE9079-BD2C-4AFA-AD1A-A278FE4C34D3}"/>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114E2D5C-C957-4CA0-833C-342035E5C6CE}"/>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6CC162DF-20F3-48C8-8F35-0909293346C5}"/>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2DB56759-85F1-4FE0-B121-5503234A9175}"/>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EB3F2E88-F0AA-43B6-925C-5AF317DCA6E0}"/>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4D1C7091-7A76-4B97-B6C6-96BDD50F1FD2}"/>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E96FA4D0-F5E7-4F09-A59A-AEC97FF625E6}"/>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CBC11731-3FF4-421B-8356-4C7FC2AC08D6}"/>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368293D9-1EE9-423D-AA07-34165244410D}"/>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0A1FADF3-81A8-4D31-A434-FAA914AC0227}"/>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18A226A2-FA28-4033-8668-8E7E79A0D656}"/>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FDEA74A-DF95-4BC0-8CC3-4F3E91066F6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24048A36-EF64-4896-8B70-633522EAFE3B}"/>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2FB3E926-EC28-4310-B1A6-8374AF44F525}"/>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C03DB21B-316B-4290-87DF-FB261DB96BA4}"/>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31C2A29F-2DD0-40B4-8144-B254AC460C36}"/>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24DE894-C3F1-40F0-B474-E1F81D8DD1D4}"/>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A5F9404E-579D-4533-83BA-C82D866786A0}"/>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60E39778-E7EE-452A-9625-D5D93C30F991}"/>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5C41EE42-4DE6-4BEA-B8F9-E5BBC46189E2}"/>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748B49FB-2577-4FD3-B6D1-B26EFA207D64}"/>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D34534B5-5793-4C11-B3D6-AE549509913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52A9282A-489C-4693-8458-024365C7E56C}"/>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CBB37B7F-AAE6-4F0C-9333-25DD2423A3D0}"/>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53A8D36D-7F83-4B1B-AAD6-085D514AB05F}"/>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F3B046DF-343E-4E2F-BE18-D1D92305B490}"/>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ADDD772A-E2AF-4067-9E99-685167FA6749}"/>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41" name="矩形 40">
            <a:extLst>
              <a:ext uri="{FF2B5EF4-FFF2-40B4-BE49-F238E27FC236}">
                <a16:creationId xmlns:a16="http://schemas.microsoft.com/office/drawing/2014/main" id="{97A08454-3891-47AD-90F4-E7508D2B997C}"/>
              </a:ext>
            </a:extLst>
          </p:cNvPr>
          <p:cNvSpPr/>
          <p:nvPr/>
        </p:nvSpPr>
        <p:spPr>
          <a:xfrm>
            <a:off x="7915693" y="3196286"/>
            <a:ext cx="3828217" cy="1695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grpSp>
        <p:nvGrpSpPr>
          <p:cNvPr id="44" name="组合 43">
            <a:extLst>
              <a:ext uri="{FF2B5EF4-FFF2-40B4-BE49-F238E27FC236}">
                <a16:creationId xmlns:a16="http://schemas.microsoft.com/office/drawing/2014/main" id="{A55850B2-8148-44A9-9675-4ABA351B8E35}"/>
              </a:ext>
            </a:extLst>
          </p:cNvPr>
          <p:cNvGrpSpPr/>
          <p:nvPr/>
        </p:nvGrpSpPr>
        <p:grpSpPr>
          <a:xfrm>
            <a:off x="8002564" y="1321318"/>
            <a:ext cx="3586644" cy="1343044"/>
            <a:chOff x="1689251" y="1872726"/>
            <a:chExt cx="4293106" cy="1343217"/>
          </a:xfrm>
        </p:grpSpPr>
        <p:sp>
          <p:nvSpPr>
            <p:cNvPr id="45" name="文本框 44">
              <a:extLst>
                <a:ext uri="{FF2B5EF4-FFF2-40B4-BE49-F238E27FC236}">
                  <a16:creationId xmlns:a16="http://schemas.microsoft.com/office/drawing/2014/main" id="{CCE084BF-22D9-4C1F-B76F-91FC70E9A7DD}"/>
                </a:ext>
              </a:extLst>
            </p:cNvPr>
            <p:cNvSpPr txBox="1"/>
            <p:nvPr/>
          </p:nvSpPr>
          <p:spPr>
            <a:xfrm>
              <a:off x="1689252" y="2395946"/>
              <a:ext cx="2009300"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携 带 包 裹</a:t>
              </a:r>
            </a:p>
          </p:txBody>
        </p:sp>
        <p:sp>
          <p:nvSpPr>
            <p:cNvPr id="46" name="文本框 45">
              <a:extLst>
                <a:ext uri="{FF2B5EF4-FFF2-40B4-BE49-F238E27FC236}">
                  <a16:creationId xmlns:a16="http://schemas.microsoft.com/office/drawing/2014/main" id="{2750918A-95DC-46DA-B3C8-48F1802A3E5A}"/>
                </a:ext>
              </a:extLst>
            </p:cNvPr>
            <p:cNvSpPr txBox="1"/>
            <p:nvPr/>
          </p:nvSpPr>
          <p:spPr>
            <a:xfrm>
              <a:off x="1689252" y="2786027"/>
              <a:ext cx="4293105" cy="429916"/>
            </a:xfrm>
            <a:prstGeom prst="rect">
              <a:avLst/>
            </a:prstGeom>
            <a:noFill/>
          </p:spPr>
          <p:txBody>
            <a:bodyPr wrap="square">
              <a:spAutoFit/>
              <a:scene3d>
                <a:camera prst="orthographicFront"/>
                <a:lightRig rig="threePt" dir="t"/>
              </a:scene3d>
              <a:sp3d contourW="12700"/>
            </a:bodyPr>
            <a:lstStyle/>
            <a:p>
              <a:pPr marL="0" marR="0" lvl="0" indent="0" algn="l" defTabSz="457154"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11</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个视角，</a:t>
              </a: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124</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个人</a:t>
              </a:r>
              <a:r>
                <a:rPr lang="zh-CN" altLang="en-US" sz="2000" dirty="0">
                  <a:solidFill>
                    <a:srgbClr val="000000">
                      <a:lumMod val="50000"/>
                      <a:lumOff val="50000"/>
                    </a:srgbClr>
                  </a:solidFill>
                  <a:latin typeface="Arial"/>
                  <a:ea typeface="微软雅黑"/>
                  <a:cs typeface="+mn-ea"/>
                  <a:sym typeface="+mn-lt"/>
                </a:rPr>
                <a:t>的</a:t>
              </a:r>
              <a:r>
                <a:rPr lang="en-US" altLang="zh-CN" sz="2000" dirty="0">
                  <a:solidFill>
                    <a:srgbClr val="000000">
                      <a:lumMod val="50000"/>
                      <a:lumOff val="50000"/>
                    </a:srgbClr>
                  </a:solidFill>
                  <a:latin typeface="Arial"/>
                  <a:ea typeface="微软雅黑"/>
                  <a:cs typeface="+mn-ea"/>
                  <a:sym typeface="+mn-lt"/>
                </a:rPr>
                <a:t>BG</a:t>
              </a:r>
              <a:r>
                <a:rPr lang="zh-CN" altLang="en-US" sz="2000" dirty="0">
                  <a:solidFill>
                    <a:srgbClr val="000000">
                      <a:lumMod val="50000"/>
                      <a:lumOff val="50000"/>
                    </a:srgbClr>
                  </a:solidFill>
                  <a:latin typeface="Arial"/>
                  <a:ea typeface="微软雅黑"/>
                  <a:cs typeface="+mn-ea"/>
                  <a:sym typeface="+mn-lt"/>
                </a:rPr>
                <a:t>数据</a:t>
              </a:r>
              <a:endPar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endParaRPr>
            </a:p>
          </p:txBody>
        </p:sp>
        <p:sp>
          <p:nvSpPr>
            <p:cNvPr id="47" name="文本框 46">
              <a:extLst>
                <a:ext uri="{FF2B5EF4-FFF2-40B4-BE49-F238E27FC236}">
                  <a16:creationId xmlns:a16="http://schemas.microsoft.com/office/drawing/2014/main" id="{4D82246D-32E0-4020-9D05-540287D087A3}"/>
                </a:ext>
              </a:extLst>
            </p:cNvPr>
            <p:cNvSpPr txBox="1"/>
            <p:nvPr/>
          </p:nvSpPr>
          <p:spPr>
            <a:xfrm>
              <a:off x="1689251" y="1872726"/>
              <a:ext cx="2646794" cy="646414"/>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93.768%</a:t>
              </a:r>
              <a:endParaRPr lang="zh-CN" altLang="en-US" sz="3600" b="1" dirty="0">
                <a:solidFill>
                  <a:srgbClr val="F78500"/>
                </a:solidFill>
                <a:latin typeface="Arial"/>
                <a:ea typeface="微软雅黑"/>
                <a:cs typeface="+mn-ea"/>
                <a:sym typeface="+mn-lt"/>
              </a:endParaRPr>
            </a:p>
          </p:txBody>
        </p:sp>
      </p:grpSp>
      <p:grpSp>
        <p:nvGrpSpPr>
          <p:cNvPr id="48" name="组合 47">
            <a:extLst>
              <a:ext uri="{FF2B5EF4-FFF2-40B4-BE49-F238E27FC236}">
                <a16:creationId xmlns:a16="http://schemas.microsoft.com/office/drawing/2014/main" id="{1D8CDD7C-81D7-4139-A22A-EBD85D9F3B77}"/>
              </a:ext>
            </a:extLst>
          </p:cNvPr>
          <p:cNvGrpSpPr/>
          <p:nvPr/>
        </p:nvGrpSpPr>
        <p:grpSpPr>
          <a:xfrm>
            <a:off x="8002563" y="3245350"/>
            <a:ext cx="3648690" cy="1641714"/>
            <a:chOff x="1689250" y="1872726"/>
            <a:chExt cx="4367373" cy="1641929"/>
          </a:xfrm>
        </p:grpSpPr>
        <p:sp>
          <p:nvSpPr>
            <p:cNvPr id="49" name="文本框 48">
              <a:extLst>
                <a:ext uri="{FF2B5EF4-FFF2-40B4-BE49-F238E27FC236}">
                  <a16:creationId xmlns:a16="http://schemas.microsoft.com/office/drawing/2014/main" id="{71AA3C9F-8344-4766-A2D2-9EE385E7A36D}"/>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普 通</a:t>
              </a:r>
            </a:p>
          </p:txBody>
        </p:sp>
        <p:sp>
          <p:nvSpPr>
            <p:cNvPr id="50" name="文本框 49">
              <a:extLst>
                <a:ext uri="{FF2B5EF4-FFF2-40B4-BE49-F238E27FC236}">
                  <a16:creationId xmlns:a16="http://schemas.microsoft.com/office/drawing/2014/main" id="{556FBD5A-6035-4894-8C67-A3C360034EB6}"/>
                </a:ext>
              </a:extLst>
            </p:cNvPr>
            <p:cNvSpPr txBox="1"/>
            <p:nvPr/>
          </p:nvSpPr>
          <p:spPr>
            <a:xfrm>
              <a:off x="1689252" y="2786027"/>
              <a:ext cx="4367371" cy="728628"/>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800" dirty="0">
                  <a:solidFill>
                    <a:srgbClr val="000000">
                      <a:lumMod val="50000"/>
                      <a:lumOff val="50000"/>
                    </a:srgbClr>
                  </a:solidFill>
                  <a:latin typeface="Arial"/>
                  <a:ea typeface="微软雅黑"/>
                  <a:cs typeface="+mn-ea"/>
                  <a:sym typeface="+mn-lt"/>
                </a:rPr>
                <a:t>11</a:t>
              </a:r>
              <a:r>
                <a:rPr lang="zh-CN" altLang="en-US" sz="1800" dirty="0">
                  <a:solidFill>
                    <a:srgbClr val="000000">
                      <a:lumMod val="50000"/>
                      <a:lumOff val="50000"/>
                    </a:srgbClr>
                  </a:solidFill>
                  <a:latin typeface="Arial"/>
                  <a:ea typeface="微软雅黑"/>
                  <a:cs typeface="+mn-ea"/>
                  <a:sym typeface="+mn-lt"/>
                </a:rPr>
                <a:t>个视角，</a:t>
              </a:r>
              <a:r>
                <a:rPr lang="en-US" altLang="zh-CN" sz="1800" dirty="0">
                  <a:solidFill>
                    <a:srgbClr val="000000">
                      <a:lumMod val="50000"/>
                      <a:lumOff val="50000"/>
                    </a:srgbClr>
                  </a:solidFill>
                  <a:latin typeface="Arial"/>
                  <a:ea typeface="微软雅黑"/>
                  <a:cs typeface="+mn-ea"/>
                  <a:sym typeface="+mn-lt"/>
                </a:rPr>
                <a:t>NM</a:t>
              </a:r>
              <a:r>
                <a:rPr lang="zh-CN" altLang="en-US" sz="1800" dirty="0">
                  <a:solidFill>
                    <a:srgbClr val="000000">
                      <a:lumMod val="50000"/>
                      <a:lumOff val="50000"/>
                    </a:srgbClr>
                  </a:solidFill>
                  <a:latin typeface="Arial"/>
                  <a:ea typeface="微软雅黑"/>
                  <a:cs typeface="+mn-ea"/>
                  <a:sym typeface="+mn-lt"/>
                </a:rPr>
                <a:t>中剩下的数据（</a:t>
              </a:r>
              <a:r>
                <a:rPr lang="en-US" altLang="zh-CN" sz="1800" dirty="0">
                  <a:solidFill>
                    <a:srgbClr val="000000">
                      <a:lumMod val="50000"/>
                      <a:lumOff val="50000"/>
                    </a:srgbClr>
                  </a:solidFill>
                  <a:latin typeface="Arial"/>
                  <a:ea typeface="微软雅黑"/>
                  <a:cs typeface="+mn-ea"/>
                  <a:sym typeface="+mn-lt"/>
                </a:rPr>
                <a:t>NM 01-04</a:t>
              </a:r>
              <a:r>
                <a:rPr lang="zh-CN" altLang="en-US" sz="1800" dirty="0">
                  <a:solidFill>
                    <a:srgbClr val="000000">
                      <a:lumMod val="50000"/>
                      <a:lumOff val="50000"/>
                    </a:srgbClr>
                  </a:solidFill>
                  <a:latin typeface="Arial"/>
                  <a:ea typeface="微软雅黑"/>
                  <a:cs typeface="+mn-ea"/>
                  <a:sym typeface="+mn-lt"/>
                </a:rPr>
                <a:t>剩下的结果），共</a:t>
              </a:r>
              <a:r>
                <a:rPr lang="en-US" altLang="zh-CN" sz="1800" dirty="0">
                  <a:solidFill>
                    <a:srgbClr val="000000">
                      <a:lumMod val="50000"/>
                      <a:lumOff val="50000"/>
                    </a:srgbClr>
                  </a:solidFill>
                  <a:latin typeface="Arial"/>
                  <a:ea typeface="微软雅黑"/>
                  <a:cs typeface="+mn-ea"/>
                  <a:sym typeface="+mn-lt"/>
                </a:rPr>
                <a:t>50</a:t>
              </a:r>
              <a:r>
                <a:rPr lang="zh-CN" altLang="en-US" sz="1800" dirty="0">
                  <a:solidFill>
                    <a:srgbClr val="000000">
                      <a:lumMod val="50000"/>
                      <a:lumOff val="50000"/>
                    </a:srgbClr>
                  </a:solidFill>
                  <a:latin typeface="Arial"/>
                  <a:ea typeface="微软雅黑"/>
                  <a:cs typeface="+mn-ea"/>
                  <a:sym typeface="+mn-lt"/>
                </a:rPr>
                <a:t>人</a:t>
              </a:r>
            </a:p>
          </p:txBody>
        </p:sp>
        <p:sp>
          <p:nvSpPr>
            <p:cNvPr id="51" name="文本框 50">
              <a:extLst>
                <a:ext uri="{FF2B5EF4-FFF2-40B4-BE49-F238E27FC236}">
                  <a16:creationId xmlns:a16="http://schemas.microsoft.com/office/drawing/2014/main" id="{A7153A7E-3566-4BD9-B353-32A2DD202E93}"/>
                </a:ext>
              </a:extLst>
            </p:cNvPr>
            <p:cNvSpPr txBox="1"/>
            <p:nvPr/>
          </p:nvSpPr>
          <p:spPr>
            <a:xfrm>
              <a:off x="1689250" y="1872726"/>
              <a:ext cx="2646794"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88.924%</a:t>
              </a:r>
              <a:endParaRPr lang="zh-CN" altLang="en-US" sz="3600" b="1" dirty="0">
                <a:solidFill>
                  <a:srgbClr val="F78500"/>
                </a:solidFill>
                <a:latin typeface="Arial"/>
                <a:ea typeface="微软雅黑"/>
                <a:cs typeface="+mn-ea"/>
                <a:sym typeface="+mn-lt"/>
              </a:endParaRPr>
            </a:p>
          </p:txBody>
        </p:sp>
      </p:grpSp>
      <p:grpSp>
        <p:nvGrpSpPr>
          <p:cNvPr id="42" name="组合 41">
            <a:extLst>
              <a:ext uri="{FF2B5EF4-FFF2-40B4-BE49-F238E27FC236}">
                <a16:creationId xmlns:a16="http://schemas.microsoft.com/office/drawing/2014/main" id="{06BCA2F6-EDB4-7124-7F26-BACB00B6EAC1}"/>
              </a:ext>
            </a:extLst>
          </p:cNvPr>
          <p:cNvGrpSpPr/>
          <p:nvPr/>
        </p:nvGrpSpPr>
        <p:grpSpPr>
          <a:xfrm>
            <a:off x="7986881" y="5120319"/>
            <a:ext cx="3586644" cy="1343043"/>
            <a:chOff x="1689251" y="1872726"/>
            <a:chExt cx="4293106" cy="1343218"/>
          </a:xfrm>
        </p:grpSpPr>
        <p:sp>
          <p:nvSpPr>
            <p:cNvPr id="58" name="文本框 57">
              <a:extLst>
                <a:ext uri="{FF2B5EF4-FFF2-40B4-BE49-F238E27FC236}">
                  <a16:creationId xmlns:a16="http://schemas.microsoft.com/office/drawing/2014/main" id="{CCD159BD-85D6-8207-BF36-A71BC5719ADE}"/>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 穿 大 衣</a:t>
              </a:r>
            </a:p>
          </p:txBody>
        </p:sp>
        <p:sp>
          <p:nvSpPr>
            <p:cNvPr id="69" name="文本框 68">
              <a:extLst>
                <a:ext uri="{FF2B5EF4-FFF2-40B4-BE49-F238E27FC236}">
                  <a16:creationId xmlns:a16="http://schemas.microsoft.com/office/drawing/2014/main" id="{55C7FEAE-AD4E-A715-D6CA-BF27D4385309}"/>
                </a:ext>
              </a:extLst>
            </p:cNvPr>
            <p:cNvSpPr txBox="1"/>
            <p:nvPr/>
          </p:nvSpPr>
          <p:spPr>
            <a:xfrm>
              <a:off x="1689252" y="2786027"/>
              <a:ext cx="4293105" cy="429917"/>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2000" dirty="0">
                  <a:solidFill>
                    <a:srgbClr val="000000">
                      <a:lumMod val="50000"/>
                      <a:lumOff val="50000"/>
                    </a:srgbClr>
                  </a:solidFill>
                  <a:latin typeface="Arial"/>
                  <a:ea typeface="微软雅黑"/>
                  <a:cs typeface="+mn-ea"/>
                  <a:sym typeface="+mn-lt"/>
                </a:rPr>
                <a:t>11</a:t>
              </a:r>
              <a:r>
                <a:rPr lang="zh-CN" altLang="en-US" sz="2000" dirty="0">
                  <a:solidFill>
                    <a:srgbClr val="000000">
                      <a:lumMod val="50000"/>
                      <a:lumOff val="50000"/>
                    </a:srgbClr>
                  </a:solidFill>
                  <a:latin typeface="Arial"/>
                  <a:ea typeface="微软雅黑"/>
                  <a:cs typeface="+mn-ea"/>
                  <a:sym typeface="+mn-lt"/>
                </a:rPr>
                <a:t>个视角，</a:t>
              </a:r>
              <a:r>
                <a:rPr lang="en-US" altLang="zh-CN" sz="2000" dirty="0">
                  <a:solidFill>
                    <a:srgbClr val="000000">
                      <a:lumMod val="50000"/>
                      <a:lumOff val="50000"/>
                    </a:srgbClr>
                  </a:solidFill>
                  <a:latin typeface="Arial"/>
                  <a:ea typeface="微软雅黑"/>
                  <a:cs typeface="+mn-ea"/>
                  <a:sym typeface="+mn-lt"/>
                </a:rPr>
                <a:t>124</a:t>
              </a:r>
              <a:r>
                <a:rPr lang="zh-CN" altLang="en-US" sz="2000" dirty="0">
                  <a:solidFill>
                    <a:srgbClr val="000000">
                      <a:lumMod val="50000"/>
                      <a:lumOff val="50000"/>
                    </a:srgbClr>
                  </a:solidFill>
                  <a:latin typeface="Arial"/>
                  <a:ea typeface="微软雅黑"/>
                  <a:cs typeface="+mn-ea"/>
                  <a:sym typeface="+mn-lt"/>
                </a:rPr>
                <a:t>个人的</a:t>
              </a:r>
              <a:r>
                <a:rPr lang="en-US" altLang="zh-CN" sz="2000" dirty="0">
                  <a:solidFill>
                    <a:srgbClr val="000000">
                      <a:lumMod val="50000"/>
                      <a:lumOff val="50000"/>
                    </a:srgbClr>
                  </a:solidFill>
                  <a:latin typeface="Arial"/>
                  <a:ea typeface="微软雅黑"/>
                  <a:cs typeface="+mn-ea"/>
                  <a:sym typeface="+mn-lt"/>
                </a:rPr>
                <a:t>CL</a:t>
              </a:r>
              <a:r>
                <a:rPr lang="zh-CN" altLang="en-US" sz="2000" dirty="0">
                  <a:solidFill>
                    <a:srgbClr val="000000">
                      <a:lumMod val="50000"/>
                      <a:lumOff val="50000"/>
                    </a:srgbClr>
                  </a:solidFill>
                  <a:latin typeface="Arial"/>
                  <a:ea typeface="微软雅黑"/>
                  <a:cs typeface="+mn-ea"/>
                  <a:sym typeface="+mn-lt"/>
                </a:rPr>
                <a:t>数据</a:t>
              </a:r>
              <a:endParaRPr lang="en-US" altLang="zh-CN" sz="2000" dirty="0">
                <a:solidFill>
                  <a:srgbClr val="000000">
                    <a:lumMod val="50000"/>
                    <a:lumOff val="50000"/>
                  </a:srgbClr>
                </a:solidFill>
                <a:latin typeface="Arial"/>
                <a:ea typeface="微软雅黑"/>
                <a:cs typeface="+mn-ea"/>
                <a:sym typeface="+mn-lt"/>
              </a:endParaRPr>
            </a:p>
          </p:txBody>
        </p:sp>
        <p:sp>
          <p:nvSpPr>
            <p:cNvPr id="70" name="文本框 69">
              <a:extLst>
                <a:ext uri="{FF2B5EF4-FFF2-40B4-BE49-F238E27FC236}">
                  <a16:creationId xmlns:a16="http://schemas.microsoft.com/office/drawing/2014/main" id="{0B1B6EE9-F438-1613-52ED-A5779E94A679}"/>
                </a:ext>
              </a:extLst>
            </p:cNvPr>
            <p:cNvSpPr txBox="1"/>
            <p:nvPr/>
          </p:nvSpPr>
          <p:spPr>
            <a:xfrm>
              <a:off x="1689251" y="1872726"/>
              <a:ext cx="2665565"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59.855%</a:t>
              </a:r>
              <a:endParaRPr lang="zh-CN" altLang="en-US" sz="3600" b="1" dirty="0">
                <a:solidFill>
                  <a:srgbClr val="F78500"/>
                </a:solidFill>
                <a:latin typeface="Arial"/>
                <a:ea typeface="微软雅黑"/>
                <a:cs typeface="+mn-ea"/>
                <a:sym typeface="+mn-lt"/>
              </a:endParaRPr>
            </a:p>
          </p:txBody>
        </p:sp>
      </p:grpSp>
      <p:pic>
        <p:nvPicPr>
          <p:cNvPr id="52" name="图片 51">
            <a:extLst>
              <a:ext uri="{FF2B5EF4-FFF2-40B4-BE49-F238E27FC236}">
                <a16:creationId xmlns:a16="http://schemas.microsoft.com/office/drawing/2014/main" id="{D4577B94-47D2-A04C-1379-9EB756872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46" y="2862475"/>
            <a:ext cx="7592645" cy="2058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047675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6A227BE-6658-478C-A1E7-6780C6B9B8BC}"/>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1AAF1083-14DC-4D74-9DE4-70C24AFD9BD8}"/>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C9D422E-D59B-427B-9FFE-10B59ACC0F93}"/>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58FEDBB0-BE3B-475D-AEF0-C38E60EC9A00}"/>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43" name="组合 42">
            <a:extLst>
              <a:ext uri="{FF2B5EF4-FFF2-40B4-BE49-F238E27FC236}">
                <a16:creationId xmlns:a16="http://schemas.microsoft.com/office/drawing/2014/main" id="{3CB81BEC-8965-43B6-835E-5CF5AF6D2FC2}"/>
              </a:ext>
            </a:extLst>
          </p:cNvPr>
          <p:cNvGrpSpPr/>
          <p:nvPr/>
        </p:nvGrpSpPr>
        <p:grpSpPr>
          <a:xfrm>
            <a:off x="893105" y="1305475"/>
            <a:ext cx="9653774" cy="1543771"/>
            <a:chOff x="1106058" y="2153966"/>
            <a:chExt cx="3546317" cy="1543971"/>
          </a:xfrm>
        </p:grpSpPr>
        <p:sp>
          <p:nvSpPr>
            <p:cNvPr id="44" name="文本框 43">
              <a:extLst>
                <a:ext uri="{FF2B5EF4-FFF2-40B4-BE49-F238E27FC236}">
                  <a16:creationId xmlns:a16="http://schemas.microsoft.com/office/drawing/2014/main" id="{652F466B-4987-4878-B746-74BA2C6E7ACF}"/>
                </a:ext>
              </a:extLst>
            </p:cNvPr>
            <p:cNvSpPr txBox="1"/>
            <p:nvPr/>
          </p:nvSpPr>
          <p:spPr>
            <a:xfrm>
              <a:off x="1324497" y="2153966"/>
              <a:ext cx="2059713" cy="646414"/>
            </a:xfrm>
            <a:prstGeom prst="rect">
              <a:avLst/>
            </a:prstGeom>
            <a:noFill/>
          </p:spPr>
          <p:txBody>
            <a:bodyPr wrap="square" rtlCol="0">
              <a:spAutoFit/>
              <a:scene3d>
                <a:camera prst="orthographicFront"/>
                <a:lightRig rig="threePt" dir="t"/>
              </a:scene3d>
              <a:sp3d contourW="12700"/>
            </a:bodyPr>
            <a:lstStyle/>
            <a:p>
              <a:pPr algn="dist" defTabSz="457154"/>
              <a:r>
                <a:rPr lang="zh-CN" altLang="en-US" sz="3600" b="1" dirty="0">
                  <a:solidFill>
                    <a:srgbClr val="000000"/>
                  </a:solidFill>
                  <a:latin typeface="Arial"/>
                  <a:ea typeface="微软雅黑"/>
                  <a:cs typeface="+mn-ea"/>
                  <a:sym typeface="+mn-lt"/>
                </a:rPr>
                <a:t>增加模型的泛化能力</a:t>
              </a:r>
            </a:p>
          </p:txBody>
        </p:sp>
        <p:sp>
          <p:nvSpPr>
            <p:cNvPr id="45" name="文本框 44">
              <a:extLst>
                <a:ext uri="{FF2B5EF4-FFF2-40B4-BE49-F238E27FC236}">
                  <a16:creationId xmlns:a16="http://schemas.microsoft.com/office/drawing/2014/main" id="{F8831437-303F-48AF-B432-15CE0945B96D}"/>
                </a:ext>
              </a:extLst>
            </p:cNvPr>
            <p:cNvSpPr txBox="1"/>
            <p:nvPr/>
          </p:nvSpPr>
          <p:spPr>
            <a:xfrm>
              <a:off x="1106058" y="2757301"/>
              <a:ext cx="3546317" cy="940636"/>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更多的通道允许网络学习</a:t>
              </a:r>
              <a:r>
                <a:rPr lang="zh-CN" altLang="en-US" sz="2400" b="1" dirty="0">
                  <a:solidFill>
                    <a:srgbClr val="000000">
                      <a:lumMod val="50000"/>
                      <a:lumOff val="50000"/>
                    </a:srgbClr>
                  </a:solidFill>
                  <a:latin typeface="Arial"/>
                  <a:ea typeface="微软雅黑"/>
                  <a:cs typeface="+mn-ea"/>
                  <a:sym typeface="+mn-lt"/>
                </a:rPr>
                <a:t>更多样的特征表示</a:t>
              </a:r>
              <a:r>
                <a:rPr lang="zh-CN" altLang="en-US" sz="2400" dirty="0">
                  <a:solidFill>
                    <a:srgbClr val="000000">
                      <a:lumMod val="50000"/>
                      <a:lumOff val="50000"/>
                    </a:srgbClr>
                  </a:solidFill>
                  <a:latin typeface="Arial"/>
                  <a:ea typeface="微软雅黑"/>
                  <a:cs typeface="+mn-ea"/>
                  <a:sym typeface="+mn-lt"/>
                </a:rPr>
                <a:t>，使得模型对于不同的输入样本能够更好地适应和泛化。</a:t>
              </a:r>
            </a:p>
          </p:txBody>
        </p:sp>
        <p:sp>
          <p:nvSpPr>
            <p:cNvPr id="46" name="文本框 45">
              <a:extLst>
                <a:ext uri="{FF2B5EF4-FFF2-40B4-BE49-F238E27FC236}">
                  <a16:creationId xmlns:a16="http://schemas.microsoft.com/office/drawing/2014/main" id="{B9D66075-83AA-40F3-AC58-84A95CB5962A}"/>
                </a:ext>
              </a:extLst>
            </p:cNvPr>
            <p:cNvSpPr txBox="1"/>
            <p:nvPr/>
          </p:nvSpPr>
          <p:spPr>
            <a:xfrm>
              <a:off x="1106058" y="2158809"/>
              <a:ext cx="1451400" cy="584775"/>
            </a:xfrm>
            <a:prstGeom prst="rect">
              <a:avLst/>
            </a:prstGeom>
            <a:noFill/>
          </p:spPr>
          <p:txBody>
            <a:bodyPr wrap="square" rtlCol="0">
              <a:spAutoFit/>
              <a:scene3d>
                <a:camera prst="orthographicFront"/>
                <a:lightRig rig="threePt" dir="t"/>
              </a:scene3d>
              <a:sp3d contourW="12700"/>
            </a:bodyPr>
            <a:lstStyle/>
            <a:p>
              <a:pPr defTabSz="457154"/>
              <a:r>
                <a:rPr lang="en-US" altLang="zh-CN" sz="3200" b="1" dirty="0">
                  <a:solidFill>
                    <a:srgbClr val="F78500"/>
                  </a:solidFill>
                  <a:latin typeface="Arial"/>
                  <a:ea typeface="微软雅黑"/>
                  <a:cs typeface="+mn-ea"/>
                  <a:sym typeface="+mn-lt"/>
                </a:rPr>
                <a:t>01</a:t>
              </a:r>
              <a:endParaRPr lang="zh-CN" altLang="en-US" sz="3200" b="1" dirty="0">
                <a:solidFill>
                  <a:srgbClr val="F78500"/>
                </a:solidFill>
                <a:latin typeface="Arial"/>
                <a:ea typeface="微软雅黑"/>
                <a:cs typeface="+mn-ea"/>
                <a:sym typeface="+mn-lt"/>
              </a:endParaRPr>
            </a:p>
          </p:txBody>
        </p:sp>
      </p:grpSp>
      <p:cxnSp>
        <p:nvCxnSpPr>
          <p:cNvPr id="47" name="直接连接符 46">
            <a:extLst>
              <a:ext uri="{FF2B5EF4-FFF2-40B4-BE49-F238E27FC236}">
                <a16:creationId xmlns:a16="http://schemas.microsoft.com/office/drawing/2014/main" id="{81CE0299-B0F5-4A0D-82E8-710C82CEEB71}"/>
              </a:ext>
            </a:extLst>
          </p:cNvPr>
          <p:cNvCxnSpPr>
            <a:cxnSpLocks/>
          </p:cNvCxnSpPr>
          <p:nvPr/>
        </p:nvCxnSpPr>
        <p:spPr>
          <a:xfrm>
            <a:off x="619274" y="1482653"/>
            <a:ext cx="0" cy="1287596"/>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0C59959F-ADFE-4358-BF8D-70F3201CCD9E}"/>
              </a:ext>
            </a:extLst>
          </p:cNvPr>
          <p:cNvGrpSpPr/>
          <p:nvPr/>
        </p:nvGrpSpPr>
        <p:grpSpPr>
          <a:xfrm>
            <a:off x="844536" y="3197127"/>
            <a:ext cx="10265734" cy="1626431"/>
            <a:chOff x="1069429" y="2119218"/>
            <a:chExt cx="10267071" cy="1626642"/>
          </a:xfrm>
        </p:grpSpPr>
        <p:sp>
          <p:nvSpPr>
            <p:cNvPr id="57" name="文本框 56">
              <a:extLst>
                <a:ext uri="{FF2B5EF4-FFF2-40B4-BE49-F238E27FC236}">
                  <a16:creationId xmlns:a16="http://schemas.microsoft.com/office/drawing/2014/main" id="{22AB8923-8EDF-4366-A7E2-534F7D760C9A}"/>
                </a:ext>
              </a:extLst>
            </p:cNvPr>
            <p:cNvSpPr txBox="1"/>
            <p:nvPr/>
          </p:nvSpPr>
          <p:spPr>
            <a:xfrm>
              <a:off x="1700769" y="2119218"/>
              <a:ext cx="5293939" cy="646415"/>
            </a:xfrm>
            <a:prstGeom prst="rect">
              <a:avLst/>
            </a:prstGeom>
            <a:noFill/>
          </p:spPr>
          <p:txBody>
            <a:bodyPr wrap="square" rtlCol="0">
              <a:spAutoFit/>
              <a:scene3d>
                <a:camera prst="orthographicFront"/>
                <a:lightRig rig="threePt" dir="t"/>
              </a:scene3d>
              <a:sp3d contourW="12700"/>
            </a:bodyPr>
            <a:lstStyle/>
            <a:p>
              <a:pPr algn="dist" defTabSz="457154"/>
              <a:r>
                <a:rPr lang="zh-CN" altLang="en-US" sz="3600" b="1" dirty="0">
                  <a:solidFill>
                    <a:srgbClr val="000000"/>
                  </a:solidFill>
                  <a:latin typeface="Arial"/>
                  <a:ea typeface="微软雅黑"/>
                  <a:cs typeface="+mn-ea"/>
                  <a:sym typeface="+mn-lt"/>
                </a:rPr>
                <a:t>提高模型的抗干扰能力</a:t>
              </a:r>
            </a:p>
          </p:txBody>
        </p:sp>
        <p:sp>
          <p:nvSpPr>
            <p:cNvPr id="58" name="文本框 57">
              <a:extLst>
                <a:ext uri="{FF2B5EF4-FFF2-40B4-BE49-F238E27FC236}">
                  <a16:creationId xmlns:a16="http://schemas.microsoft.com/office/drawing/2014/main" id="{93EA8F9B-F9E5-47B8-BF1F-D2B0D9F32B3F}"/>
                </a:ext>
              </a:extLst>
            </p:cNvPr>
            <p:cNvSpPr txBox="1"/>
            <p:nvPr/>
          </p:nvSpPr>
          <p:spPr>
            <a:xfrm>
              <a:off x="1069429" y="2805224"/>
              <a:ext cx="10267071" cy="940636"/>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zh-CN" altLang="en-US" sz="2400" dirty="0">
                  <a:solidFill>
                    <a:srgbClr val="000000">
                      <a:lumMod val="50000"/>
                      <a:lumOff val="50000"/>
                    </a:srgbClr>
                  </a:solidFill>
                  <a:latin typeface="Arial"/>
                  <a:ea typeface="微软雅黑"/>
                  <a:cs typeface="+mn-ea"/>
                  <a:sym typeface="+mn-lt"/>
                </a:rPr>
                <a:t>更多的通道可以帮助网络</a:t>
              </a:r>
              <a:r>
                <a:rPr lang="zh-CN" altLang="en-US" sz="2400" b="1" dirty="0">
                  <a:solidFill>
                    <a:srgbClr val="000000">
                      <a:lumMod val="50000"/>
                      <a:lumOff val="50000"/>
                    </a:srgbClr>
                  </a:solidFill>
                  <a:latin typeface="Arial"/>
                  <a:ea typeface="微软雅黑"/>
                  <a:cs typeface="+mn-ea"/>
                  <a:sym typeface="+mn-lt"/>
                </a:rPr>
                <a:t>过滤掉输入数据中的噪声和冗余信息</a:t>
              </a:r>
              <a:r>
                <a:rPr lang="zh-CN" altLang="en-US" sz="2400" dirty="0">
                  <a:solidFill>
                    <a:srgbClr val="000000">
                      <a:lumMod val="50000"/>
                      <a:lumOff val="50000"/>
                    </a:srgbClr>
                  </a:solidFill>
                  <a:latin typeface="Arial"/>
                  <a:ea typeface="微软雅黑"/>
                  <a:cs typeface="+mn-ea"/>
                  <a:sym typeface="+mn-lt"/>
                </a:rPr>
                <a:t>，从而提高模型对于干净和有用特征的提取能力。</a:t>
              </a:r>
            </a:p>
          </p:txBody>
        </p:sp>
        <p:sp>
          <p:nvSpPr>
            <p:cNvPr id="59" name="文本框 58">
              <a:extLst>
                <a:ext uri="{FF2B5EF4-FFF2-40B4-BE49-F238E27FC236}">
                  <a16:creationId xmlns:a16="http://schemas.microsoft.com/office/drawing/2014/main" id="{D274C452-74CE-4106-8B30-7CB7BE02FF0E}"/>
                </a:ext>
              </a:extLst>
            </p:cNvPr>
            <p:cNvSpPr txBox="1"/>
            <p:nvPr/>
          </p:nvSpPr>
          <p:spPr>
            <a:xfrm>
              <a:off x="1106058" y="2158809"/>
              <a:ext cx="1451400" cy="584775"/>
            </a:xfrm>
            <a:prstGeom prst="rect">
              <a:avLst/>
            </a:prstGeom>
            <a:noFill/>
          </p:spPr>
          <p:txBody>
            <a:bodyPr wrap="square" rtlCol="0">
              <a:spAutoFit/>
              <a:scene3d>
                <a:camera prst="orthographicFront"/>
                <a:lightRig rig="threePt" dir="t"/>
              </a:scene3d>
              <a:sp3d contourW="12700"/>
            </a:bodyPr>
            <a:lstStyle/>
            <a:p>
              <a:pPr defTabSz="457154"/>
              <a:r>
                <a:rPr lang="en-US" altLang="zh-CN" sz="3200" b="1" dirty="0">
                  <a:solidFill>
                    <a:srgbClr val="F78500"/>
                  </a:solidFill>
                  <a:latin typeface="Arial"/>
                  <a:ea typeface="微软雅黑"/>
                  <a:cs typeface="+mn-ea"/>
                  <a:sym typeface="+mn-lt"/>
                </a:rPr>
                <a:t>02</a:t>
              </a:r>
              <a:endParaRPr lang="zh-CN" altLang="en-US" sz="3200" b="1" dirty="0">
                <a:solidFill>
                  <a:srgbClr val="F78500"/>
                </a:solidFill>
                <a:latin typeface="Arial"/>
                <a:ea typeface="微软雅黑"/>
                <a:cs typeface="+mn-ea"/>
                <a:sym typeface="+mn-lt"/>
              </a:endParaRPr>
            </a:p>
          </p:txBody>
        </p:sp>
      </p:grpSp>
      <p:cxnSp>
        <p:nvCxnSpPr>
          <p:cNvPr id="60" name="直接连接符 59">
            <a:extLst>
              <a:ext uri="{FF2B5EF4-FFF2-40B4-BE49-F238E27FC236}">
                <a16:creationId xmlns:a16="http://schemas.microsoft.com/office/drawing/2014/main" id="{9C0C4669-4982-429C-882C-2CFBB5035218}"/>
              </a:ext>
            </a:extLst>
          </p:cNvPr>
          <p:cNvCxnSpPr>
            <a:cxnSpLocks/>
          </p:cNvCxnSpPr>
          <p:nvPr/>
        </p:nvCxnSpPr>
        <p:spPr>
          <a:xfrm>
            <a:off x="607329" y="3409049"/>
            <a:ext cx="0" cy="1287596"/>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BD6F196-A98E-9A2B-5590-2393DB80E1A4}"/>
              </a:ext>
            </a:extLst>
          </p:cNvPr>
          <p:cNvGrpSpPr/>
          <p:nvPr/>
        </p:nvGrpSpPr>
        <p:grpSpPr>
          <a:xfrm>
            <a:off x="1388956" y="352277"/>
            <a:ext cx="4665894" cy="613979"/>
            <a:chOff x="1389136" y="376749"/>
            <a:chExt cx="4666501" cy="1075183"/>
          </a:xfrm>
        </p:grpSpPr>
        <p:sp>
          <p:nvSpPr>
            <p:cNvPr id="7" name="文本框 6">
              <a:extLst>
                <a:ext uri="{FF2B5EF4-FFF2-40B4-BE49-F238E27FC236}">
                  <a16:creationId xmlns:a16="http://schemas.microsoft.com/office/drawing/2014/main" id="{519DC882-257A-0F64-4D20-2018FF14A56B}"/>
                </a:ext>
              </a:extLst>
            </p:cNvPr>
            <p:cNvSpPr txBox="1"/>
            <p:nvPr/>
          </p:nvSpPr>
          <p:spPr>
            <a:xfrm>
              <a:off x="1389136" y="376749"/>
              <a:ext cx="4666501" cy="916249"/>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加宽</a:t>
              </a:r>
              <a:r>
                <a:rPr lang="en-US" altLang="zh-CN" sz="2800" b="1" dirty="0">
                  <a:solidFill>
                    <a:srgbClr val="000000">
                      <a:lumMod val="85000"/>
                      <a:lumOff val="15000"/>
                    </a:srgbClr>
                  </a:solidFill>
                  <a:latin typeface="Arial"/>
                  <a:ea typeface="微软雅黑"/>
                  <a:cs typeface="+mn-ea"/>
                  <a:sym typeface="+mn-lt"/>
                </a:rPr>
                <a:t>CNN</a:t>
              </a:r>
              <a:r>
                <a:rPr lang="zh-CN" altLang="en-US" sz="2800" b="1" dirty="0">
                  <a:solidFill>
                    <a:srgbClr val="000000">
                      <a:lumMod val="85000"/>
                      <a:lumOff val="15000"/>
                    </a:srgbClr>
                  </a:solidFill>
                  <a:latin typeface="Arial"/>
                  <a:ea typeface="微软雅黑"/>
                  <a:cs typeface="+mn-ea"/>
                  <a:sym typeface="+mn-lt"/>
                </a:rPr>
                <a:t>层后的结果</a:t>
              </a:r>
            </a:p>
          </p:txBody>
        </p:sp>
        <p:sp>
          <p:nvSpPr>
            <p:cNvPr id="8" name="文本框 7">
              <a:extLst>
                <a:ext uri="{FF2B5EF4-FFF2-40B4-BE49-F238E27FC236}">
                  <a16:creationId xmlns:a16="http://schemas.microsoft.com/office/drawing/2014/main" id="{CFE1372F-042C-23B9-EB29-648D284E8740}"/>
                </a:ext>
              </a:extLst>
            </p:cNvPr>
            <p:cNvSpPr txBox="1"/>
            <p:nvPr/>
          </p:nvSpPr>
          <p:spPr>
            <a:xfrm>
              <a:off x="1423994" y="1176856"/>
              <a:ext cx="4495051" cy="275076"/>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pSp>
        <p:nvGrpSpPr>
          <p:cNvPr id="41" name="组合 40">
            <a:extLst>
              <a:ext uri="{FF2B5EF4-FFF2-40B4-BE49-F238E27FC236}">
                <a16:creationId xmlns:a16="http://schemas.microsoft.com/office/drawing/2014/main" id="{205FE165-8D3E-1AF4-CF1B-8BA6BB34AB2B}"/>
              </a:ext>
            </a:extLst>
          </p:cNvPr>
          <p:cNvGrpSpPr/>
          <p:nvPr/>
        </p:nvGrpSpPr>
        <p:grpSpPr>
          <a:xfrm>
            <a:off x="5398174" y="701237"/>
            <a:ext cx="6690863" cy="147339"/>
            <a:chOff x="5398877" y="700088"/>
            <a:chExt cx="6691734" cy="147358"/>
          </a:xfrm>
        </p:grpSpPr>
        <p:sp>
          <p:nvSpPr>
            <p:cNvPr id="42" name="平行四边形 41">
              <a:extLst>
                <a:ext uri="{FF2B5EF4-FFF2-40B4-BE49-F238E27FC236}">
                  <a16:creationId xmlns:a16="http://schemas.microsoft.com/office/drawing/2014/main" id="{98045D2E-CD56-B8D9-F2E1-E68F17CB1702}"/>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8" name="平行四边形 47">
              <a:extLst>
                <a:ext uri="{FF2B5EF4-FFF2-40B4-BE49-F238E27FC236}">
                  <a16:creationId xmlns:a16="http://schemas.microsoft.com/office/drawing/2014/main" id="{EB956C3A-B992-6294-9A9C-66B4F71F415C}"/>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9" name="平行四边形 48">
              <a:extLst>
                <a:ext uri="{FF2B5EF4-FFF2-40B4-BE49-F238E27FC236}">
                  <a16:creationId xmlns:a16="http://schemas.microsoft.com/office/drawing/2014/main" id="{7E901CBF-5EA2-45EA-59D0-9FF4940658E2}"/>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0" name="平行四边形 49">
              <a:extLst>
                <a:ext uri="{FF2B5EF4-FFF2-40B4-BE49-F238E27FC236}">
                  <a16:creationId xmlns:a16="http://schemas.microsoft.com/office/drawing/2014/main" id="{7CE52DAC-816B-959B-46A4-666D7DF808FB}"/>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1" name="平行四边形 50">
              <a:extLst>
                <a:ext uri="{FF2B5EF4-FFF2-40B4-BE49-F238E27FC236}">
                  <a16:creationId xmlns:a16="http://schemas.microsoft.com/office/drawing/2014/main" id="{2BE37ACA-1061-977E-6AF4-E52A45614F8D}"/>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2" name="平行四边形 51">
              <a:extLst>
                <a:ext uri="{FF2B5EF4-FFF2-40B4-BE49-F238E27FC236}">
                  <a16:creationId xmlns:a16="http://schemas.microsoft.com/office/drawing/2014/main" id="{AAB589E5-2265-3CBD-0F51-83851B19FDB4}"/>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3" name="平行四边形 52">
              <a:extLst>
                <a:ext uri="{FF2B5EF4-FFF2-40B4-BE49-F238E27FC236}">
                  <a16:creationId xmlns:a16="http://schemas.microsoft.com/office/drawing/2014/main" id="{C692DCC6-6202-F034-3075-C81B53B52C55}"/>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4" name="平行四边形 53">
              <a:extLst>
                <a:ext uri="{FF2B5EF4-FFF2-40B4-BE49-F238E27FC236}">
                  <a16:creationId xmlns:a16="http://schemas.microsoft.com/office/drawing/2014/main" id="{9DDF88D5-769A-7EC3-60B9-44A63AC730A4}"/>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5" name="平行四边形 54">
              <a:extLst>
                <a:ext uri="{FF2B5EF4-FFF2-40B4-BE49-F238E27FC236}">
                  <a16:creationId xmlns:a16="http://schemas.microsoft.com/office/drawing/2014/main" id="{7174239D-F37B-5ACA-CE31-D22940C9E4D3}"/>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1" name="平行四边形 60">
              <a:extLst>
                <a:ext uri="{FF2B5EF4-FFF2-40B4-BE49-F238E27FC236}">
                  <a16:creationId xmlns:a16="http://schemas.microsoft.com/office/drawing/2014/main" id="{0D72AE22-AD5C-3046-3041-3181C5061258}"/>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2" name="平行四边形 61">
              <a:extLst>
                <a:ext uri="{FF2B5EF4-FFF2-40B4-BE49-F238E27FC236}">
                  <a16:creationId xmlns:a16="http://schemas.microsoft.com/office/drawing/2014/main" id="{FF81B4B9-FE6E-1E47-CF94-084849A32EBA}"/>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3" name="平行四边形 62">
              <a:extLst>
                <a:ext uri="{FF2B5EF4-FFF2-40B4-BE49-F238E27FC236}">
                  <a16:creationId xmlns:a16="http://schemas.microsoft.com/office/drawing/2014/main" id="{C907B3A5-BBBD-C7D0-20F6-E4697B6B213E}"/>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4" name="平行四边形 63">
              <a:extLst>
                <a:ext uri="{FF2B5EF4-FFF2-40B4-BE49-F238E27FC236}">
                  <a16:creationId xmlns:a16="http://schemas.microsoft.com/office/drawing/2014/main" id="{BBF07BB5-CA17-43B5-5527-C5AF73D8E72F}"/>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5" name="平行四边形 64">
              <a:extLst>
                <a:ext uri="{FF2B5EF4-FFF2-40B4-BE49-F238E27FC236}">
                  <a16:creationId xmlns:a16="http://schemas.microsoft.com/office/drawing/2014/main" id="{E9689216-D1BB-14B6-0B68-C78D188850BC}"/>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6" name="平行四边形 65">
              <a:extLst>
                <a:ext uri="{FF2B5EF4-FFF2-40B4-BE49-F238E27FC236}">
                  <a16:creationId xmlns:a16="http://schemas.microsoft.com/office/drawing/2014/main" id="{D3F5EECD-CEDF-BF4E-0FD3-25821C09460E}"/>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7" name="平行四边形 66">
              <a:extLst>
                <a:ext uri="{FF2B5EF4-FFF2-40B4-BE49-F238E27FC236}">
                  <a16:creationId xmlns:a16="http://schemas.microsoft.com/office/drawing/2014/main" id="{C2FB87C6-1E30-C360-67A3-896CA4D5E7A2}"/>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8" name="平行四边形 67">
              <a:extLst>
                <a:ext uri="{FF2B5EF4-FFF2-40B4-BE49-F238E27FC236}">
                  <a16:creationId xmlns:a16="http://schemas.microsoft.com/office/drawing/2014/main" id="{30AECE1E-099F-5708-DC13-B96B0308841A}"/>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9" name="平行四边形 68">
              <a:extLst>
                <a:ext uri="{FF2B5EF4-FFF2-40B4-BE49-F238E27FC236}">
                  <a16:creationId xmlns:a16="http://schemas.microsoft.com/office/drawing/2014/main" id="{87231EA6-D355-7AD2-A610-4820DAB4C4AC}"/>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0" name="平行四边形 69">
              <a:extLst>
                <a:ext uri="{FF2B5EF4-FFF2-40B4-BE49-F238E27FC236}">
                  <a16:creationId xmlns:a16="http://schemas.microsoft.com/office/drawing/2014/main" id="{098E5ADE-EE55-8580-2DA0-34AD7D0AB6D8}"/>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1" name="平行四边形 70">
              <a:extLst>
                <a:ext uri="{FF2B5EF4-FFF2-40B4-BE49-F238E27FC236}">
                  <a16:creationId xmlns:a16="http://schemas.microsoft.com/office/drawing/2014/main" id="{9B196FED-7953-75F6-500E-22B6DAEAFB90}"/>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2" name="平行四边形 71">
              <a:extLst>
                <a:ext uri="{FF2B5EF4-FFF2-40B4-BE49-F238E27FC236}">
                  <a16:creationId xmlns:a16="http://schemas.microsoft.com/office/drawing/2014/main" id="{6F4DA22D-7537-2D58-C71A-3225616848A5}"/>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3" name="平行四边形 72">
              <a:extLst>
                <a:ext uri="{FF2B5EF4-FFF2-40B4-BE49-F238E27FC236}">
                  <a16:creationId xmlns:a16="http://schemas.microsoft.com/office/drawing/2014/main" id="{AFC7FD1C-BE33-F413-7296-4478B937AED9}"/>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4" name="平行四边形 73">
              <a:extLst>
                <a:ext uri="{FF2B5EF4-FFF2-40B4-BE49-F238E27FC236}">
                  <a16:creationId xmlns:a16="http://schemas.microsoft.com/office/drawing/2014/main" id="{09FC5DFF-FFC0-8F19-54F3-3B0ED1429B41}"/>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5" name="平行四边形 74">
              <a:extLst>
                <a:ext uri="{FF2B5EF4-FFF2-40B4-BE49-F238E27FC236}">
                  <a16:creationId xmlns:a16="http://schemas.microsoft.com/office/drawing/2014/main" id="{BD6D3242-0A15-6023-1CE2-71E6C265A27C}"/>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6" name="平行四边形 75">
              <a:extLst>
                <a:ext uri="{FF2B5EF4-FFF2-40B4-BE49-F238E27FC236}">
                  <a16:creationId xmlns:a16="http://schemas.microsoft.com/office/drawing/2014/main" id="{F6E8E101-7D1A-6EB0-49D2-54E2AEE4B407}"/>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7" name="平行四边形 76">
              <a:extLst>
                <a:ext uri="{FF2B5EF4-FFF2-40B4-BE49-F238E27FC236}">
                  <a16:creationId xmlns:a16="http://schemas.microsoft.com/office/drawing/2014/main" id="{206DE91F-0445-C126-D496-C9EF58C7DA14}"/>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8" name="平行四边形 77">
              <a:extLst>
                <a:ext uri="{FF2B5EF4-FFF2-40B4-BE49-F238E27FC236}">
                  <a16:creationId xmlns:a16="http://schemas.microsoft.com/office/drawing/2014/main" id="{2B872D92-6CB6-4264-A5B5-397D2D189DE4}"/>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9" name="平行四边形 78">
              <a:extLst>
                <a:ext uri="{FF2B5EF4-FFF2-40B4-BE49-F238E27FC236}">
                  <a16:creationId xmlns:a16="http://schemas.microsoft.com/office/drawing/2014/main" id="{998FBD6F-A47F-CBB2-E74F-8511A428BFF3}"/>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0" name="平行四边形 79">
              <a:extLst>
                <a:ext uri="{FF2B5EF4-FFF2-40B4-BE49-F238E27FC236}">
                  <a16:creationId xmlns:a16="http://schemas.microsoft.com/office/drawing/2014/main" id="{11E77DA1-0972-8089-63D1-00BFBD659EAC}"/>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1" name="平行四边形 80">
              <a:extLst>
                <a:ext uri="{FF2B5EF4-FFF2-40B4-BE49-F238E27FC236}">
                  <a16:creationId xmlns:a16="http://schemas.microsoft.com/office/drawing/2014/main" id="{9870535C-B33D-201A-76BD-6808E2876675}"/>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82" name="平行四边形 81">
              <a:extLst>
                <a:ext uri="{FF2B5EF4-FFF2-40B4-BE49-F238E27FC236}">
                  <a16:creationId xmlns:a16="http://schemas.microsoft.com/office/drawing/2014/main" id="{199385DE-B7AD-A1C3-18BF-B66CFBBF209F}"/>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grpSp>
        <p:nvGrpSpPr>
          <p:cNvPr id="83" name="组合 82">
            <a:extLst>
              <a:ext uri="{FF2B5EF4-FFF2-40B4-BE49-F238E27FC236}">
                <a16:creationId xmlns:a16="http://schemas.microsoft.com/office/drawing/2014/main" id="{7DDD8951-2904-CCEB-5F1D-A9329994CF6C}"/>
              </a:ext>
            </a:extLst>
          </p:cNvPr>
          <p:cNvGrpSpPr/>
          <p:nvPr/>
        </p:nvGrpSpPr>
        <p:grpSpPr>
          <a:xfrm>
            <a:off x="1264965" y="4895161"/>
            <a:ext cx="10265734" cy="1612150"/>
            <a:chOff x="1069429" y="2133501"/>
            <a:chExt cx="10267071" cy="1612359"/>
          </a:xfrm>
        </p:grpSpPr>
        <p:sp>
          <p:nvSpPr>
            <p:cNvPr id="84" name="文本框 83">
              <a:extLst>
                <a:ext uri="{FF2B5EF4-FFF2-40B4-BE49-F238E27FC236}">
                  <a16:creationId xmlns:a16="http://schemas.microsoft.com/office/drawing/2014/main" id="{956DC935-80D7-1E27-E338-4DBA7328F8B5}"/>
                </a:ext>
              </a:extLst>
            </p:cNvPr>
            <p:cNvSpPr txBox="1"/>
            <p:nvPr/>
          </p:nvSpPr>
          <p:spPr>
            <a:xfrm>
              <a:off x="5765122" y="2133501"/>
              <a:ext cx="4816262" cy="646415"/>
            </a:xfrm>
            <a:prstGeom prst="rect">
              <a:avLst/>
            </a:prstGeom>
            <a:noFill/>
          </p:spPr>
          <p:txBody>
            <a:bodyPr wrap="square" rtlCol="0">
              <a:spAutoFit/>
              <a:scene3d>
                <a:camera prst="orthographicFront"/>
                <a:lightRig rig="threePt" dir="t"/>
              </a:scene3d>
              <a:sp3d contourW="12700"/>
            </a:bodyPr>
            <a:lstStyle/>
            <a:p>
              <a:pPr algn="dist" defTabSz="457154"/>
              <a:r>
                <a:rPr lang="zh-CN" altLang="en-US" sz="3600" b="1" dirty="0">
                  <a:solidFill>
                    <a:srgbClr val="000000"/>
                  </a:solidFill>
                  <a:latin typeface="Arial"/>
                  <a:ea typeface="微软雅黑"/>
                  <a:cs typeface="+mn-ea"/>
                  <a:sym typeface="+mn-lt"/>
                </a:rPr>
                <a:t>增加网络的复杂度</a:t>
              </a:r>
            </a:p>
          </p:txBody>
        </p:sp>
        <p:sp>
          <p:nvSpPr>
            <p:cNvPr id="85" name="文本框 84">
              <a:extLst>
                <a:ext uri="{FF2B5EF4-FFF2-40B4-BE49-F238E27FC236}">
                  <a16:creationId xmlns:a16="http://schemas.microsoft.com/office/drawing/2014/main" id="{9588CE4F-B502-8416-8C41-D0C636E959FB}"/>
                </a:ext>
              </a:extLst>
            </p:cNvPr>
            <p:cNvSpPr txBox="1"/>
            <p:nvPr/>
          </p:nvSpPr>
          <p:spPr>
            <a:xfrm>
              <a:off x="1069429" y="2805224"/>
              <a:ext cx="10267071" cy="940636"/>
            </a:xfrm>
            <a:prstGeom prst="rect">
              <a:avLst/>
            </a:prstGeom>
            <a:noFill/>
          </p:spPr>
          <p:txBody>
            <a:bodyPr wrap="square">
              <a:spAutoFit/>
              <a:scene3d>
                <a:camera prst="orthographicFront"/>
                <a:lightRig rig="threePt" dir="t"/>
              </a:scene3d>
              <a:sp3d contourW="12700"/>
            </a:bodyPr>
            <a:lstStyle/>
            <a:p>
              <a:pPr algn="r" defTabSz="457154">
                <a:lnSpc>
                  <a:spcPct val="120000"/>
                </a:lnSpc>
                <a:defRPr/>
              </a:pPr>
              <a:r>
                <a:rPr lang="zh-CN" altLang="en-US" sz="2400" dirty="0">
                  <a:solidFill>
                    <a:srgbClr val="000000">
                      <a:lumMod val="50000"/>
                      <a:lumOff val="50000"/>
                    </a:srgbClr>
                  </a:solidFill>
                  <a:latin typeface="Arial"/>
                  <a:ea typeface="微软雅黑"/>
                  <a:cs typeface="+mn-ea"/>
                  <a:sym typeface="+mn-lt"/>
                </a:rPr>
                <a:t>更多的通道意味着需要</a:t>
              </a:r>
              <a:r>
                <a:rPr lang="zh-CN" altLang="en-US" sz="2400" b="1" dirty="0">
                  <a:solidFill>
                    <a:srgbClr val="000000">
                      <a:lumMod val="50000"/>
                      <a:lumOff val="50000"/>
                    </a:srgbClr>
                  </a:solidFill>
                  <a:latin typeface="Arial"/>
                  <a:ea typeface="微软雅黑"/>
                  <a:cs typeface="+mn-ea"/>
                  <a:sym typeface="+mn-lt"/>
                </a:rPr>
                <a:t>更多的参数来学习每个通道的权重</a:t>
              </a:r>
              <a:r>
                <a:rPr lang="zh-CN" altLang="en-US" sz="2400" dirty="0">
                  <a:solidFill>
                    <a:srgbClr val="000000">
                      <a:lumMod val="50000"/>
                      <a:lumOff val="50000"/>
                    </a:srgbClr>
                  </a:solidFill>
                  <a:latin typeface="Arial"/>
                  <a:ea typeface="微软雅黑"/>
                  <a:cs typeface="+mn-ea"/>
                  <a:sym typeface="+mn-lt"/>
                </a:rPr>
                <a:t>。这可能导致模型更复杂，更难以训练和调优。</a:t>
              </a:r>
            </a:p>
          </p:txBody>
        </p:sp>
        <p:sp>
          <p:nvSpPr>
            <p:cNvPr id="86" name="文本框 85">
              <a:extLst>
                <a:ext uri="{FF2B5EF4-FFF2-40B4-BE49-F238E27FC236}">
                  <a16:creationId xmlns:a16="http://schemas.microsoft.com/office/drawing/2014/main" id="{BE6DD0F9-D058-5045-8165-63679B4A172F}"/>
                </a:ext>
              </a:extLst>
            </p:cNvPr>
            <p:cNvSpPr txBox="1"/>
            <p:nvPr/>
          </p:nvSpPr>
          <p:spPr>
            <a:xfrm>
              <a:off x="9793632" y="2169834"/>
              <a:ext cx="1451400" cy="584775"/>
            </a:xfrm>
            <a:prstGeom prst="rect">
              <a:avLst/>
            </a:prstGeom>
            <a:noFill/>
          </p:spPr>
          <p:txBody>
            <a:bodyPr wrap="square" rtlCol="0">
              <a:spAutoFit/>
              <a:scene3d>
                <a:camera prst="orthographicFront"/>
                <a:lightRig rig="threePt" dir="t"/>
              </a:scene3d>
              <a:sp3d contourW="12700"/>
            </a:bodyPr>
            <a:lstStyle/>
            <a:p>
              <a:pPr algn="r" defTabSz="457154"/>
              <a:r>
                <a:rPr lang="en-US" altLang="zh-CN" sz="3200" b="1" dirty="0">
                  <a:solidFill>
                    <a:srgbClr val="F78500"/>
                  </a:solidFill>
                  <a:latin typeface="Arial"/>
                  <a:ea typeface="微软雅黑"/>
                  <a:cs typeface="+mn-ea"/>
                  <a:sym typeface="+mn-lt"/>
                </a:rPr>
                <a:t>00</a:t>
              </a:r>
              <a:endParaRPr lang="zh-CN" altLang="en-US" sz="3200" b="1" dirty="0">
                <a:solidFill>
                  <a:srgbClr val="F78500"/>
                </a:solidFill>
                <a:latin typeface="Arial"/>
                <a:ea typeface="微软雅黑"/>
                <a:cs typeface="+mn-ea"/>
                <a:sym typeface="+mn-lt"/>
              </a:endParaRPr>
            </a:p>
          </p:txBody>
        </p:sp>
      </p:grpSp>
      <p:cxnSp>
        <p:nvCxnSpPr>
          <p:cNvPr id="87" name="直接连接符 86">
            <a:extLst>
              <a:ext uri="{FF2B5EF4-FFF2-40B4-BE49-F238E27FC236}">
                <a16:creationId xmlns:a16="http://schemas.microsoft.com/office/drawing/2014/main" id="{167B3086-82B9-B1AB-84B5-FBBCE537F578}"/>
              </a:ext>
            </a:extLst>
          </p:cNvPr>
          <p:cNvCxnSpPr>
            <a:cxnSpLocks/>
          </p:cNvCxnSpPr>
          <p:nvPr/>
        </p:nvCxnSpPr>
        <p:spPr>
          <a:xfrm>
            <a:off x="11651253" y="5081755"/>
            <a:ext cx="0" cy="1287596"/>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3366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p:tgtEl>
                                          <p:spTgt spid="43"/>
                                        </p:tgtEl>
                                        <p:attrNameLst>
                                          <p:attrName>ppt_x</p:attrName>
                                        </p:attrNameLst>
                                      </p:cBhvr>
                                      <p:tavLst>
                                        <p:tav tm="0">
                                          <p:val>
                                            <p:strVal val="#ppt_x-#ppt_w*1.125000"/>
                                          </p:val>
                                        </p:tav>
                                        <p:tav tm="100000">
                                          <p:val>
                                            <p:strVal val="#ppt_x"/>
                                          </p:val>
                                        </p:tav>
                                      </p:tavLst>
                                    </p:anim>
                                    <p:animEffect transition="in" filter="wipe(right)">
                                      <p:cBhvr>
                                        <p:cTn id="12" dur="500"/>
                                        <p:tgtEl>
                                          <p:spTgt spid="4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p:tgtEl>
                                          <p:spTgt spid="56"/>
                                        </p:tgtEl>
                                        <p:attrNameLst>
                                          <p:attrName>ppt_x</p:attrName>
                                        </p:attrNameLst>
                                      </p:cBhvr>
                                      <p:tavLst>
                                        <p:tav tm="0">
                                          <p:val>
                                            <p:strVal val="#ppt_x-#ppt_w*1.125000"/>
                                          </p:val>
                                        </p:tav>
                                        <p:tav tm="100000">
                                          <p:val>
                                            <p:strVal val="#ppt_x"/>
                                          </p:val>
                                        </p:tav>
                                      </p:tavLst>
                                    </p:anim>
                                    <p:animEffect transition="in" filter="wipe(right)">
                                      <p:cBhvr>
                                        <p:cTn id="21" dur="500"/>
                                        <p:tgtEl>
                                          <p:spTgt spid="56"/>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p:tgtEl>
                                          <p:spTgt spid="83"/>
                                        </p:tgtEl>
                                        <p:attrNameLst>
                                          <p:attrName>ppt_x</p:attrName>
                                        </p:attrNameLst>
                                      </p:cBhvr>
                                      <p:tavLst>
                                        <p:tav tm="0">
                                          <p:val>
                                            <p:strVal val="#ppt_x-#ppt_w*1.125000"/>
                                          </p:val>
                                        </p:tav>
                                        <p:tav tm="100000">
                                          <p:val>
                                            <p:strVal val="#ppt_x"/>
                                          </p:val>
                                        </p:tav>
                                      </p:tavLst>
                                    </p:anim>
                                    <p:animEffect transition="in" filter="wipe(right)">
                                      <p:cBhvr>
                                        <p:cTn id="26" dur="500"/>
                                        <p:tgtEl>
                                          <p:spTgt spid="83"/>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wipe(up)">
                                      <p:cBhvr>
                                        <p:cTn id="3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DB7BEE16-84EB-44C3-845B-08051EBE7A91}"/>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EA26F808-672D-48BA-AB87-3513355A56B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4FD701C1-9967-43EE-882F-5EAD22A9C5B1}"/>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B1C8835E-261C-4BB7-9CB2-21AD6537B608}"/>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24A40BC3-9617-4F4B-8D06-6524D1285A50}"/>
              </a:ext>
            </a:extLst>
          </p:cNvPr>
          <p:cNvGrpSpPr/>
          <p:nvPr/>
        </p:nvGrpSpPr>
        <p:grpSpPr>
          <a:xfrm>
            <a:off x="1446474" y="318103"/>
            <a:ext cx="4562502" cy="1157709"/>
            <a:chOff x="1446662" y="316904"/>
            <a:chExt cx="4563096" cy="1157859"/>
          </a:xfrm>
        </p:grpSpPr>
        <p:sp>
          <p:nvSpPr>
            <p:cNvPr id="7" name="文本框 6">
              <a:extLst>
                <a:ext uri="{FF2B5EF4-FFF2-40B4-BE49-F238E27FC236}">
                  <a16:creationId xmlns:a16="http://schemas.microsoft.com/office/drawing/2014/main" id="{7D2A7F52-A0B4-490C-9700-DD71BD9E31A9}"/>
                </a:ext>
              </a:extLst>
            </p:cNvPr>
            <p:cNvSpPr txBox="1"/>
            <p:nvPr/>
          </p:nvSpPr>
          <p:spPr>
            <a:xfrm>
              <a:off x="1446662" y="316904"/>
              <a:ext cx="3860451" cy="954231"/>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03.</a:t>
              </a:r>
              <a:r>
                <a:rPr lang="zh-CN" altLang="en-US" sz="2800" b="1" dirty="0">
                  <a:solidFill>
                    <a:srgbClr val="000000">
                      <a:lumMod val="85000"/>
                      <a:lumOff val="15000"/>
                    </a:srgbClr>
                  </a:solidFill>
                  <a:latin typeface="Arial"/>
                  <a:ea typeface="微软雅黑"/>
                  <a:cs typeface="+mn-ea"/>
                  <a:sym typeface="+mn-lt"/>
                </a:rPr>
                <a:t>加入</a:t>
              </a:r>
              <a:r>
                <a:rPr lang="en-US" altLang="zh-CN" sz="2800" b="1" dirty="0" err="1">
                  <a:solidFill>
                    <a:srgbClr val="000000">
                      <a:lumMod val="85000"/>
                      <a:lumOff val="15000"/>
                    </a:srgbClr>
                  </a:solidFill>
                  <a:latin typeface="Arial"/>
                  <a:ea typeface="微软雅黑"/>
                  <a:cs typeface="+mn-ea"/>
                  <a:sym typeface="+mn-lt"/>
                </a:rPr>
                <a:t>Swin</a:t>
              </a:r>
              <a:r>
                <a:rPr lang="en-US" altLang="zh-CN" sz="2800" b="1" dirty="0">
                  <a:solidFill>
                    <a:srgbClr val="000000">
                      <a:lumMod val="85000"/>
                      <a:lumOff val="15000"/>
                    </a:srgbClr>
                  </a:solidFill>
                  <a:latin typeface="Arial"/>
                  <a:ea typeface="微软雅黑"/>
                  <a:cs typeface="+mn-ea"/>
                  <a:sym typeface="+mn-lt"/>
                </a:rPr>
                <a:t> Transformer</a:t>
              </a:r>
              <a:r>
                <a:rPr lang="zh-CN" altLang="en-US" sz="2800" b="1" dirty="0">
                  <a:solidFill>
                    <a:srgbClr val="000000">
                      <a:lumMod val="85000"/>
                      <a:lumOff val="15000"/>
                    </a:srgbClr>
                  </a:solidFill>
                  <a:latin typeface="Arial"/>
                  <a:ea typeface="微软雅黑"/>
                  <a:cs typeface="+mn-ea"/>
                  <a:sym typeface="+mn-lt"/>
                </a:rPr>
                <a:t>后的结果</a:t>
              </a:r>
            </a:p>
          </p:txBody>
        </p:sp>
        <p:sp>
          <p:nvSpPr>
            <p:cNvPr id="8" name="文本框 7">
              <a:extLst>
                <a:ext uri="{FF2B5EF4-FFF2-40B4-BE49-F238E27FC236}">
                  <a16:creationId xmlns:a16="http://schemas.microsoft.com/office/drawing/2014/main" id="{A61DC187-5A40-411A-80DE-5D329240FF54}"/>
                </a:ext>
              </a:extLst>
            </p:cNvPr>
            <p:cNvSpPr txBox="1"/>
            <p:nvPr/>
          </p:nvSpPr>
          <p:spPr>
            <a:xfrm>
              <a:off x="1514707" y="1199688"/>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pSp>
        <p:nvGrpSpPr>
          <p:cNvPr id="9" name="组合 8">
            <a:extLst>
              <a:ext uri="{FF2B5EF4-FFF2-40B4-BE49-F238E27FC236}">
                <a16:creationId xmlns:a16="http://schemas.microsoft.com/office/drawing/2014/main" id="{DDE3CA5D-DEC5-4664-B78B-888564C3C523}"/>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9828B73C-4748-4179-896D-D95D2054D30E}"/>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D2AED3D-6878-463E-A708-ECC66673FEE7}"/>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489ACA88-16CA-443D-8A2C-0A4A975A7336}"/>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4A7FBF85-B9AA-48FD-A34B-19652E243FD3}"/>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34CE9079-BD2C-4AFA-AD1A-A278FE4C34D3}"/>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114E2D5C-C957-4CA0-833C-342035E5C6CE}"/>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6CC162DF-20F3-48C8-8F35-0909293346C5}"/>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2DB56759-85F1-4FE0-B121-5503234A9175}"/>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EB3F2E88-F0AA-43B6-925C-5AF317DCA6E0}"/>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4D1C7091-7A76-4B97-B6C6-96BDD50F1FD2}"/>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E96FA4D0-F5E7-4F09-A59A-AEC97FF625E6}"/>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CBC11731-3FF4-421B-8356-4C7FC2AC08D6}"/>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368293D9-1EE9-423D-AA07-34165244410D}"/>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0A1FADF3-81A8-4D31-A434-FAA914AC0227}"/>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18A226A2-FA28-4033-8668-8E7E79A0D656}"/>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FDEA74A-DF95-4BC0-8CC3-4F3E91066F6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24048A36-EF64-4896-8B70-633522EAFE3B}"/>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2FB3E926-EC28-4310-B1A6-8374AF44F525}"/>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C03DB21B-316B-4290-87DF-FB261DB96BA4}"/>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31C2A29F-2DD0-40B4-8144-B254AC460C36}"/>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24DE894-C3F1-40F0-B474-E1F81D8DD1D4}"/>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A5F9404E-579D-4533-83BA-C82D866786A0}"/>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60E39778-E7EE-452A-9625-D5D93C30F991}"/>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5C41EE42-4DE6-4BEA-B8F9-E5BBC46189E2}"/>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748B49FB-2577-4FD3-B6D1-B26EFA207D64}"/>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D34534B5-5793-4C11-B3D6-AE549509913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52A9282A-489C-4693-8458-024365C7E56C}"/>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CBB37B7F-AAE6-4F0C-9333-25DD2423A3D0}"/>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53A8D36D-7F83-4B1B-AAD6-085D514AB05F}"/>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F3B046DF-343E-4E2F-BE18-D1D92305B490}"/>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ADDD772A-E2AF-4067-9E99-685167FA6749}"/>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41" name="矩形 40">
            <a:extLst>
              <a:ext uri="{FF2B5EF4-FFF2-40B4-BE49-F238E27FC236}">
                <a16:creationId xmlns:a16="http://schemas.microsoft.com/office/drawing/2014/main" id="{97A08454-3891-47AD-90F4-E7508D2B997C}"/>
              </a:ext>
            </a:extLst>
          </p:cNvPr>
          <p:cNvSpPr/>
          <p:nvPr/>
        </p:nvSpPr>
        <p:spPr>
          <a:xfrm>
            <a:off x="7915693" y="3196286"/>
            <a:ext cx="3828217" cy="1695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grpSp>
        <p:nvGrpSpPr>
          <p:cNvPr id="44" name="组合 43">
            <a:extLst>
              <a:ext uri="{FF2B5EF4-FFF2-40B4-BE49-F238E27FC236}">
                <a16:creationId xmlns:a16="http://schemas.microsoft.com/office/drawing/2014/main" id="{A55850B2-8148-44A9-9675-4ABA351B8E35}"/>
              </a:ext>
            </a:extLst>
          </p:cNvPr>
          <p:cNvGrpSpPr/>
          <p:nvPr/>
        </p:nvGrpSpPr>
        <p:grpSpPr>
          <a:xfrm>
            <a:off x="8002564" y="1321318"/>
            <a:ext cx="3586644" cy="1343044"/>
            <a:chOff x="1689251" y="1872726"/>
            <a:chExt cx="4293106" cy="1343217"/>
          </a:xfrm>
        </p:grpSpPr>
        <p:sp>
          <p:nvSpPr>
            <p:cNvPr id="45" name="文本框 44">
              <a:extLst>
                <a:ext uri="{FF2B5EF4-FFF2-40B4-BE49-F238E27FC236}">
                  <a16:creationId xmlns:a16="http://schemas.microsoft.com/office/drawing/2014/main" id="{CCE084BF-22D9-4C1F-B76F-91FC70E9A7DD}"/>
                </a:ext>
              </a:extLst>
            </p:cNvPr>
            <p:cNvSpPr txBox="1"/>
            <p:nvPr/>
          </p:nvSpPr>
          <p:spPr>
            <a:xfrm>
              <a:off x="1689252" y="2395946"/>
              <a:ext cx="2009300"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携 带 包 裹</a:t>
              </a:r>
            </a:p>
          </p:txBody>
        </p:sp>
        <p:sp>
          <p:nvSpPr>
            <p:cNvPr id="46" name="文本框 45">
              <a:extLst>
                <a:ext uri="{FF2B5EF4-FFF2-40B4-BE49-F238E27FC236}">
                  <a16:creationId xmlns:a16="http://schemas.microsoft.com/office/drawing/2014/main" id="{2750918A-95DC-46DA-B3C8-48F1802A3E5A}"/>
                </a:ext>
              </a:extLst>
            </p:cNvPr>
            <p:cNvSpPr txBox="1"/>
            <p:nvPr/>
          </p:nvSpPr>
          <p:spPr>
            <a:xfrm>
              <a:off x="1689252" y="2786027"/>
              <a:ext cx="4293105" cy="429916"/>
            </a:xfrm>
            <a:prstGeom prst="rect">
              <a:avLst/>
            </a:prstGeom>
            <a:noFill/>
          </p:spPr>
          <p:txBody>
            <a:bodyPr wrap="square">
              <a:spAutoFit/>
              <a:scene3d>
                <a:camera prst="orthographicFront"/>
                <a:lightRig rig="threePt" dir="t"/>
              </a:scene3d>
              <a:sp3d contourW="12700"/>
            </a:bodyPr>
            <a:lstStyle/>
            <a:p>
              <a:pPr marL="0" marR="0" lvl="0" indent="0" algn="l" defTabSz="457154"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11</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个视角，</a:t>
              </a:r>
              <a:r>
                <a:rPr kumimoji="0" lang="en-US" altLang="zh-CN"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124</a:t>
              </a:r>
              <a:r>
                <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rPr>
                <a:t>个人</a:t>
              </a:r>
              <a:r>
                <a:rPr lang="zh-CN" altLang="en-US" sz="2000" dirty="0">
                  <a:solidFill>
                    <a:srgbClr val="000000">
                      <a:lumMod val="50000"/>
                      <a:lumOff val="50000"/>
                    </a:srgbClr>
                  </a:solidFill>
                  <a:latin typeface="Arial"/>
                  <a:ea typeface="微软雅黑"/>
                  <a:cs typeface="+mn-ea"/>
                  <a:sym typeface="+mn-lt"/>
                </a:rPr>
                <a:t>的</a:t>
              </a:r>
              <a:r>
                <a:rPr lang="en-US" altLang="zh-CN" sz="2000" dirty="0">
                  <a:solidFill>
                    <a:srgbClr val="000000">
                      <a:lumMod val="50000"/>
                      <a:lumOff val="50000"/>
                    </a:srgbClr>
                  </a:solidFill>
                  <a:latin typeface="Arial"/>
                  <a:ea typeface="微软雅黑"/>
                  <a:cs typeface="+mn-ea"/>
                  <a:sym typeface="+mn-lt"/>
                </a:rPr>
                <a:t>BG</a:t>
              </a:r>
              <a:r>
                <a:rPr lang="zh-CN" altLang="en-US" sz="2000" dirty="0">
                  <a:solidFill>
                    <a:srgbClr val="000000">
                      <a:lumMod val="50000"/>
                      <a:lumOff val="50000"/>
                    </a:srgbClr>
                  </a:solidFill>
                  <a:latin typeface="Arial"/>
                  <a:ea typeface="微软雅黑"/>
                  <a:cs typeface="+mn-ea"/>
                  <a:sym typeface="+mn-lt"/>
                </a:rPr>
                <a:t>数据</a:t>
              </a:r>
              <a:endParaRPr kumimoji="0" lang="zh-CN" altLang="en-US" sz="2000" b="0" i="0" u="none" strike="noStrike" kern="1200" cap="none" spc="0" normalizeH="0" baseline="0" noProof="0" dirty="0">
                <a:ln>
                  <a:noFill/>
                </a:ln>
                <a:solidFill>
                  <a:srgbClr val="000000">
                    <a:lumMod val="50000"/>
                    <a:lumOff val="50000"/>
                  </a:srgbClr>
                </a:solidFill>
                <a:effectLst/>
                <a:uLnTx/>
                <a:uFillTx/>
                <a:latin typeface="Arial"/>
                <a:ea typeface="微软雅黑"/>
                <a:cs typeface="+mn-ea"/>
                <a:sym typeface="+mn-lt"/>
              </a:endParaRPr>
            </a:p>
          </p:txBody>
        </p:sp>
        <p:sp>
          <p:nvSpPr>
            <p:cNvPr id="47" name="文本框 46">
              <a:extLst>
                <a:ext uri="{FF2B5EF4-FFF2-40B4-BE49-F238E27FC236}">
                  <a16:creationId xmlns:a16="http://schemas.microsoft.com/office/drawing/2014/main" id="{4D82246D-32E0-4020-9D05-540287D087A3}"/>
                </a:ext>
              </a:extLst>
            </p:cNvPr>
            <p:cNvSpPr txBox="1"/>
            <p:nvPr/>
          </p:nvSpPr>
          <p:spPr>
            <a:xfrm>
              <a:off x="1689251" y="1872726"/>
              <a:ext cx="2646794" cy="646414"/>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67.594%</a:t>
              </a:r>
              <a:endParaRPr lang="zh-CN" altLang="en-US" sz="3600" b="1" dirty="0">
                <a:solidFill>
                  <a:srgbClr val="F78500"/>
                </a:solidFill>
                <a:latin typeface="Arial"/>
                <a:ea typeface="微软雅黑"/>
                <a:cs typeface="+mn-ea"/>
                <a:sym typeface="+mn-lt"/>
              </a:endParaRPr>
            </a:p>
          </p:txBody>
        </p:sp>
      </p:grpSp>
      <p:grpSp>
        <p:nvGrpSpPr>
          <p:cNvPr id="48" name="组合 47">
            <a:extLst>
              <a:ext uri="{FF2B5EF4-FFF2-40B4-BE49-F238E27FC236}">
                <a16:creationId xmlns:a16="http://schemas.microsoft.com/office/drawing/2014/main" id="{1D8CDD7C-81D7-4139-A22A-EBD85D9F3B77}"/>
              </a:ext>
            </a:extLst>
          </p:cNvPr>
          <p:cNvGrpSpPr/>
          <p:nvPr/>
        </p:nvGrpSpPr>
        <p:grpSpPr>
          <a:xfrm>
            <a:off x="8002563" y="3245350"/>
            <a:ext cx="3648690" cy="1641714"/>
            <a:chOff x="1689250" y="1872726"/>
            <a:chExt cx="4367373" cy="1641929"/>
          </a:xfrm>
        </p:grpSpPr>
        <p:sp>
          <p:nvSpPr>
            <p:cNvPr id="49" name="文本框 48">
              <a:extLst>
                <a:ext uri="{FF2B5EF4-FFF2-40B4-BE49-F238E27FC236}">
                  <a16:creationId xmlns:a16="http://schemas.microsoft.com/office/drawing/2014/main" id="{71AA3C9F-8344-4766-A2D2-9EE385E7A36D}"/>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普 通</a:t>
              </a:r>
            </a:p>
          </p:txBody>
        </p:sp>
        <p:sp>
          <p:nvSpPr>
            <p:cNvPr id="50" name="文本框 49">
              <a:extLst>
                <a:ext uri="{FF2B5EF4-FFF2-40B4-BE49-F238E27FC236}">
                  <a16:creationId xmlns:a16="http://schemas.microsoft.com/office/drawing/2014/main" id="{556FBD5A-6035-4894-8C67-A3C360034EB6}"/>
                </a:ext>
              </a:extLst>
            </p:cNvPr>
            <p:cNvSpPr txBox="1"/>
            <p:nvPr/>
          </p:nvSpPr>
          <p:spPr>
            <a:xfrm>
              <a:off x="1689252" y="2786027"/>
              <a:ext cx="4367371" cy="728628"/>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800" dirty="0">
                  <a:solidFill>
                    <a:srgbClr val="000000">
                      <a:lumMod val="50000"/>
                      <a:lumOff val="50000"/>
                    </a:srgbClr>
                  </a:solidFill>
                  <a:latin typeface="Arial"/>
                  <a:ea typeface="微软雅黑"/>
                  <a:cs typeface="+mn-ea"/>
                  <a:sym typeface="+mn-lt"/>
                </a:rPr>
                <a:t>11</a:t>
              </a:r>
              <a:r>
                <a:rPr lang="zh-CN" altLang="en-US" sz="1800" dirty="0">
                  <a:solidFill>
                    <a:srgbClr val="000000">
                      <a:lumMod val="50000"/>
                      <a:lumOff val="50000"/>
                    </a:srgbClr>
                  </a:solidFill>
                  <a:latin typeface="Arial"/>
                  <a:ea typeface="微软雅黑"/>
                  <a:cs typeface="+mn-ea"/>
                  <a:sym typeface="+mn-lt"/>
                </a:rPr>
                <a:t>个视角，</a:t>
              </a:r>
              <a:r>
                <a:rPr lang="en-US" altLang="zh-CN" sz="1800" dirty="0">
                  <a:solidFill>
                    <a:srgbClr val="000000">
                      <a:lumMod val="50000"/>
                      <a:lumOff val="50000"/>
                    </a:srgbClr>
                  </a:solidFill>
                  <a:latin typeface="Arial"/>
                  <a:ea typeface="微软雅黑"/>
                  <a:cs typeface="+mn-ea"/>
                  <a:sym typeface="+mn-lt"/>
                </a:rPr>
                <a:t>NM</a:t>
              </a:r>
              <a:r>
                <a:rPr lang="zh-CN" altLang="en-US" sz="1800" dirty="0">
                  <a:solidFill>
                    <a:srgbClr val="000000">
                      <a:lumMod val="50000"/>
                      <a:lumOff val="50000"/>
                    </a:srgbClr>
                  </a:solidFill>
                  <a:latin typeface="Arial"/>
                  <a:ea typeface="微软雅黑"/>
                  <a:cs typeface="+mn-ea"/>
                  <a:sym typeface="+mn-lt"/>
                </a:rPr>
                <a:t>中剩下的数据（</a:t>
              </a:r>
              <a:r>
                <a:rPr lang="en-US" altLang="zh-CN" sz="1800" dirty="0">
                  <a:solidFill>
                    <a:srgbClr val="000000">
                      <a:lumMod val="50000"/>
                      <a:lumOff val="50000"/>
                    </a:srgbClr>
                  </a:solidFill>
                  <a:latin typeface="Arial"/>
                  <a:ea typeface="微软雅黑"/>
                  <a:cs typeface="+mn-ea"/>
                  <a:sym typeface="+mn-lt"/>
                </a:rPr>
                <a:t>NM 01-04</a:t>
              </a:r>
              <a:r>
                <a:rPr lang="zh-CN" altLang="en-US" sz="1800" dirty="0">
                  <a:solidFill>
                    <a:srgbClr val="000000">
                      <a:lumMod val="50000"/>
                      <a:lumOff val="50000"/>
                    </a:srgbClr>
                  </a:solidFill>
                  <a:latin typeface="Arial"/>
                  <a:ea typeface="微软雅黑"/>
                  <a:cs typeface="+mn-ea"/>
                  <a:sym typeface="+mn-lt"/>
                </a:rPr>
                <a:t>剩下的结果），共</a:t>
              </a:r>
              <a:r>
                <a:rPr lang="en-US" altLang="zh-CN" sz="1800" dirty="0">
                  <a:solidFill>
                    <a:srgbClr val="000000">
                      <a:lumMod val="50000"/>
                      <a:lumOff val="50000"/>
                    </a:srgbClr>
                  </a:solidFill>
                  <a:latin typeface="Arial"/>
                  <a:ea typeface="微软雅黑"/>
                  <a:cs typeface="+mn-ea"/>
                  <a:sym typeface="+mn-lt"/>
                </a:rPr>
                <a:t>50</a:t>
              </a:r>
              <a:r>
                <a:rPr lang="zh-CN" altLang="en-US" sz="1800" dirty="0">
                  <a:solidFill>
                    <a:srgbClr val="000000">
                      <a:lumMod val="50000"/>
                      <a:lumOff val="50000"/>
                    </a:srgbClr>
                  </a:solidFill>
                  <a:latin typeface="Arial"/>
                  <a:ea typeface="微软雅黑"/>
                  <a:cs typeface="+mn-ea"/>
                  <a:sym typeface="+mn-lt"/>
                </a:rPr>
                <a:t>人</a:t>
              </a:r>
            </a:p>
          </p:txBody>
        </p:sp>
        <p:sp>
          <p:nvSpPr>
            <p:cNvPr id="51" name="文本框 50">
              <a:extLst>
                <a:ext uri="{FF2B5EF4-FFF2-40B4-BE49-F238E27FC236}">
                  <a16:creationId xmlns:a16="http://schemas.microsoft.com/office/drawing/2014/main" id="{A7153A7E-3566-4BD9-B353-32A2DD202E93}"/>
                </a:ext>
              </a:extLst>
            </p:cNvPr>
            <p:cNvSpPr txBox="1"/>
            <p:nvPr/>
          </p:nvSpPr>
          <p:spPr>
            <a:xfrm>
              <a:off x="1689250" y="1872726"/>
              <a:ext cx="2646794"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59.081%</a:t>
              </a:r>
              <a:endParaRPr lang="zh-CN" altLang="en-US" sz="3600" b="1" dirty="0">
                <a:solidFill>
                  <a:srgbClr val="F78500"/>
                </a:solidFill>
                <a:latin typeface="Arial"/>
                <a:ea typeface="微软雅黑"/>
                <a:cs typeface="+mn-ea"/>
                <a:sym typeface="+mn-lt"/>
              </a:endParaRPr>
            </a:p>
          </p:txBody>
        </p:sp>
      </p:grpSp>
      <p:grpSp>
        <p:nvGrpSpPr>
          <p:cNvPr id="42" name="组合 41">
            <a:extLst>
              <a:ext uri="{FF2B5EF4-FFF2-40B4-BE49-F238E27FC236}">
                <a16:creationId xmlns:a16="http://schemas.microsoft.com/office/drawing/2014/main" id="{06BCA2F6-EDB4-7124-7F26-BACB00B6EAC1}"/>
              </a:ext>
            </a:extLst>
          </p:cNvPr>
          <p:cNvGrpSpPr/>
          <p:nvPr/>
        </p:nvGrpSpPr>
        <p:grpSpPr>
          <a:xfrm>
            <a:off x="7986881" y="5120319"/>
            <a:ext cx="3586644" cy="1343043"/>
            <a:chOff x="1689251" y="1872726"/>
            <a:chExt cx="4293106" cy="1343218"/>
          </a:xfrm>
        </p:grpSpPr>
        <p:sp>
          <p:nvSpPr>
            <p:cNvPr id="58" name="文本框 57">
              <a:extLst>
                <a:ext uri="{FF2B5EF4-FFF2-40B4-BE49-F238E27FC236}">
                  <a16:creationId xmlns:a16="http://schemas.microsoft.com/office/drawing/2014/main" id="{CCD159BD-85D6-8207-BF36-A71BC5719ADE}"/>
                </a:ext>
              </a:extLst>
            </p:cNvPr>
            <p:cNvSpPr txBox="1"/>
            <p:nvPr/>
          </p:nvSpPr>
          <p:spPr>
            <a:xfrm>
              <a:off x="1689252" y="2395946"/>
              <a:ext cx="1737056" cy="461725"/>
            </a:xfrm>
            <a:prstGeom prst="rect">
              <a:avLst/>
            </a:prstGeom>
            <a:noFill/>
          </p:spPr>
          <p:txBody>
            <a:bodyPr wrap="square" rtlCol="0">
              <a:spAutoFit/>
              <a:scene3d>
                <a:camera prst="orthographicFront"/>
                <a:lightRig rig="threePt" dir="t"/>
              </a:scene3d>
              <a:sp3d contourW="12700"/>
            </a:bodyPr>
            <a:lstStyle/>
            <a:p>
              <a:pPr defTabSz="457154"/>
              <a:r>
                <a:rPr lang="zh-CN" altLang="en-US" sz="2400" b="1" dirty="0">
                  <a:solidFill>
                    <a:srgbClr val="000000"/>
                  </a:solidFill>
                  <a:latin typeface="Arial"/>
                  <a:ea typeface="微软雅黑"/>
                  <a:cs typeface="+mn-ea"/>
                  <a:sym typeface="+mn-lt"/>
                </a:rPr>
                <a:t> 穿 大 衣</a:t>
              </a:r>
            </a:p>
          </p:txBody>
        </p:sp>
        <p:sp>
          <p:nvSpPr>
            <p:cNvPr id="69" name="文本框 68">
              <a:extLst>
                <a:ext uri="{FF2B5EF4-FFF2-40B4-BE49-F238E27FC236}">
                  <a16:creationId xmlns:a16="http://schemas.microsoft.com/office/drawing/2014/main" id="{55C7FEAE-AD4E-A715-D6CA-BF27D4385309}"/>
                </a:ext>
              </a:extLst>
            </p:cNvPr>
            <p:cNvSpPr txBox="1"/>
            <p:nvPr/>
          </p:nvSpPr>
          <p:spPr>
            <a:xfrm>
              <a:off x="1689252" y="2786027"/>
              <a:ext cx="4293105" cy="429917"/>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2000" dirty="0">
                  <a:solidFill>
                    <a:srgbClr val="000000">
                      <a:lumMod val="50000"/>
                      <a:lumOff val="50000"/>
                    </a:srgbClr>
                  </a:solidFill>
                  <a:latin typeface="Arial"/>
                  <a:ea typeface="微软雅黑"/>
                  <a:cs typeface="+mn-ea"/>
                  <a:sym typeface="+mn-lt"/>
                </a:rPr>
                <a:t>11</a:t>
              </a:r>
              <a:r>
                <a:rPr lang="zh-CN" altLang="en-US" sz="2000" dirty="0">
                  <a:solidFill>
                    <a:srgbClr val="000000">
                      <a:lumMod val="50000"/>
                      <a:lumOff val="50000"/>
                    </a:srgbClr>
                  </a:solidFill>
                  <a:latin typeface="Arial"/>
                  <a:ea typeface="微软雅黑"/>
                  <a:cs typeface="+mn-ea"/>
                  <a:sym typeface="+mn-lt"/>
                </a:rPr>
                <a:t>个视角，</a:t>
              </a:r>
              <a:r>
                <a:rPr lang="en-US" altLang="zh-CN" sz="2000" dirty="0">
                  <a:solidFill>
                    <a:srgbClr val="000000">
                      <a:lumMod val="50000"/>
                      <a:lumOff val="50000"/>
                    </a:srgbClr>
                  </a:solidFill>
                  <a:latin typeface="Arial"/>
                  <a:ea typeface="微软雅黑"/>
                  <a:cs typeface="+mn-ea"/>
                  <a:sym typeface="+mn-lt"/>
                </a:rPr>
                <a:t>124</a:t>
              </a:r>
              <a:r>
                <a:rPr lang="zh-CN" altLang="en-US" sz="2000" dirty="0">
                  <a:solidFill>
                    <a:srgbClr val="000000">
                      <a:lumMod val="50000"/>
                      <a:lumOff val="50000"/>
                    </a:srgbClr>
                  </a:solidFill>
                  <a:latin typeface="Arial"/>
                  <a:ea typeface="微软雅黑"/>
                  <a:cs typeface="+mn-ea"/>
                  <a:sym typeface="+mn-lt"/>
                </a:rPr>
                <a:t>个人的</a:t>
              </a:r>
              <a:r>
                <a:rPr lang="en-US" altLang="zh-CN" sz="2000" dirty="0">
                  <a:solidFill>
                    <a:srgbClr val="000000">
                      <a:lumMod val="50000"/>
                      <a:lumOff val="50000"/>
                    </a:srgbClr>
                  </a:solidFill>
                  <a:latin typeface="Arial"/>
                  <a:ea typeface="微软雅黑"/>
                  <a:cs typeface="+mn-ea"/>
                  <a:sym typeface="+mn-lt"/>
                </a:rPr>
                <a:t>CL</a:t>
              </a:r>
              <a:r>
                <a:rPr lang="zh-CN" altLang="en-US" sz="2000" dirty="0">
                  <a:solidFill>
                    <a:srgbClr val="000000">
                      <a:lumMod val="50000"/>
                      <a:lumOff val="50000"/>
                    </a:srgbClr>
                  </a:solidFill>
                  <a:latin typeface="Arial"/>
                  <a:ea typeface="微软雅黑"/>
                  <a:cs typeface="+mn-ea"/>
                  <a:sym typeface="+mn-lt"/>
                </a:rPr>
                <a:t>数据</a:t>
              </a:r>
              <a:endParaRPr lang="en-US" altLang="zh-CN" sz="2000" dirty="0">
                <a:solidFill>
                  <a:srgbClr val="000000">
                    <a:lumMod val="50000"/>
                    <a:lumOff val="50000"/>
                  </a:srgbClr>
                </a:solidFill>
                <a:latin typeface="Arial"/>
                <a:ea typeface="微软雅黑"/>
                <a:cs typeface="+mn-ea"/>
                <a:sym typeface="+mn-lt"/>
              </a:endParaRPr>
            </a:p>
          </p:txBody>
        </p:sp>
        <p:sp>
          <p:nvSpPr>
            <p:cNvPr id="70" name="文本框 69">
              <a:extLst>
                <a:ext uri="{FF2B5EF4-FFF2-40B4-BE49-F238E27FC236}">
                  <a16:creationId xmlns:a16="http://schemas.microsoft.com/office/drawing/2014/main" id="{0B1B6EE9-F438-1613-52ED-A5779E94A679}"/>
                </a:ext>
              </a:extLst>
            </p:cNvPr>
            <p:cNvSpPr txBox="1"/>
            <p:nvPr/>
          </p:nvSpPr>
          <p:spPr>
            <a:xfrm>
              <a:off x="1689251" y="1872726"/>
              <a:ext cx="2665565" cy="646415"/>
            </a:xfrm>
            <a:prstGeom prst="rect">
              <a:avLst/>
            </a:prstGeom>
            <a:noFill/>
          </p:spPr>
          <p:txBody>
            <a:bodyPr wrap="square" rtlCol="0">
              <a:spAutoFit/>
              <a:scene3d>
                <a:camera prst="orthographicFront"/>
                <a:lightRig rig="threePt" dir="t"/>
              </a:scene3d>
              <a:sp3d contourW="12700"/>
            </a:bodyPr>
            <a:lstStyle/>
            <a:p>
              <a:pPr algn="dist" defTabSz="457154"/>
              <a:r>
                <a:rPr lang="en-US" altLang="zh-CN" sz="3600" b="1" dirty="0">
                  <a:solidFill>
                    <a:srgbClr val="F78500"/>
                  </a:solidFill>
                  <a:latin typeface="Arial"/>
                  <a:ea typeface="微软雅黑"/>
                  <a:cs typeface="+mn-ea"/>
                  <a:sym typeface="+mn-lt"/>
                </a:rPr>
                <a:t>37.860%</a:t>
              </a:r>
              <a:endParaRPr lang="zh-CN" altLang="en-US" sz="3600" b="1" dirty="0">
                <a:solidFill>
                  <a:srgbClr val="F78500"/>
                </a:solidFill>
                <a:latin typeface="Arial"/>
                <a:ea typeface="微软雅黑"/>
                <a:cs typeface="+mn-ea"/>
                <a:sym typeface="+mn-lt"/>
              </a:endParaRPr>
            </a:p>
          </p:txBody>
        </p:sp>
      </p:grpSp>
      <p:pic>
        <p:nvPicPr>
          <p:cNvPr id="53" name="图片 52">
            <a:extLst>
              <a:ext uri="{FF2B5EF4-FFF2-40B4-BE49-F238E27FC236}">
                <a16:creationId xmlns:a16="http://schemas.microsoft.com/office/drawing/2014/main" id="{1C303948-B1B1-0AE9-5984-765D7997B7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87" y="2762642"/>
            <a:ext cx="7491500" cy="22580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0053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6A227BE-6658-478C-A1E7-6780C6B9B8BC}"/>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1AAF1083-14DC-4D74-9DE4-70C24AFD9BD8}"/>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C9D422E-D59B-427B-9FFE-10B59ACC0F93}"/>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58FEDBB0-BE3B-475D-AEF0-C38E60EC9A00}"/>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9" name="组合 8">
            <a:extLst>
              <a:ext uri="{FF2B5EF4-FFF2-40B4-BE49-F238E27FC236}">
                <a16:creationId xmlns:a16="http://schemas.microsoft.com/office/drawing/2014/main" id="{7BECC66D-A4C3-44D1-AFD8-B9A74EB5D189}"/>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7C435AE1-A46F-42F3-B15E-1B125FEB5E44}"/>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7E426E61-D7BF-4D6D-AE7B-DB0B67490951}"/>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4A67593F-A6C7-457D-BD1E-D13E84ACC4B9}"/>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299D903B-CBA0-4C76-BF28-49FAAFF90FAF}"/>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42993BCB-E6DB-4A67-A080-AF388052ABCD}"/>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E4C78071-47E0-4280-9C6E-7E1B9860E4EF}"/>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6489728D-BDCD-4E8E-9A3F-A4801F7CB605}"/>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74CE5C9F-09EB-469A-B097-E4B00E0B3238}"/>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AAFB6D9F-11CF-47C7-B2C5-B6638BC66454}"/>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9B4FDEB4-A6FD-4941-99CC-D590397E71F4}"/>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E61B0FAC-8DC0-43C3-B6A8-BF306B72E2AC}"/>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0649E5F9-8F63-410D-86E5-31C36BB74BD0}"/>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3E2BBCF7-F60A-42FE-ACD2-5453F0543DAB}"/>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7160AC09-5E9F-43DD-9A06-6A6BAC410103}"/>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E947F31-4316-4565-A04A-65D79E5BABF3}"/>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F80A91BC-53A2-41DE-9750-910E63F49DCF}"/>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5980415B-5004-4088-845A-94AD96091E8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225F13C2-105F-4878-83D4-0671F38CDFBA}"/>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681CEABA-85E6-4F44-A09F-9BCAE32C2D6E}"/>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D2BDE02B-D9E9-4F89-B644-C3FF6A810ABD}"/>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A15B6054-644B-4D28-8DEB-A60EA8192876}"/>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30C4C25C-6BB8-4F29-9AE1-CB4A5BFA7F18}"/>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B8E53E14-4CF4-46B6-AF9B-D878708D7A7B}"/>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74B016BF-E44D-41E8-A1D0-2C0FCD6FEB06}"/>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D0675FA1-1717-4F8F-B79E-D96917B41085}"/>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AFE24BB9-FDE8-49AB-8CA8-D536805D1E2A}"/>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C36F20C3-EEBF-4189-94CC-23E1D43FA5AE}"/>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2FDF0B46-3677-4170-9614-728559ADC034}"/>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89CECCF5-545E-4CDA-8EDE-5E872B7B972A}"/>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AEF42AB4-BFBC-4A62-B85A-4F1FC21AF79A}"/>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077A6C0F-A3A9-484E-B789-38929DFE85C4}"/>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grpSp>
        <p:nvGrpSpPr>
          <p:cNvPr id="43" name="组合 42">
            <a:extLst>
              <a:ext uri="{FF2B5EF4-FFF2-40B4-BE49-F238E27FC236}">
                <a16:creationId xmlns:a16="http://schemas.microsoft.com/office/drawing/2014/main" id="{3CB81BEC-8965-43B6-835E-5CF5AF6D2FC2}"/>
              </a:ext>
            </a:extLst>
          </p:cNvPr>
          <p:cNvGrpSpPr/>
          <p:nvPr/>
        </p:nvGrpSpPr>
        <p:grpSpPr>
          <a:xfrm>
            <a:off x="1166626" y="1791913"/>
            <a:ext cx="9653774" cy="1685220"/>
            <a:chOff x="1106058" y="2153966"/>
            <a:chExt cx="3546317" cy="1685438"/>
          </a:xfrm>
        </p:grpSpPr>
        <p:sp>
          <p:nvSpPr>
            <p:cNvPr id="44" name="文本框 43">
              <a:extLst>
                <a:ext uri="{FF2B5EF4-FFF2-40B4-BE49-F238E27FC236}">
                  <a16:creationId xmlns:a16="http://schemas.microsoft.com/office/drawing/2014/main" id="{652F466B-4987-4878-B746-74BA2C6E7ACF}"/>
                </a:ext>
              </a:extLst>
            </p:cNvPr>
            <p:cNvSpPr txBox="1"/>
            <p:nvPr/>
          </p:nvSpPr>
          <p:spPr>
            <a:xfrm>
              <a:off x="1324497" y="2153966"/>
              <a:ext cx="2243326" cy="646414"/>
            </a:xfrm>
            <a:prstGeom prst="rect">
              <a:avLst/>
            </a:prstGeom>
            <a:noFill/>
          </p:spPr>
          <p:txBody>
            <a:bodyPr wrap="square" rtlCol="0">
              <a:spAutoFit/>
              <a:scene3d>
                <a:camera prst="orthographicFront"/>
                <a:lightRig rig="threePt" dir="t"/>
              </a:scene3d>
              <a:sp3d contourW="12700"/>
            </a:bodyPr>
            <a:lstStyle/>
            <a:p>
              <a:pPr algn="dist" defTabSz="457154"/>
              <a:r>
                <a:rPr lang="zh-CN" altLang="en-US" sz="3600" b="1" dirty="0">
                  <a:solidFill>
                    <a:srgbClr val="000000"/>
                  </a:solidFill>
                  <a:latin typeface="Arial"/>
                  <a:ea typeface="微软雅黑"/>
                  <a:cs typeface="+mn-ea"/>
                  <a:sym typeface="+mn-lt"/>
                </a:rPr>
                <a:t>二值图数据的样本差距较小 </a:t>
              </a:r>
            </a:p>
          </p:txBody>
        </p:sp>
        <p:sp>
          <p:nvSpPr>
            <p:cNvPr id="45" name="文本框 44">
              <a:extLst>
                <a:ext uri="{FF2B5EF4-FFF2-40B4-BE49-F238E27FC236}">
                  <a16:creationId xmlns:a16="http://schemas.microsoft.com/office/drawing/2014/main" id="{F8831437-303F-48AF-B432-15CE0945B96D}"/>
                </a:ext>
              </a:extLst>
            </p:cNvPr>
            <p:cNvSpPr txBox="1"/>
            <p:nvPr/>
          </p:nvSpPr>
          <p:spPr>
            <a:xfrm>
              <a:off x="1106058" y="2757301"/>
              <a:ext cx="3546317" cy="1082103"/>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2800" dirty="0" err="1">
                  <a:solidFill>
                    <a:srgbClr val="000000">
                      <a:lumMod val="50000"/>
                      <a:lumOff val="50000"/>
                    </a:srgbClr>
                  </a:solidFill>
                  <a:latin typeface="Arial"/>
                  <a:ea typeface="微软雅黑"/>
                  <a:cs typeface="+mn-ea"/>
                  <a:sym typeface="+mn-lt"/>
                </a:rPr>
                <a:t>Swin</a:t>
              </a:r>
              <a:r>
                <a:rPr lang="en-US" altLang="zh-CN" sz="2800" dirty="0">
                  <a:solidFill>
                    <a:srgbClr val="000000">
                      <a:lumMod val="50000"/>
                      <a:lumOff val="50000"/>
                    </a:srgbClr>
                  </a:solidFill>
                  <a:latin typeface="Arial"/>
                  <a:ea typeface="微软雅黑"/>
                  <a:cs typeface="+mn-ea"/>
                  <a:sym typeface="+mn-lt"/>
                </a:rPr>
                <a:t> Transformer </a:t>
              </a:r>
              <a:r>
                <a:rPr lang="zh-CN" altLang="en-US" sz="2800" dirty="0">
                  <a:solidFill>
                    <a:srgbClr val="000000">
                      <a:lumMod val="50000"/>
                      <a:lumOff val="50000"/>
                    </a:srgbClr>
                  </a:solidFill>
                  <a:latin typeface="Arial"/>
                  <a:ea typeface="微软雅黑"/>
                  <a:cs typeface="+mn-ea"/>
                  <a:sym typeface="+mn-lt"/>
                </a:rPr>
                <a:t>无法提取出对步态识别有帮助的关键特征。对于特定任务，可能需要更准确的特征表示。</a:t>
              </a:r>
              <a:endParaRPr lang="en-US" altLang="zh-CN" sz="2800" dirty="0">
                <a:solidFill>
                  <a:srgbClr val="000000">
                    <a:lumMod val="50000"/>
                    <a:lumOff val="50000"/>
                  </a:srgbClr>
                </a:solidFill>
                <a:latin typeface="Arial"/>
                <a:ea typeface="微软雅黑"/>
                <a:cs typeface="+mn-ea"/>
                <a:sym typeface="+mn-lt"/>
              </a:endParaRPr>
            </a:p>
          </p:txBody>
        </p:sp>
        <p:sp>
          <p:nvSpPr>
            <p:cNvPr id="46" name="文本框 45">
              <a:extLst>
                <a:ext uri="{FF2B5EF4-FFF2-40B4-BE49-F238E27FC236}">
                  <a16:creationId xmlns:a16="http://schemas.microsoft.com/office/drawing/2014/main" id="{B9D66075-83AA-40F3-AC58-84A95CB5962A}"/>
                </a:ext>
              </a:extLst>
            </p:cNvPr>
            <p:cNvSpPr txBox="1"/>
            <p:nvPr/>
          </p:nvSpPr>
          <p:spPr>
            <a:xfrm>
              <a:off x="1106058" y="2158809"/>
              <a:ext cx="1451400" cy="584775"/>
            </a:xfrm>
            <a:prstGeom prst="rect">
              <a:avLst/>
            </a:prstGeom>
            <a:noFill/>
          </p:spPr>
          <p:txBody>
            <a:bodyPr wrap="square" rtlCol="0">
              <a:spAutoFit/>
              <a:scene3d>
                <a:camera prst="orthographicFront"/>
                <a:lightRig rig="threePt" dir="t"/>
              </a:scene3d>
              <a:sp3d contourW="12700"/>
            </a:bodyPr>
            <a:lstStyle/>
            <a:p>
              <a:pPr defTabSz="457154"/>
              <a:r>
                <a:rPr lang="en-US" altLang="zh-CN" sz="3200" b="1" dirty="0">
                  <a:solidFill>
                    <a:srgbClr val="F78500"/>
                  </a:solidFill>
                  <a:latin typeface="Arial"/>
                  <a:ea typeface="微软雅黑"/>
                  <a:cs typeface="+mn-ea"/>
                  <a:sym typeface="+mn-lt"/>
                </a:rPr>
                <a:t>01</a:t>
              </a:r>
              <a:endParaRPr lang="zh-CN" altLang="en-US" sz="3200" b="1" dirty="0">
                <a:solidFill>
                  <a:srgbClr val="F78500"/>
                </a:solidFill>
                <a:latin typeface="Arial"/>
                <a:ea typeface="微软雅黑"/>
                <a:cs typeface="+mn-ea"/>
                <a:sym typeface="+mn-lt"/>
              </a:endParaRPr>
            </a:p>
          </p:txBody>
        </p:sp>
      </p:grpSp>
      <p:cxnSp>
        <p:nvCxnSpPr>
          <p:cNvPr id="47" name="直接连接符 46">
            <a:extLst>
              <a:ext uri="{FF2B5EF4-FFF2-40B4-BE49-F238E27FC236}">
                <a16:creationId xmlns:a16="http://schemas.microsoft.com/office/drawing/2014/main" id="{81CE0299-B0F5-4A0D-82E8-710C82CEEB71}"/>
              </a:ext>
            </a:extLst>
          </p:cNvPr>
          <p:cNvCxnSpPr>
            <a:cxnSpLocks/>
          </p:cNvCxnSpPr>
          <p:nvPr/>
        </p:nvCxnSpPr>
        <p:spPr>
          <a:xfrm>
            <a:off x="892795" y="1969091"/>
            <a:ext cx="0" cy="1287596"/>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0C59959F-ADFE-4358-BF8D-70F3201CCD9E}"/>
              </a:ext>
            </a:extLst>
          </p:cNvPr>
          <p:cNvGrpSpPr/>
          <p:nvPr/>
        </p:nvGrpSpPr>
        <p:grpSpPr>
          <a:xfrm>
            <a:off x="1130002" y="3779760"/>
            <a:ext cx="10265734" cy="2069629"/>
            <a:chOff x="1069429" y="2119218"/>
            <a:chExt cx="10267071" cy="2069898"/>
          </a:xfrm>
        </p:grpSpPr>
        <p:sp>
          <p:nvSpPr>
            <p:cNvPr id="57" name="文本框 56">
              <a:extLst>
                <a:ext uri="{FF2B5EF4-FFF2-40B4-BE49-F238E27FC236}">
                  <a16:creationId xmlns:a16="http://schemas.microsoft.com/office/drawing/2014/main" id="{22AB8923-8EDF-4366-A7E2-534F7D760C9A}"/>
                </a:ext>
              </a:extLst>
            </p:cNvPr>
            <p:cNvSpPr txBox="1"/>
            <p:nvPr/>
          </p:nvSpPr>
          <p:spPr>
            <a:xfrm>
              <a:off x="1700769" y="2119218"/>
              <a:ext cx="4604031" cy="646415"/>
            </a:xfrm>
            <a:prstGeom prst="rect">
              <a:avLst/>
            </a:prstGeom>
            <a:noFill/>
          </p:spPr>
          <p:txBody>
            <a:bodyPr wrap="square" rtlCol="0">
              <a:spAutoFit/>
              <a:scene3d>
                <a:camera prst="orthographicFront"/>
                <a:lightRig rig="threePt" dir="t"/>
              </a:scene3d>
              <a:sp3d contourW="12700"/>
            </a:bodyPr>
            <a:lstStyle/>
            <a:p>
              <a:pPr algn="dist" defTabSz="457154"/>
              <a:r>
                <a:rPr lang="zh-CN" altLang="en-US" sz="3600" b="1" dirty="0">
                  <a:solidFill>
                    <a:srgbClr val="000000"/>
                  </a:solidFill>
                  <a:latin typeface="Arial"/>
                  <a:ea typeface="微软雅黑"/>
                  <a:cs typeface="+mn-ea"/>
                  <a:sym typeface="+mn-lt"/>
                </a:rPr>
                <a:t>模型参数调整不当</a:t>
              </a:r>
            </a:p>
          </p:txBody>
        </p:sp>
        <p:sp>
          <p:nvSpPr>
            <p:cNvPr id="58" name="文本框 57">
              <a:extLst>
                <a:ext uri="{FF2B5EF4-FFF2-40B4-BE49-F238E27FC236}">
                  <a16:creationId xmlns:a16="http://schemas.microsoft.com/office/drawing/2014/main" id="{93EA8F9B-F9E5-47B8-BF1F-D2B0D9F32B3F}"/>
                </a:ext>
              </a:extLst>
            </p:cNvPr>
            <p:cNvSpPr txBox="1"/>
            <p:nvPr/>
          </p:nvSpPr>
          <p:spPr>
            <a:xfrm>
              <a:off x="1069429" y="2805224"/>
              <a:ext cx="10267071" cy="1383892"/>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2400" dirty="0" err="1">
                  <a:solidFill>
                    <a:srgbClr val="000000">
                      <a:lumMod val="50000"/>
                      <a:lumOff val="50000"/>
                    </a:srgbClr>
                  </a:solidFill>
                  <a:latin typeface="Arial"/>
                  <a:ea typeface="微软雅黑"/>
                  <a:cs typeface="+mn-ea"/>
                  <a:sym typeface="+mn-lt"/>
                </a:rPr>
                <a:t>Swin</a:t>
              </a:r>
              <a:r>
                <a:rPr lang="en-US" altLang="zh-CN" sz="2400" dirty="0">
                  <a:solidFill>
                    <a:srgbClr val="000000">
                      <a:lumMod val="50000"/>
                      <a:lumOff val="50000"/>
                    </a:srgbClr>
                  </a:solidFill>
                  <a:latin typeface="Arial"/>
                  <a:ea typeface="微软雅黑"/>
                  <a:cs typeface="+mn-ea"/>
                  <a:sym typeface="+mn-lt"/>
                </a:rPr>
                <a:t> Transformer </a:t>
              </a:r>
              <a:r>
                <a:rPr lang="zh-CN" altLang="en-US" sz="2400" dirty="0">
                  <a:solidFill>
                    <a:srgbClr val="000000">
                      <a:lumMod val="50000"/>
                      <a:lumOff val="50000"/>
                    </a:srgbClr>
                  </a:solidFill>
                  <a:latin typeface="Arial"/>
                  <a:ea typeface="微软雅黑"/>
                  <a:cs typeface="+mn-ea"/>
                  <a:sym typeface="+mn-lt"/>
                </a:rPr>
                <a:t>有很多可调节的超参数，包括层数、头数、嵌入维度等。如果这些参数没有经过充分的调整和优化，模型可能无法适应步态分析任务的特定需求，导致准确率下降。</a:t>
              </a:r>
              <a:endParaRPr lang="en-US" altLang="zh-CN" sz="2400" dirty="0">
                <a:solidFill>
                  <a:srgbClr val="000000">
                    <a:lumMod val="50000"/>
                    <a:lumOff val="50000"/>
                  </a:srgbClr>
                </a:solidFill>
                <a:latin typeface="Arial"/>
                <a:ea typeface="微软雅黑"/>
                <a:cs typeface="+mn-ea"/>
                <a:sym typeface="+mn-lt"/>
              </a:endParaRPr>
            </a:p>
          </p:txBody>
        </p:sp>
        <p:sp>
          <p:nvSpPr>
            <p:cNvPr id="59" name="文本框 58">
              <a:extLst>
                <a:ext uri="{FF2B5EF4-FFF2-40B4-BE49-F238E27FC236}">
                  <a16:creationId xmlns:a16="http://schemas.microsoft.com/office/drawing/2014/main" id="{D274C452-74CE-4106-8B30-7CB7BE02FF0E}"/>
                </a:ext>
              </a:extLst>
            </p:cNvPr>
            <p:cNvSpPr txBox="1"/>
            <p:nvPr/>
          </p:nvSpPr>
          <p:spPr>
            <a:xfrm>
              <a:off x="1106058" y="2158809"/>
              <a:ext cx="1451400" cy="584775"/>
            </a:xfrm>
            <a:prstGeom prst="rect">
              <a:avLst/>
            </a:prstGeom>
            <a:noFill/>
          </p:spPr>
          <p:txBody>
            <a:bodyPr wrap="square" rtlCol="0">
              <a:spAutoFit/>
              <a:scene3d>
                <a:camera prst="orthographicFront"/>
                <a:lightRig rig="threePt" dir="t"/>
              </a:scene3d>
              <a:sp3d contourW="12700"/>
            </a:bodyPr>
            <a:lstStyle/>
            <a:p>
              <a:pPr defTabSz="457154"/>
              <a:r>
                <a:rPr lang="en-US" altLang="zh-CN" sz="3200" b="1" dirty="0">
                  <a:solidFill>
                    <a:srgbClr val="F78500"/>
                  </a:solidFill>
                  <a:latin typeface="Arial"/>
                  <a:ea typeface="微软雅黑"/>
                  <a:cs typeface="+mn-ea"/>
                  <a:sym typeface="+mn-lt"/>
                </a:rPr>
                <a:t>02</a:t>
              </a:r>
              <a:endParaRPr lang="zh-CN" altLang="en-US" sz="3200" b="1" dirty="0">
                <a:solidFill>
                  <a:srgbClr val="F78500"/>
                </a:solidFill>
                <a:latin typeface="Arial"/>
                <a:ea typeface="微软雅黑"/>
                <a:cs typeface="+mn-ea"/>
                <a:sym typeface="+mn-lt"/>
              </a:endParaRPr>
            </a:p>
          </p:txBody>
        </p:sp>
      </p:grpSp>
      <p:cxnSp>
        <p:nvCxnSpPr>
          <p:cNvPr id="60" name="直接连接符 59">
            <a:extLst>
              <a:ext uri="{FF2B5EF4-FFF2-40B4-BE49-F238E27FC236}">
                <a16:creationId xmlns:a16="http://schemas.microsoft.com/office/drawing/2014/main" id="{9C0C4669-4982-429C-882C-2CFBB5035218}"/>
              </a:ext>
            </a:extLst>
          </p:cNvPr>
          <p:cNvCxnSpPr>
            <a:cxnSpLocks/>
          </p:cNvCxnSpPr>
          <p:nvPr/>
        </p:nvCxnSpPr>
        <p:spPr>
          <a:xfrm>
            <a:off x="892795" y="3991683"/>
            <a:ext cx="0" cy="1287596"/>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C5B04085-5B20-C6EB-E3B6-5CF4C1803262}"/>
              </a:ext>
            </a:extLst>
          </p:cNvPr>
          <p:cNvGrpSpPr/>
          <p:nvPr/>
        </p:nvGrpSpPr>
        <p:grpSpPr>
          <a:xfrm>
            <a:off x="1446474" y="318103"/>
            <a:ext cx="4562502" cy="1157709"/>
            <a:chOff x="1446662" y="316904"/>
            <a:chExt cx="4563096" cy="1157859"/>
          </a:xfrm>
        </p:grpSpPr>
        <p:sp>
          <p:nvSpPr>
            <p:cNvPr id="74" name="文本框 73">
              <a:extLst>
                <a:ext uri="{FF2B5EF4-FFF2-40B4-BE49-F238E27FC236}">
                  <a16:creationId xmlns:a16="http://schemas.microsoft.com/office/drawing/2014/main" id="{92985CE2-8660-5F49-19D6-2008CC510FFD}"/>
                </a:ext>
              </a:extLst>
            </p:cNvPr>
            <p:cNvSpPr txBox="1"/>
            <p:nvPr/>
          </p:nvSpPr>
          <p:spPr>
            <a:xfrm>
              <a:off x="1446662" y="316904"/>
              <a:ext cx="3860451" cy="954231"/>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03.</a:t>
              </a:r>
              <a:r>
                <a:rPr lang="zh-CN" altLang="en-US" sz="2800" b="1" dirty="0">
                  <a:solidFill>
                    <a:srgbClr val="000000">
                      <a:lumMod val="85000"/>
                      <a:lumOff val="15000"/>
                    </a:srgbClr>
                  </a:solidFill>
                  <a:latin typeface="Arial"/>
                  <a:ea typeface="微软雅黑"/>
                  <a:cs typeface="+mn-ea"/>
                  <a:sym typeface="+mn-lt"/>
                </a:rPr>
                <a:t>加入</a:t>
              </a:r>
              <a:r>
                <a:rPr lang="en-US" altLang="zh-CN" sz="2800" b="1" dirty="0" err="1">
                  <a:solidFill>
                    <a:srgbClr val="000000">
                      <a:lumMod val="85000"/>
                      <a:lumOff val="15000"/>
                    </a:srgbClr>
                  </a:solidFill>
                  <a:latin typeface="Arial"/>
                  <a:ea typeface="微软雅黑"/>
                  <a:cs typeface="+mn-ea"/>
                  <a:sym typeface="+mn-lt"/>
                </a:rPr>
                <a:t>Swin</a:t>
              </a:r>
              <a:r>
                <a:rPr lang="en-US" altLang="zh-CN" sz="2800" b="1" dirty="0">
                  <a:solidFill>
                    <a:srgbClr val="000000">
                      <a:lumMod val="85000"/>
                      <a:lumOff val="15000"/>
                    </a:srgbClr>
                  </a:solidFill>
                  <a:latin typeface="Arial"/>
                  <a:ea typeface="微软雅黑"/>
                  <a:cs typeface="+mn-ea"/>
                  <a:sym typeface="+mn-lt"/>
                </a:rPr>
                <a:t> Transformer</a:t>
              </a:r>
              <a:r>
                <a:rPr lang="zh-CN" altLang="en-US" sz="2800" b="1" dirty="0">
                  <a:solidFill>
                    <a:srgbClr val="000000">
                      <a:lumMod val="85000"/>
                      <a:lumOff val="15000"/>
                    </a:srgbClr>
                  </a:solidFill>
                  <a:latin typeface="Arial"/>
                  <a:ea typeface="微软雅黑"/>
                  <a:cs typeface="+mn-ea"/>
                  <a:sym typeface="+mn-lt"/>
                </a:rPr>
                <a:t>后的结果</a:t>
              </a:r>
            </a:p>
          </p:txBody>
        </p:sp>
        <p:sp>
          <p:nvSpPr>
            <p:cNvPr id="75" name="文本框 74">
              <a:extLst>
                <a:ext uri="{FF2B5EF4-FFF2-40B4-BE49-F238E27FC236}">
                  <a16:creationId xmlns:a16="http://schemas.microsoft.com/office/drawing/2014/main" id="{06461D67-5DD3-A258-81E2-642B63DBD453}"/>
                </a:ext>
              </a:extLst>
            </p:cNvPr>
            <p:cNvSpPr txBox="1"/>
            <p:nvPr/>
          </p:nvSpPr>
          <p:spPr>
            <a:xfrm>
              <a:off x="1514707" y="1199688"/>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spTree>
    <p:extLst>
      <p:ext uri="{BB962C8B-B14F-4D97-AF65-F5344CB8AC3E}">
        <p14:creationId xmlns:p14="http://schemas.microsoft.com/office/powerpoint/2010/main" val="410308954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p:tgtEl>
                                          <p:spTgt spid="43"/>
                                        </p:tgtEl>
                                        <p:attrNameLst>
                                          <p:attrName>ppt_x</p:attrName>
                                        </p:attrNameLst>
                                      </p:cBhvr>
                                      <p:tavLst>
                                        <p:tav tm="0">
                                          <p:val>
                                            <p:strVal val="#ppt_x-#ppt_w*1.125000"/>
                                          </p:val>
                                        </p:tav>
                                        <p:tav tm="100000">
                                          <p:val>
                                            <p:strVal val="#ppt_x"/>
                                          </p:val>
                                        </p:tav>
                                      </p:tavLst>
                                    </p:anim>
                                    <p:animEffect transition="in" filter="wipe(right)">
                                      <p:cBhvr>
                                        <p:cTn id="12" dur="500"/>
                                        <p:tgtEl>
                                          <p:spTgt spid="4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p:tgtEl>
                                          <p:spTgt spid="56"/>
                                        </p:tgtEl>
                                        <p:attrNameLst>
                                          <p:attrName>ppt_x</p:attrName>
                                        </p:attrNameLst>
                                      </p:cBhvr>
                                      <p:tavLst>
                                        <p:tav tm="0">
                                          <p:val>
                                            <p:strVal val="#ppt_x-#ppt_w*1.125000"/>
                                          </p:val>
                                        </p:tav>
                                        <p:tav tm="100000">
                                          <p:val>
                                            <p:strVal val="#ppt_x"/>
                                          </p:val>
                                        </p:tav>
                                      </p:tavLst>
                                    </p:anim>
                                    <p:animEffect transition="in" filter="wipe(right)">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6A227BE-6658-478C-A1E7-6780C6B9B8BC}"/>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1AAF1083-14DC-4D74-9DE4-70C24AFD9BD8}"/>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C9D422E-D59B-427B-9FFE-10B59ACC0F93}"/>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58FEDBB0-BE3B-475D-AEF0-C38E60EC9A00}"/>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9" name="组合 8">
            <a:extLst>
              <a:ext uri="{FF2B5EF4-FFF2-40B4-BE49-F238E27FC236}">
                <a16:creationId xmlns:a16="http://schemas.microsoft.com/office/drawing/2014/main" id="{7BECC66D-A4C3-44D1-AFD8-B9A74EB5D189}"/>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7C435AE1-A46F-42F3-B15E-1B125FEB5E44}"/>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7E426E61-D7BF-4D6D-AE7B-DB0B67490951}"/>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4A67593F-A6C7-457D-BD1E-D13E84ACC4B9}"/>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299D903B-CBA0-4C76-BF28-49FAAFF90FAF}"/>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42993BCB-E6DB-4A67-A080-AF388052ABCD}"/>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E4C78071-47E0-4280-9C6E-7E1B9860E4EF}"/>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6489728D-BDCD-4E8E-9A3F-A4801F7CB605}"/>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74CE5C9F-09EB-469A-B097-E4B00E0B3238}"/>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AAFB6D9F-11CF-47C7-B2C5-B6638BC66454}"/>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9B4FDEB4-A6FD-4941-99CC-D590397E71F4}"/>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E61B0FAC-8DC0-43C3-B6A8-BF306B72E2AC}"/>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0649E5F9-8F63-410D-86E5-31C36BB74BD0}"/>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3E2BBCF7-F60A-42FE-ACD2-5453F0543DAB}"/>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7160AC09-5E9F-43DD-9A06-6A6BAC410103}"/>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E947F31-4316-4565-A04A-65D79E5BABF3}"/>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F80A91BC-53A2-41DE-9750-910E63F49DCF}"/>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5980415B-5004-4088-845A-94AD96091E8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225F13C2-105F-4878-83D4-0671F38CDFBA}"/>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681CEABA-85E6-4F44-A09F-9BCAE32C2D6E}"/>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D2BDE02B-D9E9-4F89-B644-C3FF6A810ABD}"/>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A15B6054-644B-4D28-8DEB-A60EA8192876}"/>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30C4C25C-6BB8-4F29-9AE1-CB4A5BFA7F18}"/>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B8E53E14-4CF4-46B6-AF9B-D878708D7A7B}"/>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74B016BF-E44D-41E8-A1D0-2C0FCD6FEB06}"/>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D0675FA1-1717-4F8F-B79E-D96917B41085}"/>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AFE24BB9-FDE8-49AB-8CA8-D536805D1E2A}"/>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C36F20C3-EEBF-4189-94CC-23E1D43FA5AE}"/>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2FDF0B46-3677-4170-9614-728559ADC034}"/>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89CECCF5-545E-4CDA-8EDE-5E872B7B972A}"/>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AEF42AB4-BFBC-4A62-B85A-4F1FC21AF79A}"/>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077A6C0F-A3A9-484E-B789-38929DFE85C4}"/>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grpSp>
        <p:nvGrpSpPr>
          <p:cNvPr id="73" name="组合 72">
            <a:extLst>
              <a:ext uri="{FF2B5EF4-FFF2-40B4-BE49-F238E27FC236}">
                <a16:creationId xmlns:a16="http://schemas.microsoft.com/office/drawing/2014/main" id="{C5B04085-5B20-C6EB-E3B6-5CF4C1803262}"/>
              </a:ext>
            </a:extLst>
          </p:cNvPr>
          <p:cNvGrpSpPr/>
          <p:nvPr/>
        </p:nvGrpSpPr>
        <p:grpSpPr>
          <a:xfrm>
            <a:off x="1446474" y="318103"/>
            <a:ext cx="4365033" cy="760305"/>
            <a:chOff x="1446662" y="316904"/>
            <a:chExt cx="4537678" cy="760404"/>
          </a:xfrm>
        </p:grpSpPr>
        <p:sp>
          <p:nvSpPr>
            <p:cNvPr id="74" name="文本框 73">
              <a:extLst>
                <a:ext uri="{FF2B5EF4-FFF2-40B4-BE49-F238E27FC236}">
                  <a16:creationId xmlns:a16="http://schemas.microsoft.com/office/drawing/2014/main" id="{92985CE2-8660-5F49-19D6-2008CC510FFD}"/>
                </a:ext>
              </a:extLst>
            </p:cNvPr>
            <p:cNvSpPr txBox="1"/>
            <p:nvPr/>
          </p:nvSpPr>
          <p:spPr>
            <a:xfrm>
              <a:off x="1446662" y="316904"/>
              <a:ext cx="2500489" cy="523288"/>
            </a:xfrm>
            <a:prstGeom prst="rect">
              <a:avLst/>
            </a:prstGeom>
            <a:noFill/>
          </p:spPr>
          <p:txBody>
            <a:bodyPr wrap="square" rtlCol="0">
              <a:spAutoFit/>
              <a:scene3d>
                <a:camera prst="orthographicFront"/>
                <a:lightRig rig="threePt" dir="t"/>
              </a:scene3d>
              <a:sp3d contourW="12700"/>
            </a:bodyPr>
            <a:lstStyle/>
            <a:p>
              <a:pPr defTabSz="457154"/>
              <a:r>
                <a:rPr lang="en-US" altLang="zh-CN" sz="2800" b="1" dirty="0">
                  <a:solidFill>
                    <a:srgbClr val="000000">
                      <a:lumMod val="85000"/>
                      <a:lumOff val="15000"/>
                    </a:srgbClr>
                  </a:solidFill>
                  <a:latin typeface="Arial"/>
                  <a:ea typeface="微软雅黑"/>
                  <a:cs typeface="+mn-ea"/>
                  <a:sym typeface="+mn-lt"/>
                </a:rPr>
                <a:t>04.</a:t>
              </a:r>
              <a:r>
                <a:rPr lang="zh-CN" altLang="en-US" sz="2800" b="1" dirty="0">
                  <a:solidFill>
                    <a:srgbClr val="000000">
                      <a:lumMod val="85000"/>
                      <a:lumOff val="15000"/>
                    </a:srgbClr>
                  </a:solidFill>
                  <a:latin typeface="Arial"/>
                  <a:ea typeface="微软雅黑"/>
                  <a:cs typeface="+mn-ea"/>
                  <a:sym typeface="+mn-lt"/>
                </a:rPr>
                <a:t>结果总结</a:t>
              </a:r>
            </a:p>
          </p:txBody>
        </p:sp>
        <p:sp>
          <p:nvSpPr>
            <p:cNvPr id="75" name="文本框 74">
              <a:extLst>
                <a:ext uri="{FF2B5EF4-FFF2-40B4-BE49-F238E27FC236}">
                  <a16:creationId xmlns:a16="http://schemas.microsoft.com/office/drawing/2014/main" id="{06461D67-5DD3-A258-81E2-642B63DBD453}"/>
                </a:ext>
              </a:extLst>
            </p:cNvPr>
            <p:cNvSpPr txBox="1"/>
            <p:nvPr/>
          </p:nvSpPr>
          <p:spPr>
            <a:xfrm>
              <a:off x="1489289" y="802233"/>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Operation Result</a:t>
              </a:r>
            </a:p>
          </p:txBody>
        </p:sp>
      </p:grpSp>
      <p:graphicFrame>
        <p:nvGraphicFramePr>
          <p:cNvPr id="8" name="图表 7">
            <a:extLst>
              <a:ext uri="{FF2B5EF4-FFF2-40B4-BE49-F238E27FC236}">
                <a16:creationId xmlns:a16="http://schemas.microsoft.com/office/drawing/2014/main" id="{62C1D89E-F451-FCD4-66E2-9EC8BD8C137B}"/>
              </a:ext>
            </a:extLst>
          </p:cNvPr>
          <p:cNvGraphicFramePr/>
          <p:nvPr>
            <p:extLst>
              <p:ext uri="{D42A27DB-BD31-4B8C-83A1-F6EECF244321}">
                <p14:modId xmlns:p14="http://schemas.microsoft.com/office/powerpoint/2010/main" val="388092962"/>
              </p:ext>
            </p:extLst>
          </p:nvPr>
        </p:nvGraphicFramePr>
        <p:xfrm>
          <a:off x="2149381" y="1078408"/>
          <a:ext cx="8372811" cy="55907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621609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D822EB9-DB9B-401F-8CF5-2DDBD3B0098E}"/>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61B9A661-87B7-4D4A-AD81-0B3B12AE1989}"/>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A9808686-D009-4665-A3CC-33357CCD9E8B}"/>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AA1D55EA-B4C4-4C8E-AB43-1145DB5F92A8}"/>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2C79300D-4286-48F8-897B-F32FFEBD43A3}"/>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665FA0E6-B93D-4287-9B2C-D6ABC5EB97DA}"/>
                </a:ext>
              </a:extLst>
            </p:cNvPr>
            <p:cNvSpPr txBox="1"/>
            <p:nvPr/>
          </p:nvSpPr>
          <p:spPr>
            <a:xfrm>
              <a:off x="1538425" y="440585"/>
              <a:ext cx="3067191" cy="523220"/>
            </a:xfrm>
            <a:prstGeom prst="rect">
              <a:avLst/>
            </a:prstGeom>
            <a:noFill/>
          </p:spPr>
          <p:txBody>
            <a:bodyPr wrap="square" rtlCol="0">
              <a:spAutoFit/>
              <a:scene3d>
                <a:camera prst="orthographicFront"/>
                <a:lightRig rig="threePt" dir="t"/>
              </a:scene3d>
              <a:sp3d contourW="12700"/>
            </a:bodyPr>
            <a:lstStyle/>
            <a:p>
              <a:pPr algn="dist" defTabSz="457154"/>
              <a:r>
                <a:rPr lang="zh-CN" altLang="en-US" sz="2800" b="1" dirty="0">
                  <a:solidFill>
                    <a:srgbClr val="000000">
                      <a:lumMod val="85000"/>
                      <a:lumOff val="15000"/>
                    </a:srgbClr>
                  </a:solidFill>
                  <a:latin typeface="Arial"/>
                  <a:ea typeface="微软雅黑"/>
                  <a:cs typeface="+mn-ea"/>
                  <a:sym typeface="+mn-lt"/>
                </a:rPr>
                <a:t>参考资料</a:t>
              </a:r>
            </a:p>
          </p:txBody>
        </p:sp>
        <p:sp>
          <p:nvSpPr>
            <p:cNvPr id="8" name="文本框 7">
              <a:extLst>
                <a:ext uri="{FF2B5EF4-FFF2-40B4-BE49-F238E27FC236}">
                  <a16:creationId xmlns:a16="http://schemas.microsoft.com/office/drawing/2014/main" id="{832EDE8F-A181-46F2-9105-AA3110488AE4}"/>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References</a:t>
              </a:r>
            </a:p>
          </p:txBody>
        </p:sp>
      </p:grpSp>
      <p:grpSp>
        <p:nvGrpSpPr>
          <p:cNvPr id="9" name="组合 8">
            <a:extLst>
              <a:ext uri="{FF2B5EF4-FFF2-40B4-BE49-F238E27FC236}">
                <a16:creationId xmlns:a16="http://schemas.microsoft.com/office/drawing/2014/main" id="{E3AA0BFC-EC04-4748-A057-82E6943C3846}"/>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5659D94C-84DD-4956-BCEF-9428C99133E8}"/>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3C436E45-B2A7-4156-BA55-A18EE3E2F97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9B813F7C-19B5-4091-BA81-7F55F9C104CD}"/>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BB9D0D39-C748-416F-B868-CC8DCDEFBB5C}"/>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E87EEBD5-4CBA-4737-805E-67193D76923B}"/>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7794BADE-25F5-4459-B5E9-88BE37DA2C08}"/>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43013C49-6A12-407C-BCBC-971BD3FEB4E2}"/>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B4651A35-3C02-4212-B749-A36523C94EE1}"/>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20F51610-5CA3-4BD9-9A0F-80D75C57702A}"/>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4F32DD94-1DAE-42F0-9E35-B099211D9F68}"/>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1C8020AE-37BF-481C-B305-15BA46F39599}"/>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1DC0FA43-0806-4A8B-A58B-7F8A2EB49706}"/>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5ED7842F-67A5-47DC-A35D-EF745215D627}"/>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9638C312-0A25-4ED4-BF67-CD25650A3D76}"/>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6D4B6174-7BD3-481E-A7EA-D5A846155D0C}"/>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93CB92F1-FF95-4A50-B5D3-4E42C4E0F023}"/>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636D4214-7305-4F1B-8BE6-3A3917EBE498}"/>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E2F1294A-2B80-406A-99DB-1A18154D4E93}"/>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CD79579E-3A31-40A0-BA18-7CFD9265EA8D}"/>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79FFBC80-D5C7-4C30-8A7E-C156361353A3}"/>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8920183F-71CC-4CDC-8996-E9CD4A17E9A3}"/>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139E16E6-A568-4CB7-B05F-0B258E5C4F2B}"/>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DD9647B-0961-4E0C-BFE0-BA4E98AFD037}"/>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808F6CE6-B281-421E-8AC7-62B81AE5515F}"/>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7D6A4969-EF89-463B-9F2C-91103A4DC603}"/>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465D9C7C-D063-44FD-B12F-A84221A11458}"/>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1EC46A57-F10D-4F93-9D0B-E49DC908F68D}"/>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89DACE62-CB87-4FCA-AF37-167AB67B0AAF}"/>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A1EA60D3-EA1A-40EA-ADFC-A9BF335F596A}"/>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B6887A58-177C-4150-B710-3815B60699FA}"/>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7EBB5239-0EE6-4E3C-922E-9817FA0547BA}"/>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grpSp>
        <p:nvGrpSpPr>
          <p:cNvPr id="41" name="组合 40">
            <a:extLst>
              <a:ext uri="{FF2B5EF4-FFF2-40B4-BE49-F238E27FC236}">
                <a16:creationId xmlns:a16="http://schemas.microsoft.com/office/drawing/2014/main" id="{72AC7CD5-A725-4E59-ADBB-675C48900841}"/>
              </a:ext>
            </a:extLst>
          </p:cNvPr>
          <p:cNvGrpSpPr/>
          <p:nvPr/>
        </p:nvGrpSpPr>
        <p:grpSpPr>
          <a:xfrm>
            <a:off x="-381865" y="3668723"/>
            <a:ext cx="8094776" cy="403925"/>
            <a:chOff x="-1109630" y="3528909"/>
            <a:chExt cx="11355518" cy="566633"/>
          </a:xfrm>
          <a:solidFill>
            <a:srgbClr val="363E47"/>
          </a:solidFill>
        </p:grpSpPr>
        <p:sp>
          <p:nvSpPr>
            <p:cNvPr id="42" name="平行四边形 41">
              <a:extLst>
                <a:ext uri="{FF2B5EF4-FFF2-40B4-BE49-F238E27FC236}">
                  <a16:creationId xmlns:a16="http://schemas.microsoft.com/office/drawing/2014/main" id="{41A87AFD-29EC-4AB0-82D6-D4F5528153AD}"/>
                </a:ext>
              </a:extLst>
            </p:cNvPr>
            <p:cNvSpPr/>
            <p:nvPr/>
          </p:nvSpPr>
          <p:spPr>
            <a:xfrm rot="10800000" flipH="1" flipV="1">
              <a:off x="3425437" y="3528909"/>
              <a:ext cx="2260367" cy="566633"/>
            </a:xfrm>
            <a:prstGeom prst="parallelogram">
              <a:avLst>
                <a:gd name="adj" fmla="val 57842"/>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3" name="平行四边形 42">
              <a:extLst>
                <a:ext uri="{FF2B5EF4-FFF2-40B4-BE49-F238E27FC236}">
                  <a16:creationId xmlns:a16="http://schemas.microsoft.com/office/drawing/2014/main" id="{620F3C43-9D9C-4907-BD04-6E523BF36B5B}"/>
                </a:ext>
              </a:extLst>
            </p:cNvPr>
            <p:cNvSpPr/>
            <p:nvPr/>
          </p:nvSpPr>
          <p:spPr>
            <a:xfrm rot="10800000" flipH="1" flipV="1">
              <a:off x="5705479" y="3528909"/>
              <a:ext cx="2260367" cy="566633"/>
            </a:xfrm>
            <a:prstGeom prst="parallelogram">
              <a:avLst>
                <a:gd name="adj" fmla="val 578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4" name="平行四边形 43">
              <a:extLst>
                <a:ext uri="{FF2B5EF4-FFF2-40B4-BE49-F238E27FC236}">
                  <a16:creationId xmlns:a16="http://schemas.microsoft.com/office/drawing/2014/main" id="{8A132750-E496-4DC9-BC17-7D1BBF6D0631}"/>
                </a:ext>
              </a:extLst>
            </p:cNvPr>
            <p:cNvSpPr/>
            <p:nvPr/>
          </p:nvSpPr>
          <p:spPr>
            <a:xfrm rot="10800000" flipH="1" flipV="1">
              <a:off x="7985521" y="3528909"/>
              <a:ext cx="2260367" cy="566633"/>
            </a:xfrm>
            <a:prstGeom prst="parallelogram">
              <a:avLst>
                <a:gd name="adj" fmla="val 57842"/>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5" name="平行四边形 44">
              <a:extLst>
                <a:ext uri="{FF2B5EF4-FFF2-40B4-BE49-F238E27FC236}">
                  <a16:creationId xmlns:a16="http://schemas.microsoft.com/office/drawing/2014/main" id="{B0517367-A283-40A4-BF4D-B3384D63F349}"/>
                </a:ext>
              </a:extLst>
            </p:cNvPr>
            <p:cNvSpPr/>
            <p:nvPr/>
          </p:nvSpPr>
          <p:spPr>
            <a:xfrm rot="10800000" flipH="1" flipV="1">
              <a:off x="-1109630" y="3528909"/>
              <a:ext cx="2260367" cy="566633"/>
            </a:xfrm>
            <a:prstGeom prst="parallelogram">
              <a:avLst>
                <a:gd name="adj" fmla="val 578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6" name="平行四边形 45">
              <a:extLst>
                <a:ext uri="{FF2B5EF4-FFF2-40B4-BE49-F238E27FC236}">
                  <a16:creationId xmlns:a16="http://schemas.microsoft.com/office/drawing/2014/main" id="{1F67F839-D4BE-45FF-A572-D8ECA3196F74}"/>
                </a:ext>
              </a:extLst>
            </p:cNvPr>
            <p:cNvSpPr/>
            <p:nvPr/>
          </p:nvSpPr>
          <p:spPr>
            <a:xfrm rot="10800000" flipH="1" flipV="1">
              <a:off x="1145395" y="3528909"/>
              <a:ext cx="2260367" cy="566633"/>
            </a:xfrm>
            <a:prstGeom prst="parallelogram">
              <a:avLst>
                <a:gd name="adj" fmla="val 578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cxnSp>
        <p:nvCxnSpPr>
          <p:cNvPr id="51" name="直接连接符 50">
            <a:extLst>
              <a:ext uri="{FF2B5EF4-FFF2-40B4-BE49-F238E27FC236}">
                <a16:creationId xmlns:a16="http://schemas.microsoft.com/office/drawing/2014/main" id="{BB34A7A9-047F-4D35-AF41-57D409372A95}"/>
              </a:ext>
            </a:extLst>
          </p:cNvPr>
          <p:cNvCxnSpPr>
            <a:cxnSpLocks/>
          </p:cNvCxnSpPr>
          <p:nvPr/>
        </p:nvCxnSpPr>
        <p:spPr>
          <a:xfrm>
            <a:off x="3660878" y="3020574"/>
            <a:ext cx="0" cy="468782"/>
          </a:xfrm>
          <a:prstGeom prst="line">
            <a:avLst/>
          </a:prstGeom>
          <a:ln w="12700" cap="rnd">
            <a:solidFill>
              <a:srgbClr val="363E47"/>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826936EC-C76F-4831-B481-E15C44E1DA64}"/>
              </a:ext>
            </a:extLst>
          </p:cNvPr>
          <p:cNvGrpSpPr/>
          <p:nvPr/>
        </p:nvGrpSpPr>
        <p:grpSpPr>
          <a:xfrm>
            <a:off x="2229133" y="1804470"/>
            <a:ext cx="2863490" cy="1224867"/>
            <a:chOff x="2381208" y="1825450"/>
            <a:chExt cx="2564967" cy="1225027"/>
          </a:xfrm>
        </p:grpSpPr>
        <p:sp>
          <p:nvSpPr>
            <p:cNvPr id="52" name="文本框 51">
              <a:extLst>
                <a:ext uri="{FF2B5EF4-FFF2-40B4-BE49-F238E27FC236}">
                  <a16:creationId xmlns:a16="http://schemas.microsoft.com/office/drawing/2014/main" id="{54167A7E-9912-42F2-9CDD-949139D6950A}"/>
                </a:ext>
              </a:extLst>
            </p:cNvPr>
            <p:cNvSpPr txBox="1"/>
            <p:nvPr/>
          </p:nvSpPr>
          <p:spPr>
            <a:xfrm>
              <a:off x="2516300" y="1825450"/>
              <a:ext cx="2290109" cy="1077359"/>
            </a:xfrm>
            <a:prstGeom prst="rect">
              <a:avLst/>
            </a:prstGeom>
            <a:noFill/>
          </p:spPr>
          <p:txBody>
            <a:bodyPr wrap="square" rtlCol="0">
              <a:spAutoFit/>
              <a:scene3d>
                <a:camera prst="orthographicFront"/>
                <a:lightRig rig="threePt" dir="t"/>
              </a:scene3d>
              <a:sp3d contourW="12700"/>
            </a:bodyPr>
            <a:lstStyle/>
            <a:p>
              <a:pPr algn="dist" defTabSz="457154"/>
              <a:r>
                <a:rPr lang="en-US" altLang="zh-CN" sz="3200" b="1" dirty="0">
                  <a:solidFill>
                    <a:srgbClr val="000000"/>
                  </a:solidFill>
                  <a:latin typeface="Arial"/>
                  <a:ea typeface="微软雅黑"/>
                  <a:cs typeface="+mn-ea"/>
                  <a:sym typeface="+mn-lt"/>
                </a:rPr>
                <a:t>Transformer</a:t>
              </a:r>
              <a:endParaRPr lang="zh-CN" altLang="en-US" sz="3200" b="1" dirty="0">
                <a:solidFill>
                  <a:srgbClr val="000000"/>
                </a:solidFill>
                <a:latin typeface="Arial"/>
                <a:ea typeface="微软雅黑"/>
                <a:cs typeface="+mn-ea"/>
                <a:sym typeface="+mn-lt"/>
              </a:endParaRPr>
            </a:p>
          </p:txBody>
        </p:sp>
        <p:sp>
          <p:nvSpPr>
            <p:cNvPr id="53" name="文本框 52">
              <a:extLst>
                <a:ext uri="{FF2B5EF4-FFF2-40B4-BE49-F238E27FC236}">
                  <a16:creationId xmlns:a16="http://schemas.microsoft.com/office/drawing/2014/main" id="{92B5D953-BA1F-4851-BCA4-229C0616B63D}"/>
                </a:ext>
              </a:extLst>
            </p:cNvPr>
            <p:cNvSpPr txBox="1"/>
            <p:nvPr/>
          </p:nvSpPr>
          <p:spPr>
            <a:xfrm>
              <a:off x="2381208" y="2253295"/>
              <a:ext cx="2564967" cy="797182"/>
            </a:xfrm>
            <a:prstGeom prst="rect">
              <a:avLst/>
            </a:prstGeom>
            <a:noFill/>
          </p:spPr>
          <p:txBody>
            <a:bodyPr wrap="square">
              <a:spAutoFit/>
              <a:scene3d>
                <a:camera prst="orthographicFront"/>
                <a:lightRig rig="threePt" dir="t"/>
              </a:scene3d>
              <a:sp3d contourW="12700"/>
            </a:bodyPr>
            <a:lstStyle/>
            <a:p>
              <a:pPr algn="ctr" defTabSz="457154">
                <a:lnSpc>
                  <a:spcPct val="120000"/>
                </a:lnSpc>
                <a:defRPr/>
              </a:pPr>
              <a:r>
                <a:rPr lang="en-US" altLang="zh-CN" sz="2000" b="1" dirty="0">
                  <a:solidFill>
                    <a:srgbClr val="000000">
                      <a:lumMod val="50000"/>
                      <a:lumOff val="50000"/>
                    </a:srgbClr>
                  </a:solidFill>
                  <a:latin typeface="Arial"/>
                  <a:ea typeface="微软雅黑"/>
                  <a:cs typeface="+mn-ea"/>
                  <a:sym typeface="+mn-lt"/>
                </a:rPr>
                <a:t>Attention is All You Need</a:t>
              </a:r>
            </a:p>
          </p:txBody>
        </p:sp>
      </p:grpSp>
      <p:sp>
        <p:nvSpPr>
          <p:cNvPr id="54" name="文本框 53">
            <a:extLst>
              <a:ext uri="{FF2B5EF4-FFF2-40B4-BE49-F238E27FC236}">
                <a16:creationId xmlns:a16="http://schemas.microsoft.com/office/drawing/2014/main" id="{C843B8B4-9919-4788-AD8A-926D0CA02733}"/>
              </a:ext>
            </a:extLst>
          </p:cNvPr>
          <p:cNvSpPr txBox="1"/>
          <p:nvPr/>
        </p:nvSpPr>
        <p:spPr>
          <a:xfrm>
            <a:off x="3161245" y="3638564"/>
            <a:ext cx="979500" cy="461605"/>
          </a:xfrm>
          <a:prstGeom prst="rect">
            <a:avLst/>
          </a:prstGeom>
          <a:noFill/>
        </p:spPr>
        <p:txBody>
          <a:bodyPr wrap="square" rtlCol="0">
            <a:spAutoFit/>
            <a:scene3d>
              <a:camera prst="orthographicFront"/>
              <a:lightRig rig="threePt" dir="t"/>
            </a:scene3d>
            <a:sp3d contourW="12700"/>
          </a:bodyPr>
          <a:lstStyle/>
          <a:p>
            <a:pPr algn="ctr" defTabSz="457154"/>
            <a:r>
              <a:rPr lang="en-US" altLang="zh-CN" sz="2400" b="1" dirty="0">
                <a:solidFill>
                  <a:srgbClr val="FFFFFF"/>
                </a:solidFill>
                <a:latin typeface="Arial"/>
                <a:ea typeface="微软雅黑"/>
                <a:cs typeface="+mn-ea"/>
                <a:sym typeface="+mn-lt"/>
              </a:rPr>
              <a:t>2017</a:t>
            </a:r>
            <a:endParaRPr lang="zh-CN" altLang="en-US" sz="2400" b="1" dirty="0">
              <a:solidFill>
                <a:srgbClr val="FFFFFF"/>
              </a:solidFill>
              <a:latin typeface="Arial"/>
              <a:ea typeface="微软雅黑"/>
              <a:cs typeface="+mn-ea"/>
              <a:sym typeface="+mn-lt"/>
            </a:endParaRPr>
          </a:p>
        </p:txBody>
      </p:sp>
      <p:grpSp>
        <p:nvGrpSpPr>
          <p:cNvPr id="68" name="组合 67">
            <a:extLst>
              <a:ext uri="{FF2B5EF4-FFF2-40B4-BE49-F238E27FC236}">
                <a16:creationId xmlns:a16="http://schemas.microsoft.com/office/drawing/2014/main" id="{EC75B236-E38A-4247-8C64-EC0782404519}"/>
              </a:ext>
            </a:extLst>
          </p:cNvPr>
          <p:cNvGrpSpPr/>
          <p:nvPr/>
        </p:nvGrpSpPr>
        <p:grpSpPr>
          <a:xfrm>
            <a:off x="3679944" y="4807961"/>
            <a:ext cx="3874243" cy="1751185"/>
            <a:chOff x="3668155" y="4758542"/>
            <a:chExt cx="3874748" cy="1751413"/>
          </a:xfrm>
        </p:grpSpPr>
        <p:sp>
          <p:nvSpPr>
            <p:cNvPr id="55" name="文本框 54">
              <a:extLst>
                <a:ext uri="{FF2B5EF4-FFF2-40B4-BE49-F238E27FC236}">
                  <a16:creationId xmlns:a16="http://schemas.microsoft.com/office/drawing/2014/main" id="{0A1E0520-C26A-4EBD-A381-350C2A84E1D1}"/>
                </a:ext>
              </a:extLst>
            </p:cNvPr>
            <p:cNvSpPr txBox="1"/>
            <p:nvPr/>
          </p:nvSpPr>
          <p:spPr>
            <a:xfrm>
              <a:off x="4493665" y="4758542"/>
              <a:ext cx="1562889" cy="584851"/>
            </a:xfrm>
            <a:prstGeom prst="rect">
              <a:avLst/>
            </a:prstGeom>
            <a:noFill/>
          </p:spPr>
          <p:txBody>
            <a:bodyPr wrap="square" rtlCol="0">
              <a:spAutoFit/>
              <a:scene3d>
                <a:camera prst="orthographicFront"/>
                <a:lightRig rig="threePt" dir="t"/>
              </a:scene3d>
              <a:sp3d contourW="12700"/>
            </a:bodyPr>
            <a:lstStyle/>
            <a:p>
              <a:pPr algn="dist" defTabSz="457154"/>
              <a:r>
                <a:rPr lang="en-US" altLang="zh-CN" sz="3200" b="1" dirty="0">
                  <a:solidFill>
                    <a:srgbClr val="000000"/>
                  </a:solidFill>
                  <a:latin typeface="Arial"/>
                  <a:ea typeface="微软雅黑"/>
                  <a:cs typeface="+mn-ea"/>
                  <a:sym typeface="+mn-lt"/>
                </a:rPr>
                <a:t>Gaitset</a:t>
              </a:r>
              <a:endParaRPr lang="zh-CN" altLang="en-US" sz="2400" b="1" dirty="0">
                <a:solidFill>
                  <a:srgbClr val="000000"/>
                </a:solidFill>
                <a:latin typeface="Arial"/>
                <a:ea typeface="微软雅黑"/>
                <a:cs typeface="+mn-ea"/>
                <a:sym typeface="+mn-lt"/>
              </a:endParaRPr>
            </a:p>
          </p:txBody>
        </p:sp>
        <p:sp>
          <p:nvSpPr>
            <p:cNvPr id="56" name="文本框 55">
              <a:extLst>
                <a:ext uri="{FF2B5EF4-FFF2-40B4-BE49-F238E27FC236}">
                  <a16:creationId xmlns:a16="http://schemas.microsoft.com/office/drawing/2014/main" id="{F84E12EA-D684-4EBE-8264-DAAEB64EDC9D}"/>
                </a:ext>
              </a:extLst>
            </p:cNvPr>
            <p:cNvSpPr txBox="1"/>
            <p:nvPr/>
          </p:nvSpPr>
          <p:spPr>
            <a:xfrm>
              <a:off x="3668155" y="5343393"/>
              <a:ext cx="3874748" cy="1166562"/>
            </a:xfrm>
            <a:prstGeom prst="rect">
              <a:avLst/>
            </a:prstGeom>
            <a:noFill/>
          </p:spPr>
          <p:txBody>
            <a:bodyPr wrap="square">
              <a:spAutoFit/>
              <a:scene3d>
                <a:camera prst="orthographicFront"/>
                <a:lightRig rig="threePt" dir="t"/>
              </a:scene3d>
              <a:sp3d contourW="12700"/>
            </a:bodyPr>
            <a:lstStyle/>
            <a:p>
              <a:pPr algn="ctr" defTabSz="457154">
                <a:lnSpc>
                  <a:spcPct val="120000"/>
                </a:lnSpc>
                <a:defRPr/>
              </a:pPr>
              <a:r>
                <a:rPr lang="en-US" altLang="zh-CN" sz="2000" b="1" dirty="0" err="1">
                  <a:solidFill>
                    <a:srgbClr val="000000">
                      <a:lumMod val="50000"/>
                      <a:lumOff val="50000"/>
                    </a:srgbClr>
                  </a:solidFill>
                  <a:latin typeface="Arial"/>
                  <a:ea typeface="微软雅黑"/>
                  <a:cs typeface="+mn-ea"/>
                  <a:sym typeface="+mn-lt"/>
                </a:rPr>
                <a:t>GaitSet</a:t>
              </a:r>
              <a:r>
                <a:rPr lang="en-US" altLang="zh-CN" sz="2000" b="1" dirty="0">
                  <a:solidFill>
                    <a:srgbClr val="000000">
                      <a:lumMod val="50000"/>
                      <a:lumOff val="50000"/>
                    </a:srgbClr>
                  </a:solidFill>
                  <a:latin typeface="Arial"/>
                  <a:ea typeface="微软雅黑"/>
                  <a:cs typeface="+mn-ea"/>
                  <a:sym typeface="+mn-lt"/>
                </a:rPr>
                <a:t>: Regarding Gait as a Set for Cross-View Gait Recognition</a:t>
              </a:r>
            </a:p>
          </p:txBody>
        </p:sp>
      </p:grpSp>
      <p:sp>
        <p:nvSpPr>
          <p:cNvPr id="57" name="文本框 56">
            <a:extLst>
              <a:ext uri="{FF2B5EF4-FFF2-40B4-BE49-F238E27FC236}">
                <a16:creationId xmlns:a16="http://schemas.microsoft.com/office/drawing/2014/main" id="{EC1C487E-4359-4581-BCA7-F683D1929972}"/>
              </a:ext>
            </a:extLst>
          </p:cNvPr>
          <p:cNvSpPr txBox="1"/>
          <p:nvPr/>
        </p:nvSpPr>
        <p:spPr>
          <a:xfrm>
            <a:off x="4774777" y="3638564"/>
            <a:ext cx="979500" cy="461665"/>
          </a:xfrm>
          <a:prstGeom prst="rect">
            <a:avLst/>
          </a:prstGeom>
          <a:noFill/>
        </p:spPr>
        <p:txBody>
          <a:bodyPr wrap="square" rtlCol="0">
            <a:spAutoFit/>
            <a:scene3d>
              <a:camera prst="orthographicFront"/>
              <a:lightRig rig="threePt" dir="t"/>
            </a:scene3d>
            <a:sp3d contourW="12700"/>
          </a:bodyPr>
          <a:lstStyle/>
          <a:p>
            <a:pPr algn="ctr" defTabSz="457154"/>
            <a:r>
              <a:rPr lang="en-US" altLang="zh-CN" sz="2400" b="1" dirty="0">
                <a:solidFill>
                  <a:srgbClr val="FFFFFF"/>
                </a:solidFill>
                <a:latin typeface="Arial"/>
                <a:ea typeface="微软雅黑"/>
                <a:cs typeface="+mn-ea"/>
                <a:sym typeface="+mn-lt"/>
              </a:rPr>
              <a:t>2019</a:t>
            </a:r>
            <a:endParaRPr lang="zh-CN" altLang="en-US" sz="2400" b="1" dirty="0">
              <a:solidFill>
                <a:srgbClr val="FFFFFF"/>
              </a:solidFill>
              <a:latin typeface="Arial"/>
              <a:ea typeface="微软雅黑"/>
              <a:cs typeface="+mn-ea"/>
              <a:sym typeface="+mn-lt"/>
            </a:endParaRPr>
          </a:p>
        </p:txBody>
      </p:sp>
      <p:cxnSp>
        <p:nvCxnSpPr>
          <p:cNvPr id="58" name="直接连接符 57">
            <a:extLst>
              <a:ext uri="{FF2B5EF4-FFF2-40B4-BE49-F238E27FC236}">
                <a16:creationId xmlns:a16="http://schemas.microsoft.com/office/drawing/2014/main" id="{D42363AB-34E2-4BCE-944C-680B4A3F849A}"/>
              </a:ext>
            </a:extLst>
          </p:cNvPr>
          <p:cNvCxnSpPr>
            <a:cxnSpLocks/>
          </p:cNvCxnSpPr>
          <p:nvPr/>
        </p:nvCxnSpPr>
        <p:spPr>
          <a:xfrm>
            <a:off x="5379500" y="4219632"/>
            <a:ext cx="0" cy="468782"/>
          </a:xfrm>
          <a:prstGeom prst="line">
            <a:avLst/>
          </a:prstGeom>
          <a:ln w="12700" cap="rnd">
            <a:solidFill>
              <a:srgbClr val="363E47"/>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6C7376D-2FF8-499B-9AF5-7A9EA9BE496A}"/>
              </a:ext>
            </a:extLst>
          </p:cNvPr>
          <p:cNvCxnSpPr>
            <a:cxnSpLocks/>
          </p:cNvCxnSpPr>
          <p:nvPr/>
        </p:nvCxnSpPr>
        <p:spPr>
          <a:xfrm>
            <a:off x="7054510" y="3020574"/>
            <a:ext cx="0" cy="468782"/>
          </a:xfrm>
          <a:prstGeom prst="line">
            <a:avLst/>
          </a:prstGeom>
          <a:ln w="12700" cap="rnd">
            <a:solidFill>
              <a:srgbClr val="363E47"/>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46FE1419-1BBE-46E2-8BB3-436E5E8C6220}"/>
              </a:ext>
            </a:extLst>
          </p:cNvPr>
          <p:cNvGrpSpPr/>
          <p:nvPr/>
        </p:nvGrpSpPr>
        <p:grpSpPr>
          <a:xfrm>
            <a:off x="5460217" y="1804470"/>
            <a:ext cx="4842611" cy="1238628"/>
            <a:chOff x="5675431" y="1825550"/>
            <a:chExt cx="2726391" cy="1238791"/>
          </a:xfrm>
        </p:grpSpPr>
        <p:sp>
          <p:nvSpPr>
            <p:cNvPr id="60" name="文本框 59">
              <a:extLst>
                <a:ext uri="{FF2B5EF4-FFF2-40B4-BE49-F238E27FC236}">
                  <a16:creationId xmlns:a16="http://schemas.microsoft.com/office/drawing/2014/main" id="{5B00BEFB-6E28-4ABE-B6AC-A88C8CE93A3E}"/>
                </a:ext>
              </a:extLst>
            </p:cNvPr>
            <p:cNvSpPr txBox="1"/>
            <p:nvPr/>
          </p:nvSpPr>
          <p:spPr>
            <a:xfrm>
              <a:off x="5718786" y="1825550"/>
              <a:ext cx="2413622" cy="584852"/>
            </a:xfrm>
            <a:prstGeom prst="rect">
              <a:avLst/>
            </a:prstGeom>
            <a:noFill/>
          </p:spPr>
          <p:txBody>
            <a:bodyPr wrap="square" rtlCol="0">
              <a:spAutoFit/>
              <a:scene3d>
                <a:camera prst="orthographicFront"/>
                <a:lightRig rig="threePt" dir="t"/>
              </a:scene3d>
              <a:sp3d contourW="12700"/>
            </a:bodyPr>
            <a:lstStyle/>
            <a:p>
              <a:pPr algn="ctr" defTabSz="457154"/>
              <a:r>
                <a:rPr lang="en-US" altLang="zh-CN" sz="3200" b="1" dirty="0" err="1">
                  <a:solidFill>
                    <a:srgbClr val="000000"/>
                  </a:solidFill>
                  <a:latin typeface="Arial"/>
                  <a:ea typeface="微软雅黑"/>
                  <a:cs typeface="+mn-ea"/>
                  <a:sym typeface="+mn-lt"/>
                </a:rPr>
                <a:t>Swin</a:t>
              </a:r>
              <a:r>
                <a:rPr lang="en-US" altLang="zh-CN" sz="3200" b="1" dirty="0">
                  <a:solidFill>
                    <a:srgbClr val="000000"/>
                  </a:solidFill>
                  <a:latin typeface="Arial"/>
                  <a:ea typeface="微软雅黑"/>
                  <a:cs typeface="+mn-ea"/>
                  <a:sym typeface="+mn-lt"/>
                </a:rPr>
                <a:t> Transformer</a:t>
              </a:r>
              <a:endParaRPr lang="zh-CN" altLang="en-US" sz="3200" b="1" dirty="0">
                <a:solidFill>
                  <a:srgbClr val="000000"/>
                </a:solidFill>
                <a:latin typeface="Arial"/>
                <a:ea typeface="微软雅黑"/>
                <a:cs typeface="+mn-ea"/>
                <a:sym typeface="+mn-lt"/>
              </a:endParaRPr>
            </a:p>
          </p:txBody>
        </p:sp>
        <p:sp>
          <p:nvSpPr>
            <p:cNvPr id="61" name="文本框 60">
              <a:extLst>
                <a:ext uri="{FF2B5EF4-FFF2-40B4-BE49-F238E27FC236}">
                  <a16:creationId xmlns:a16="http://schemas.microsoft.com/office/drawing/2014/main" id="{7BA4B9E2-CE25-4436-A8FE-5B4581F9C31F}"/>
                </a:ext>
              </a:extLst>
            </p:cNvPr>
            <p:cNvSpPr txBox="1"/>
            <p:nvPr/>
          </p:nvSpPr>
          <p:spPr>
            <a:xfrm>
              <a:off x="5675431" y="2267158"/>
              <a:ext cx="2726391" cy="797183"/>
            </a:xfrm>
            <a:prstGeom prst="rect">
              <a:avLst/>
            </a:prstGeom>
            <a:noFill/>
          </p:spPr>
          <p:txBody>
            <a:bodyPr wrap="square">
              <a:spAutoFit/>
              <a:scene3d>
                <a:camera prst="orthographicFront"/>
                <a:lightRig rig="threePt" dir="t"/>
              </a:scene3d>
              <a:sp3d contourW="12700"/>
            </a:bodyPr>
            <a:lstStyle/>
            <a:p>
              <a:pPr algn="ctr" defTabSz="457154">
                <a:lnSpc>
                  <a:spcPct val="120000"/>
                </a:lnSpc>
                <a:defRPr/>
              </a:pPr>
              <a:r>
                <a:rPr lang="en-US" altLang="zh-CN" sz="2000" b="1" dirty="0" err="1">
                  <a:solidFill>
                    <a:srgbClr val="000000">
                      <a:lumMod val="50000"/>
                      <a:lumOff val="50000"/>
                    </a:srgbClr>
                  </a:solidFill>
                  <a:latin typeface="Arial"/>
                  <a:ea typeface="微软雅黑"/>
                  <a:cs typeface="+mn-ea"/>
                  <a:sym typeface="+mn-lt"/>
                </a:rPr>
                <a:t>Swin</a:t>
              </a:r>
              <a:r>
                <a:rPr lang="en-US" altLang="zh-CN" sz="2000" b="1" dirty="0">
                  <a:solidFill>
                    <a:srgbClr val="000000">
                      <a:lumMod val="50000"/>
                      <a:lumOff val="50000"/>
                    </a:srgbClr>
                  </a:solidFill>
                  <a:latin typeface="Arial"/>
                  <a:ea typeface="微软雅黑"/>
                  <a:cs typeface="+mn-ea"/>
                  <a:sym typeface="+mn-lt"/>
                </a:rPr>
                <a:t> Transformer: Hierarchical Vision Transformer using Shifted Windows</a:t>
              </a:r>
            </a:p>
          </p:txBody>
        </p:sp>
      </p:grpSp>
      <p:sp>
        <p:nvSpPr>
          <p:cNvPr id="62" name="文本框 61">
            <a:extLst>
              <a:ext uri="{FF2B5EF4-FFF2-40B4-BE49-F238E27FC236}">
                <a16:creationId xmlns:a16="http://schemas.microsoft.com/office/drawing/2014/main" id="{98E3AB8B-D90E-4D47-A814-0901F270BECE}"/>
              </a:ext>
            </a:extLst>
          </p:cNvPr>
          <p:cNvSpPr txBox="1"/>
          <p:nvPr/>
        </p:nvSpPr>
        <p:spPr>
          <a:xfrm>
            <a:off x="6397085" y="3638564"/>
            <a:ext cx="979500" cy="461605"/>
          </a:xfrm>
          <a:prstGeom prst="rect">
            <a:avLst/>
          </a:prstGeom>
          <a:noFill/>
        </p:spPr>
        <p:txBody>
          <a:bodyPr wrap="square" rtlCol="0">
            <a:spAutoFit/>
            <a:scene3d>
              <a:camera prst="orthographicFront"/>
              <a:lightRig rig="threePt" dir="t"/>
            </a:scene3d>
            <a:sp3d contourW="12700"/>
          </a:bodyPr>
          <a:lstStyle/>
          <a:p>
            <a:pPr algn="ctr" defTabSz="457154"/>
            <a:r>
              <a:rPr lang="en-US" altLang="zh-CN" sz="2400" b="1" dirty="0">
                <a:solidFill>
                  <a:srgbClr val="FFFFFF"/>
                </a:solidFill>
                <a:latin typeface="Arial"/>
                <a:ea typeface="微软雅黑"/>
                <a:cs typeface="+mn-ea"/>
                <a:sym typeface="+mn-lt"/>
              </a:rPr>
              <a:t>2021</a:t>
            </a:r>
            <a:endParaRPr lang="zh-CN" altLang="en-US" sz="2400" b="1" dirty="0">
              <a:solidFill>
                <a:srgbClr val="FFFFFF"/>
              </a:solidFill>
              <a:latin typeface="Arial"/>
              <a:ea typeface="微软雅黑"/>
              <a:cs typeface="+mn-ea"/>
              <a:sym typeface="+mn-lt"/>
            </a:endParaRPr>
          </a:p>
        </p:txBody>
      </p:sp>
      <p:grpSp>
        <p:nvGrpSpPr>
          <p:cNvPr id="70" name="组合 69">
            <a:extLst>
              <a:ext uri="{FF2B5EF4-FFF2-40B4-BE49-F238E27FC236}">
                <a16:creationId xmlns:a16="http://schemas.microsoft.com/office/drawing/2014/main" id="{7F207FD5-46FD-1878-9464-C43DF4A9353C}"/>
              </a:ext>
            </a:extLst>
          </p:cNvPr>
          <p:cNvGrpSpPr/>
          <p:nvPr/>
        </p:nvGrpSpPr>
        <p:grpSpPr>
          <a:xfrm>
            <a:off x="-221874" y="4736982"/>
            <a:ext cx="4393020" cy="1854714"/>
            <a:chOff x="3064403" y="4736355"/>
            <a:chExt cx="4393593" cy="1854955"/>
          </a:xfrm>
        </p:grpSpPr>
        <p:sp>
          <p:nvSpPr>
            <p:cNvPr id="71" name="文本框 70">
              <a:extLst>
                <a:ext uri="{FF2B5EF4-FFF2-40B4-BE49-F238E27FC236}">
                  <a16:creationId xmlns:a16="http://schemas.microsoft.com/office/drawing/2014/main" id="{12B9D486-E205-C6FC-2CAF-116CF8247FA3}"/>
                </a:ext>
              </a:extLst>
            </p:cNvPr>
            <p:cNvSpPr txBox="1"/>
            <p:nvPr/>
          </p:nvSpPr>
          <p:spPr>
            <a:xfrm>
              <a:off x="3064403" y="4736355"/>
              <a:ext cx="4393593" cy="1077358"/>
            </a:xfrm>
            <a:prstGeom prst="rect">
              <a:avLst/>
            </a:prstGeom>
            <a:noFill/>
          </p:spPr>
          <p:txBody>
            <a:bodyPr wrap="square" rtlCol="0">
              <a:spAutoFit/>
              <a:scene3d>
                <a:camera prst="orthographicFront"/>
                <a:lightRig rig="threePt" dir="t"/>
              </a:scene3d>
              <a:sp3d contourW="12700"/>
            </a:bodyPr>
            <a:lstStyle/>
            <a:p>
              <a:pPr algn="ctr" defTabSz="457154"/>
              <a:r>
                <a:rPr lang="en-US" altLang="zh-CN" sz="3200" b="1" dirty="0">
                  <a:solidFill>
                    <a:srgbClr val="000000"/>
                  </a:solidFill>
                  <a:latin typeface="Arial"/>
                  <a:ea typeface="微软雅黑"/>
                  <a:cs typeface="+mn-ea"/>
                  <a:sym typeface="+mn-lt"/>
                </a:rPr>
                <a:t>The deeper network</a:t>
              </a:r>
            </a:p>
            <a:p>
              <a:pPr algn="ctr" defTabSz="457154"/>
              <a:r>
                <a:rPr lang="en-US" altLang="zh-CN" sz="3200" b="1" dirty="0">
                  <a:solidFill>
                    <a:srgbClr val="000000"/>
                  </a:solidFill>
                  <a:latin typeface="Arial"/>
                  <a:ea typeface="微软雅黑"/>
                  <a:cs typeface="+mn-ea"/>
                  <a:sym typeface="+mn-lt"/>
                </a:rPr>
                <a:t>has higher error</a:t>
              </a:r>
              <a:endParaRPr lang="zh-CN" altLang="en-US" sz="2400" b="1" dirty="0">
                <a:solidFill>
                  <a:srgbClr val="000000"/>
                </a:solidFill>
                <a:latin typeface="Arial"/>
                <a:ea typeface="微软雅黑"/>
                <a:cs typeface="+mn-ea"/>
                <a:sym typeface="+mn-lt"/>
              </a:endParaRPr>
            </a:p>
          </p:txBody>
        </p:sp>
        <p:sp>
          <p:nvSpPr>
            <p:cNvPr id="72" name="文本框 71">
              <a:extLst>
                <a:ext uri="{FF2B5EF4-FFF2-40B4-BE49-F238E27FC236}">
                  <a16:creationId xmlns:a16="http://schemas.microsoft.com/office/drawing/2014/main" id="{3D1B77F7-1B39-FF55-F0A5-E856B2FFF105}"/>
                </a:ext>
              </a:extLst>
            </p:cNvPr>
            <p:cNvSpPr txBox="1"/>
            <p:nvPr/>
          </p:nvSpPr>
          <p:spPr>
            <a:xfrm>
              <a:off x="3642384" y="5794129"/>
              <a:ext cx="3341004" cy="797181"/>
            </a:xfrm>
            <a:prstGeom prst="rect">
              <a:avLst/>
            </a:prstGeom>
            <a:noFill/>
          </p:spPr>
          <p:txBody>
            <a:bodyPr wrap="square">
              <a:spAutoFit/>
              <a:scene3d>
                <a:camera prst="orthographicFront"/>
                <a:lightRig rig="threePt" dir="t"/>
              </a:scene3d>
              <a:sp3d contourW="12700"/>
            </a:bodyPr>
            <a:lstStyle/>
            <a:p>
              <a:pPr algn="ctr" defTabSz="457154">
                <a:lnSpc>
                  <a:spcPct val="120000"/>
                </a:lnSpc>
                <a:defRPr/>
              </a:pPr>
              <a:r>
                <a:rPr lang="en-US" altLang="zh-CN" sz="2000" b="1" dirty="0">
                  <a:solidFill>
                    <a:srgbClr val="000000">
                      <a:lumMod val="50000"/>
                      <a:lumOff val="50000"/>
                    </a:srgbClr>
                  </a:solidFill>
                  <a:latin typeface="Arial"/>
                  <a:ea typeface="微软雅黑"/>
                  <a:cs typeface="+mn-ea"/>
                  <a:sym typeface="+mn-lt"/>
                </a:rPr>
                <a:t>Deep Residual Learning for Image Recognition</a:t>
              </a:r>
            </a:p>
          </p:txBody>
        </p:sp>
      </p:grpSp>
      <p:cxnSp>
        <p:nvCxnSpPr>
          <p:cNvPr id="73" name="直接连接符 72">
            <a:extLst>
              <a:ext uri="{FF2B5EF4-FFF2-40B4-BE49-F238E27FC236}">
                <a16:creationId xmlns:a16="http://schemas.microsoft.com/office/drawing/2014/main" id="{C191465E-C140-7A0A-D832-7440F99B25FC}"/>
              </a:ext>
            </a:extLst>
          </p:cNvPr>
          <p:cNvCxnSpPr>
            <a:cxnSpLocks/>
          </p:cNvCxnSpPr>
          <p:nvPr/>
        </p:nvCxnSpPr>
        <p:spPr>
          <a:xfrm>
            <a:off x="1978648" y="4219632"/>
            <a:ext cx="0" cy="468782"/>
          </a:xfrm>
          <a:prstGeom prst="line">
            <a:avLst/>
          </a:prstGeom>
          <a:ln w="12700" cap="rnd">
            <a:solidFill>
              <a:srgbClr val="363E47"/>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4C92561F-AE4F-DF55-B0C9-0924848F203F}"/>
              </a:ext>
            </a:extLst>
          </p:cNvPr>
          <p:cNvSpPr txBox="1"/>
          <p:nvPr/>
        </p:nvSpPr>
        <p:spPr>
          <a:xfrm>
            <a:off x="1547786" y="3641796"/>
            <a:ext cx="979500" cy="461605"/>
          </a:xfrm>
          <a:prstGeom prst="rect">
            <a:avLst/>
          </a:prstGeom>
          <a:noFill/>
        </p:spPr>
        <p:txBody>
          <a:bodyPr wrap="square" rtlCol="0">
            <a:spAutoFit/>
            <a:scene3d>
              <a:camera prst="orthographicFront"/>
              <a:lightRig rig="threePt" dir="t"/>
            </a:scene3d>
            <a:sp3d contourW="12700"/>
          </a:bodyPr>
          <a:lstStyle/>
          <a:p>
            <a:pPr algn="ctr" defTabSz="457154"/>
            <a:r>
              <a:rPr lang="en-US" altLang="zh-CN" sz="2400" b="1" dirty="0">
                <a:solidFill>
                  <a:srgbClr val="FFFFFF"/>
                </a:solidFill>
                <a:latin typeface="Arial"/>
                <a:ea typeface="微软雅黑"/>
                <a:cs typeface="+mn-ea"/>
                <a:sym typeface="+mn-lt"/>
              </a:rPr>
              <a:t>2015</a:t>
            </a:r>
            <a:endParaRPr lang="zh-CN" altLang="en-US" sz="2400" b="1" dirty="0">
              <a:solidFill>
                <a:srgbClr val="FFFFFF"/>
              </a:solidFill>
              <a:latin typeface="Arial"/>
              <a:ea typeface="微软雅黑"/>
              <a:cs typeface="+mn-ea"/>
              <a:sym typeface="+mn-lt"/>
            </a:endParaRPr>
          </a:p>
        </p:txBody>
      </p:sp>
    </p:spTree>
    <p:extLst>
      <p:ext uri="{BB962C8B-B14F-4D97-AF65-F5344CB8AC3E}">
        <p14:creationId xmlns:p14="http://schemas.microsoft.com/office/powerpoint/2010/main" val="385072653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4"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down)">
                                      <p:cBhvr>
                                        <p:cTn id="13" dur="500"/>
                                        <p:tgtEl>
                                          <p:spTgt spid="59"/>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fill="hold"/>
                                        <p:tgtEl>
                                          <p:spTgt spid="67"/>
                                        </p:tgtEl>
                                        <p:attrNameLst>
                                          <p:attrName>ppt_w</p:attrName>
                                        </p:attrNameLst>
                                      </p:cBhvr>
                                      <p:tavLst>
                                        <p:tav tm="0">
                                          <p:val>
                                            <p:fltVal val="0"/>
                                          </p:val>
                                        </p:tav>
                                        <p:tav tm="100000">
                                          <p:val>
                                            <p:strVal val="#ppt_w"/>
                                          </p:val>
                                        </p:tav>
                                      </p:tavLst>
                                    </p:anim>
                                    <p:anim calcmode="lin" valueType="num">
                                      <p:cBhvr>
                                        <p:cTn id="18" dur="500" fill="hold"/>
                                        <p:tgtEl>
                                          <p:spTgt spid="67"/>
                                        </p:tgtEl>
                                        <p:attrNameLst>
                                          <p:attrName>ppt_h</p:attrName>
                                        </p:attrNameLst>
                                      </p:cBhvr>
                                      <p:tavLst>
                                        <p:tav tm="0">
                                          <p:val>
                                            <p:fltVal val="0"/>
                                          </p:val>
                                        </p:tav>
                                        <p:tav tm="100000">
                                          <p:val>
                                            <p:strVal val="#ppt_h"/>
                                          </p:val>
                                        </p:tav>
                                      </p:tavLst>
                                    </p:anim>
                                    <p:animEffect transition="in" filter="fade">
                                      <p:cBhvr>
                                        <p:cTn id="19" dur="500"/>
                                        <p:tgtEl>
                                          <p:spTgt spid="67"/>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500" fill="hold"/>
                                        <p:tgtEl>
                                          <p:spTgt spid="68"/>
                                        </p:tgtEl>
                                        <p:attrNameLst>
                                          <p:attrName>ppt_w</p:attrName>
                                        </p:attrNameLst>
                                      </p:cBhvr>
                                      <p:tavLst>
                                        <p:tav tm="0">
                                          <p:val>
                                            <p:fltVal val="0"/>
                                          </p:val>
                                        </p:tav>
                                        <p:tav tm="100000">
                                          <p:val>
                                            <p:strVal val="#ppt_w"/>
                                          </p:val>
                                        </p:tav>
                                      </p:tavLst>
                                    </p:anim>
                                    <p:anim calcmode="lin" valueType="num">
                                      <p:cBhvr>
                                        <p:cTn id="24" dur="500" fill="hold"/>
                                        <p:tgtEl>
                                          <p:spTgt spid="68"/>
                                        </p:tgtEl>
                                        <p:attrNameLst>
                                          <p:attrName>ppt_h</p:attrName>
                                        </p:attrNameLst>
                                      </p:cBhvr>
                                      <p:tavLst>
                                        <p:tav tm="0">
                                          <p:val>
                                            <p:fltVal val="0"/>
                                          </p:val>
                                        </p:tav>
                                        <p:tav tm="100000">
                                          <p:val>
                                            <p:strVal val="#ppt_h"/>
                                          </p:val>
                                        </p:tav>
                                      </p:tavLst>
                                    </p:anim>
                                    <p:animEffect transition="in" filter="fade">
                                      <p:cBhvr>
                                        <p:cTn id="25" dur="500"/>
                                        <p:tgtEl>
                                          <p:spTgt spid="6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500" fill="hold"/>
                                        <p:tgtEl>
                                          <p:spTgt spid="69"/>
                                        </p:tgtEl>
                                        <p:attrNameLst>
                                          <p:attrName>ppt_w</p:attrName>
                                        </p:attrNameLst>
                                      </p:cBhvr>
                                      <p:tavLst>
                                        <p:tav tm="0">
                                          <p:val>
                                            <p:fltVal val="0"/>
                                          </p:val>
                                        </p:tav>
                                        <p:tav tm="100000">
                                          <p:val>
                                            <p:strVal val="#ppt_w"/>
                                          </p:val>
                                        </p:tav>
                                      </p:tavLst>
                                    </p:anim>
                                    <p:anim calcmode="lin" valueType="num">
                                      <p:cBhvr>
                                        <p:cTn id="30" dur="500" fill="hold"/>
                                        <p:tgtEl>
                                          <p:spTgt spid="69"/>
                                        </p:tgtEl>
                                        <p:attrNameLst>
                                          <p:attrName>ppt_h</p:attrName>
                                        </p:attrNameLst>
                                      </p:cBhvr>
                                      <p:tavLst>
                                        <p:tav tm="0">
                                          <p:val>
                                            <p:fltVal val="0"/>
                                          </p:val>
                                        </p:tav>
                                        <p:tav tm="100000">
                                          <p:val>
                                            <p:strVal val="#ppt_h"/>
                                          </p:val>
                                        </p:tav>
                                      </p:tavLst>
                                    </p:anim>
                                    <p:animEffect transition="in" filter="fade">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up)">
                                      <p:cBhvr>
                                        <p:cTn id="34" dur="500"/>
                                        <p:tgtEl>
                                          <p:spTgt spid="73"/>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70"/>
                                        </p:tgtEl>
                                        <p:attrNameLst>
                                          <p:attrName>style.visibility</p:attrName>
                                        </p:attrNameLst>
                                      </p:cBhvr>
                                      <p:to>
                                        <p:strVal val="visible"/>
                                      </p:to>
                                    </p:set>
                                    <p:anim calcmode="lin" valueType="num">
                                      <p:cBhvr>
                                        <p:cTn id="38" dur="500" fill="hold"/>
                                        <p:tgtEl>
                                          <p:spTgt spid="70"/>
                                        </p:tgtEl>
                                        <p:attrNameLst>
                                          <p:attrName>ppt_w</p:attrName>
                                        </p:attrNameLst>
                                      </p:cBhvr>
                                      <p:tavLst>
                                        <p:tav tm="0">
                                          <p:val>
                                            <p:fltVal val="0"/>
                                          </p:val>
                                        </p:tav>
                                        <p:tav tm="100000">
                                          <p:val>
                                            <p:strVal val="#ppt_w"/>
                                          </p:val>
                                        </p:tav>
                                      </p:tavLst>
                                    </p:anim>
                                    <p:anim calcmode="lin" valueType="num">
                                      <p:cBhvr>
                                        <p:cTn id="39" dur="500" fill="hold"/>
                                        <p:tgtEl>
                                          <p:spTgt spid="70"/>
                                        </p:tgtEl>
                                        <p:attrNameLst>
                                          <p:attrName>ppt_h</p:attrName>
                                        </p:attrNameLst>
                                      </p:cBhvr>
                                      <p:tavLst>
                                        <p:tav tm="0">
                                          <p:val>
                                            <p:fltVal val="0"/>
                                          </p:val>
                                        </p:tav>
                                        <p:tav tm="100000">
                                          <p:val>
                                            <p:strVal val="#ppt_h"/>
                                          </p:val>
                                        </p:tav>
                                      </p:tavLst>
                                    </p:anim>
                                    <p:animEffect transition="in" filter="fade">
                                      <p:cBhvr>
                                        <p:cTn id="4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2362C0BF-402F-491F-83B6-0584D4ECA4AF}"/>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C97BF750-6D96-4614-B877-BF069CECCC41}"/>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 name="任意多边形: 形状 5">
            <a:extLst>
              <a:ext uri="{FF2B5EF4-FFF2-40B4-BE49-F238E27FC236}">
                <a16:creationId xmlns:a16="http://schemas.microsoft.com/office/drawing/2014/main" id="{E125CBA4-0585-40D0-80F9-4DB1C7924BC6}"/>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 name="平行四边形 6">
            <a:extLst>
              <a:ext uri="{FF2B5EF4-FFF2-40B4-BE49-F238E27FC236}">
                <a16:creationId xmlns:a16="http://schemas.microsoft.com/office/drawing/2014/main" id="{94FA798C-A41A-45EA-8CBD-1B91662FC110}"/>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45" name="组合 44">
            <a:extLst>
              <a:ext uri="{FF2B5EF4-FFF2-40B4-BE49-F238E27FC236}">
                <a16:creationId xmlns:a16="http://schemas.microsoft.com/office/drawing/2014/main" id="{3C428F57-0AD8-4591-91C9-9C071FDD5C4C}"/>
              </a:ext>
            </a:extLst>
          </p:cNvPr>
          <p:cNvGrpSpPr/>
          <p:nvPr/>
        </p:nvGrpSpPr>
        <p:grpSpPr>
          <a:xfrm>
            <a:off x="1538225" y="441768"/>
            <a:ext cx="4494466" cy="721610"/>
            <a:chOff x="1538425" y="440585"/>
            <a:chExt cx="4495051" cy="721704"/>
          </a:xfrm>
        </p:grpSpPr>
        <p:sp>
          <p:nvSpPr>
            <p:cNvPr id="10" name="文本框 9">
              <a:extLst>
                <a:ext uri="{FF2B5EF4-FFF2-40B4-BE49-F238E27FC236}">
                  <a16:creationId xmlns:a16="http://schemas.microsoft.com/office/drawing/2014/main" id="{BB780A42-58DD-4AA9-8A29-8064484BBCCF}"/>
                </a:ext>
              </a:extLst>
            </p:cNvPr>
            <p:cNvSpPr txBox="1"/>
            <p:nvPr/>
          </p:nvSpPr>
          <p:spPr>
            <a:xfrm>
              <a:off x="1538425" y="440585"/>
              <a:ext cx="3067191"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01.</a:t>
              </a:r>
              <a:r>
                <a:rPr lang="zh-CN" altLang="en-US" sz="2800" b="1" dirty="0">
                  <a:solidFill>
                    <a:srgbClr val="000000">
                      <a:lumMod val="85000"/>
                      <a:lumOff val="15000"/>
                    </a:srgbClr>
                  </a:solidFill>
                  <a:latin typeface="Arial"/>
                  <a:ea typeface="微软雅黑"/>
                  <a:cs typeface="+mn-ea"/>
                  <a:sym typeface="+mn-lt"/>
                </a:rPr>
                <a:t>背景介绍</a:t>
              </a:r>
            </a:p>
          </p:txBody>
        </p:sp>
        <p:sp>
          <p:nvSpPr>
            <p:cNvPr id="11" name="文本框 10">
              <a:extLst>
                <a:ext uri="{FF2B5EF4-FFF2-40B4-BE49-F238E27FC236}">
                  <a16:creationId xmlns:a16="http://schemas.microsoft.com/office/drawing/2014/main" id="{D11551DF-9A33-4311-A662-83410F17B82F}"/>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Background Introduction</a:t>
              </a:r>
            </a:p>
          </p:txBody>
        </p:sp>
      </p:grpSp>
      <p:grpSp>
        <p:nvGrpSpPr>
          <p:cNvPr id="44" name="组合 43">
            <a:extLst>
              <a:ext uri="{FF2B5EF4-FFF2-40B4-BE49-F238E27FC236}">
                <a16:creationId xmlns:a16="http://schemas.microsoft.com/office/drawing/2014/main" id="{59AB4A34-B39F-4DDC-83BE-C412AFBA1251}"/>
              </a:ext>
            </a:extLst>
          </p:cNvPr>
          <p:cNvGrpSpPr/>
          <p:nvPr/>
        </p:nvGrpSpPr>
        <p:grpSpPr>
          <a:xfrm>
            <a:off x="5398174" y="701237"/>
            <a:ext cx="6690863" cy="147339"/>
            <a:chOff x="5398877" y="700088"/>
            <a:chExt cx="6691734" cy="147358"/>
          </a:xfrm>
        </p:grpSpPr>
        <p:sp>
          <p:nvSpPr>
            <p:cNvPr id="12" name="平行四边形 11">
              <a:extLst>
                <a:ext uri="{FF2B5EF4-FFF2-40B4-BE49-F238E27FC236}">
                  <a16:creationId xmlns:a16="http://schemas.microsoft.com/office/drawing/2014/main" id="{5AA170EB-A370-4E4C-ACCD-2B425D2A0A52}"/>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8E02D8C5-9F3D-44B4-ACA9-12D80A97F9D9}"/>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B7D5D436-C078-437B-A6B1-D98ECD9A307F}"/>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DF3EED3C-CDB5-4351-A1B7-1B6A5DEA45FF}"/>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D581BA2D-2155-4783-AC9F-CB268B0E8BA3}"/>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0BC54508-9A62-4290-B619-404A7E2A3321}"/>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9A62FDC1-F896-44C4-983A-8594D10F72AB}"/>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6486DE3B-EF92-42E2-8169-DA59E06A00D7}"/>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56EFAC0C-0939-4392-B89B-9F7C1D43C3F9}"/>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56DDF6BF-BA61-425C-B1B3-7F1DCBBBED5E}"/>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4FBBB6C7-8317-4001-B000-2133223A925A}"/>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7C96FFA4-06D5-476A-9D30-444BDDC6B30D}"/>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D38DC087-E700-40A8-97CB-A13273B60688}"/>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9AD188B2-F7CB-4F9E-982B-9F7BF13FC603}"/>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8C70D4D9-9B31-4A80-BAF8-4CBCA08C6AA0}"/>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24B3350-7A81-464B-A9F1-5DE2DDACB8C0}"/>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B6C789A9-0DA4-4E1A-B313-D793E3F219D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12FDAB-E87E-42EC-9A44-386A5D155581}"/>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DA26F992-CCEC-429D-820E-090F7CB0C295}"/>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5593C51B-2ED5-49C4-B639-D48E76BB6363}"/>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6F715ACF-146F-455B-BB5C-DC3D1D82490A}"/>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DC9A9A9D-A669-441C-B639-B01D55882F1E}"/>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88EE73D6-94BD-49A1-A56B-45CFF7A36D80}"/>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9EC01032-2F59-4A22-A965-6BC50C1200FA}"/>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0BF975A3-1F40-46D8-ADE8-314C6E227C2C}"/>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2BDB0401-B5D6-4B3B-876F-0508BE4BF53F}"/>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5785DB9F-5A7A-42F3-96C2-B7019AF51954}"/>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1C927D7A-1A44-4046-A4F2-7660A3DEB6D4}"/>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7093D2AF-20EE-4F81-B7E8-C05F869CFC19}"/>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1" name="平行四边形 40">
              <a:extLst>
                <a:ext uri="{FF2B5EF4-FFF2-40B4-BE49-F238E27FC236}">
                  <a16:creationId xmlns:a16="http://schemas.microsoft.com/office/drawing/2014/main" id="{AA86AE5E-7D50-4E8B-B6AB-8A1DD7A011C8}"/>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2" name="平行四边形 41">
              <a:extLst>
                <a:ext uri="{FF2B5EF4-FFF2-40B4-BE49-F238E27FC236}">
                  <a16:creationId xmlns:a16="http://schemas.microsoft.com/office/drawing/2014/main" id="{54EA9BF3-B3E1-4B4A-A2A0-A774518ED087}"/>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55" name="文本框 54">
            <a:extLst>
              <a:ext uri="{FF2B5EF4-FFF2-40B4-BE49-F238E27FC236}">
                <a16:creationId xmlns:a16="http://schemas.microsoft.com/office/drawing/2014/main" id="{B27E5C8A-CD1E-47FD-840E-D6274055AA5E}"/>
              </a:ext>
            </a:extLst>
          </p:cNvPr>
          <p:cNvSpPr txBox="1"/>
          <p:nvPr/>
        </p:nvSpPr>
        <p:spPr>
          <a:xfrm>
            <a:off x="7134083" y="1824345"/>
            <a:ext cx="4743096" cy="3653821"/>
          </a:xfrm>
          <a:prstGeom prst="rect">
            <a:avLst/>
          </a:prstGeom>
          <a:noFill/>
        </p:spPr>
        <p:txBody>
          <a:bodyPr wrap="square">
            <a:spAutoFit/>
            <a:scene3d>
              <a:camera prst="orthographicFront"/>
              <a:lightRig rig="threePt" dir="t"/>
            </a:scene3d>
            <a:sp3d contourW="12700"/>
          </a:bodyPr>
          <a:lstStyle/>
          <a:p>
            <a:pPr defTabSz="457154">
              <a:lnSpc>
                <a:spcPct val="130000"/>
              </a:lnSpc>
              <a:defRPr/>
            </a:pPr>
            <a:r>
              <a:rPr lang="zh-CN" altLang="en-US" sz="2000" dirty="0">
                <a:solidFill>
                  <a:schemeClr val="tx1">
                    <a:lumMod val="65000"/>
                    <a:lumOff val="35000"/>
                  </a:schemeClr>
                </a:solidFill>
              </a:rPr>
              <a:t>研究显示，人人都有截然不同的走路姿势，因为人们在</a:t>
            </a:r>
            <a:r>
              <a:rPr lang="zh-CN" altLang="en-US" sz="2000" b="1" dirty="0">
                <a:solidFill>
                  <a:schemeClr val="tx1">
                    <a:lumMod val="65000"/>
                    <a:lumOff val="35000"/>
                  </a:schemeClr>
                </a:solidFill>
              </a:rPr>
              <a:t>肌肉的力量</a:t>
            </a:r>
            <a:r>
              <a:rPr lang="zh-CN" altLang="en-US" sz="2000" dirty="0">
                <a:solidFill>
                  <a:schemeClr val="tx1">
                    <a:lumMod val="65000"/>
                    <a:lumOff val="35000"/>
                  </a:schemeClr>
                </a:solidFill>
              </a:rPr>
              <a:t>、</a:t>
            </a:r>
            <a:r>
              <a:rPr lang="zh-CN" altLang="en-US" sz="2000" b="1" dirty="0">
                <a:solidFill>
                  <a:schemeClr val="tx1">
                    <a:lumMod val="65000"/>
                    <a:lumOff val="35000"/>
                  </a:schemeClr>
                </a:solidFill>
              </a:rPr>
              <a:t>肌腱</a:t>
            </a:r>
            <a:r>
              <a:rPr lang="zh-CN" altLang="en-US" sz="2000" dirty="0">
                <a:solidFill>
                  <a:schemeClr val="tx1">
                    <a:lumMod val="65000"/>
                    <a:lumOff val="35000"/>
                  </a:schemeClr>
                </a:solidFill>
              </a:rPr>
              <a:t>和</a:t>
            </a:r>
            <a:r>
              <a:rPr lang="zh-CN" altLang="en-US" sz="2000" b="1" dirty="0">
                <a:solidFill>
                  <a:schemeClr val="tx1">
                    <a:lumMod val="65000"/>
                    <a:lumOff val="35000"/>
                  </a:schemeClr>
                </a:solidFill>
              </a:rPr>
              <a:t>骨骼长度</a:t>
            </a:r>
            <a:r>
              <a:rPr lang="zh-CN" altLang="en-US" sz="2000" dirty="0">
                <a:solidFill>
                  <a:schemeClr val="tx1">
                    <a:lumMod val="65000"/>
                    <a:lumOff val="35000"/>
                  </a:schemeClr>
                </a:solidFill>
              </a:rPr>
              <a:t>、</a:t>
            </a:r>
            <a:r>
              <a:rPr lang="zh-CN" altLang="en-US" sz="2000" b="1" dirty="0">
                <a:solidFill>
                  <a:schemeClr val="tx1">
                    <a:lumMod val="65000"/>
                    <a:lumOff val="35000"/>
                  </a:schemeClr>
                </a:solidFill>
              </a:rPr>
              <a:t>骨骼密度</a:t>
            </a:r>
            <a:r>
              <a:rPr lang="zh-CN" altLang="en-US" sz="2000" dirty="0">
                <a:solidFill>
                  <a:schemeClr val="tx1">
                    <a:lumMod val="65000"/>
                    <a:lumOff val="35000"/>
                  </a:schemeClr>
                </a:solidFill>
              </a:rPr>
              <a:t>、</a:t>
            </a:r>
            <a:r>
              <a:rPr lang="zh-CN" altLang="en-US" sz="2000" b="1" dirty="0">
                <a:solidFill>
                  <a:schemeClr val="tx1">
                    <a:lumMod val="65000"/>
                    <a:lumOff val="35000"/>
                  </a:schemeClr>
                </a:solidFill>
              </a:rPr>
              <a:t>视觉的灵敏程度</a:t>
            </a:r>
            <a:r>
              <a:rPr lang="zh-CN" altLang="en-US" sz="2000" dirty="0">
                <a:solidFill>
                  <a:schemeClr val="tx1">
                    <a:lumMod val="65000"/>
                    <a:lumOff val="35000"/>
                  </a:schemeClr>
                </a:solidFill>
              </a:rPr>
              <a:t>、</a:t>
            </a:r>
            <a:r>
              <a:rPr lang="zh-CN" altLang="en-US" sz="2000" b="1" dirty="0">
                <a:solidFill>
                  <a:schemeClr val="tx1">
                    <a:lumMod val="65000"/>
                    <a:lumOff val="35000"/>
                  </a:schemeClr>
                </a:solidFill>
              </a:rPr>
              <a:t>协调能力</a:t>
            </a:r>
            <a:r>
              <a:rPr lang="zh-CN" altLang="en-US" sz="2000" dirty="0">
                <a:solidFill>
                  <a:schemeClr val="tx1">
                    <a:lumMod val="65000"/>
                    <a:lumOff val="35000"/>
                  </a:schemeClr>
                </a:solidFill>
              </a:rPr>
              <a:t>、</a:t>
            </a:r>
            <a:r>
              <a:rPr lang="zh-CN" altLang="en-US" sz="2000" b="1" dirty="0">
                <a:solidFill>
                  <a:schemeClr val="tx1">
                    <a:lumMod val="65000"/>
                    <a:lumOff val="35000"/>
                  </a:schemeClr>
                </a:solidFill>
              </a:rPr>
              <a:t>体重</a:t>
            </a:r>
            <a:r>
              <a:rPr lang="zh-CN" altLang="en-US" sz="2000" dirty="0">
                <a:solidFill>
                  <a:schemeClr val="tx1">
                    <a:lumMod val="65000"/>
                    <a:lumOff val="35000"/>
                  </a:schemeClr>
                </a:solidFill>
              </a:rPr>
              <a:t>、</a:t>
            </a:r>
            <a:r>
              <a:rPr lang="zh-CN" altLang="en-US" sz="2000" b="1" dirty="0">
                <a:solidFill>
                  <a:schemeClr val="tx1">
                    <a:lumMod val="65000"/>
                    <a:lumOff val="35000"/>
                  </a:schemeClr>
                </a:solidFill>
              </a:rPr>
              <a:t>重心</a:t>
            </a:r>
            <a:r>
              <a:rPr lang="zh-CN" altLang="en-US" sz="2000" dirty="0">
                <a:solidFill>
                  <a:schemeClr val="tx1">
                    <a:lumMod val="65000"/>
                    <a:lumOff val="35000"/>
                  </a:schemeClr>
                </a:solidFill>
              </a:rPr>
              <a:t>、</a:t>
            </a:r>
            <a:r>
              <a:rPr lang="zh-CN" altLang="en-US" sz="2000" b="1" dirty="0">
                <a:solidFill>
                  <a:schemeClr val="tx1">
                    <a:lumMod val="65000"/>
                    <a:lumOff val="35000"/>
                  </a:schemeClr>
                </a:solidFill>
              </a:rPr>
              <a:t>肌肉</a:t>
            </a:r>
            <a:r>
              <a:rPr lang="zh-CN" altLang="en-US" sz="2000" dirty="0">
                <a:solidFill>
                  <a:schemeClr val="tx1">
                    <a:lumMod val="65000"/>
                    <a:lumOff val="35000"/>
                  </a:schemeClr>
                </a:solidFill>
              </a:rPr>
              <a:t>或</a:t>
            </a:r>
            <a:r>
              <a:rPr lang="zh-CN" altLang="en-US" sz="2000" b="1" dirty="0">
                <a:solidFill>
                  <a:schemeClr val="tx1">
                    <a:lumMod val="65000"/>
                    <a:lumOff val="35000"/>
                  </a:schemeClr>
                </a:solidFill>
              </a:rPr>
              <a:t>骨骼受损的程度</a:t>
            </a:r>
            <a:r>
              <a:rPr lang="zh-CN" altLang="en-US" sz="2000" dirty="0">
                <a:solidFill>
                  <a:schemeClr val="tx1">
                    <a:lumMod val="65000"/>
                    <a:lumOff val="35000"/>
                  </a:schemeClr>
                </a:solidFill>
              </a:rPr>
              <a:t>、</a:t>
            </a:r>
            <a:r>
              <a:rPr lang="zh-CN" altLang="en-US" sz="2000" b="1" dirty="0">
                <a:solidFill>
                  <a:schemeClr val="tx1">
                    <a:lumMod val="65000"/>
                    <a:lumOff val="35000"/>
                  </a:schemeClr>
                </a:solidFill>
              </a:rPr>
              <a:t>生理条件</a:t>
            </a:r>
            <a:r>
              <a:rPr lang="zh-CN" altLang="en-US" sz="2000" dirty="0">
                <a:solidFill>
                  <a:schemeClr val="tx1">
                    <a:lumMod val="65000"/>
                    <a:lumOff val="35000"/>
                  </a:schemeClr>
                </a:solidFill>
              </a:rPr>
              <a:t>以及</a:t>
            </a:r>
            <a:r>
              <a:rPr lang="zh-CN" altLang="en-US" sz="2000" b="1" dirty="0">
                <a:solidFill>
                  <a:schemeClr val="tx1">
                    <a:lumMod val="65000"/>
                    <a:lumOff val="35000"/>
                  </a:schemeClr>
                </a:solidFill>
              </a:rPr>
              <a:t>个人走路的“风格”</a:t>
            </a:r>
            <a:r>
              <a:rPr lang="zh-CN" altLang="en-US" sz="2000" dirty="0">
                <a:solidFill>
                  <a:schemeClr val="tx1">
                    <a:lumMod val="65000"/>
                    <a:lumOff val="35000"/>
                  </a:schemeClr>
                </a:solidFill>
              </a:rPr>
              <a:t>上都存在细微差异。</a:t>
            </a:r>
            <a:endParaRPr lang="en-US" altLang="zh-CN" sz="2000" dirty="0">
              <a:solidFill>
                <a:schemeClr val="tx1">
                  <a:lumMod val="65000"/>
                  <a:lumOff val="35000"/>
                </a:schemeClr>
              </a:solidFill>
            </a:endParaRPr>
          </a:p>
          <a:p>
            <a:pPr defTabSz="457154">
              <a:lnSpc>
                <a:spcPct val="130000"/>
              </a:lnSpc>
              <a:defRPr/>
            </a:pPr>
            <a:endParaRPr lang="en-US" altLang="zh-CN" sz="2000" dirty="0">
              <a:solidFill>
                <a:schemeClr val="tx1">
                  <a:lumMod val="65000"/>
                  <a:lumOff val="35000"/>
                </a:schemeClr>
              </a:solidFill>
            </a:endParaRPr>
          </a:p>
          <a:p>
            <a:pPr defTabSz="457154">
              <a:lnSpc>
                <a:spcPct val="130000"/>
              </a:lnSpc>
              <a:defRPr/>
            </a:pPr>
            <a:r>
              <a:rPr lang="zh-CN" altLang="en-US" sz="2000" dirty="0">
                <a:solidFill>
                  <a:schemeClr val="tx1">
                    <a:lumMod val="65000"/>
                    <a:lumOff val="35000"/>
                  </a:schemeClr>
                </a:solidFill>
                <a:cs typeface="+mn-ea"/>
                <a:sym typeface="+mn-lt"/>
              </a:rPr>
              <a:t>目前，该项技术已广泛应用于犯罪防范、法医鉴定和社会保障。</a:t>
            </a:r>
            <a:endParaRPr lang="en-US" altLang="zh-CN" sz="2000" dirty="0">
              <a:solidFill>
                <a:schemeClr val="tx1">
                  <a:lumMod val="65000"/>
                  <a:lumOff val="35000"/>
                </a:schemeClr>
              </a:solidFill>
              <a:latin typeface="Arial"/>
              <a:ea typeface="微软雅黑"/>
              <a:cs typeface="+mn-ea"/>
              <a:sym typeface="+mn-lt"/>
            </a:endParaRPr>
          </a:p>
        </p:txBody>
      </p:sp>
      <p:pic>
        <p:nvPicPr>
          <p:cNvPr id="8" name="图片 7">
            <a:extLst>
              <a:ext uri="{FF2B5EF4-FFF2-40B4-BE49-F238E27FC236}">
                <a16:creationId xmlns:a16="http://schemas.microsoft.com/office/drawing/2014/main" id="{60A4005D-F7F7-9342-D51C-3E3A93BBCE09}"/>
              </a:ext>
            </a:extLst>
          </p:cNvPr>
          <p:cNvPicPr>
            <a:picLocks noChangeAspect="1"/>
          </p:cNvPicPr>
          <p:nvPr/>
        </p:nvPicPr>
        <p:blipFill>
          <a:blip r:embed="rId4"/>
          <a:stretch>
            <a:fillRect/>
          </a:stretch>
        </p:blipFill>
        <p:spPr>
          <a:xfrm>
            <a:off x="468553" y="2120174"/>
            <a:ext cx="6231540" cy="3062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896658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8D8102E6-17C6-769D-CAC3-46B7D7139DAD}"/>
              </a:ext>
            </a:extLst>
          </p:cNvPr>
          <p:cNvSpPr/>
          <p:nvPr/>
        </p:nvSpPr>
        <p:spPr>
          <a:xfrm>
            <a:off x="2947618" y="-8334"/>
            <a:ext cx="9243399" cy="6859588"/>
          </a:xfrm>
          <a:prstGeom prst="rect">
            <a:avLst/>
          </a:pr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62" name="矩形 61">
            <a:extLst>
              <a:ext uri="{FF2B5EF4-FFF2-40B4-BE49-F238E27FC236}">
                <a16:creationId xmlns:a16="http://schemas.microsoft.com/office/drawing/2014/main" id="{18C48FBB-91CE-4B0C-8D87-361BF6CD51ED}"/>
              </a:ext>
            </a:extLst>
          </p:cNvPr>
          <p:cNvSpPr/>
          <p:nvPr/>
        </p:nvSpPr>
        <p:spPr>
          <a:xfrm>
            <a:off x="6068741" y="-16668"/>
            <a:ext cx="3050801" cy="5598368"/>
          </a:xfrm>
          <a:prstGeom prst="rect">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42" name="矩形 41">
            <a:extLst>
              <a:ext uri="{FF2B5EF4-FFF2-40B4-BE49-F238E27FC236}">
                <a16:creationId xmlns:a16="http://schemas.microsoft.com/office/drawing/2014/main" id="{FD1A73FB-1E4E-6DE3-4F37-E020A9C92A6A}"/>
              </a:ext>
            </a:extLst>
          </p:cNvPr>
          <p:cNvSpPr/>
          <p:nvPr/>
        </p:nvSpPr>
        <p:spPr>
          <a:xfrm>
            <a:off x="0" y="0"/>
            <a:ext cx="2997266" cy="6859588"/>
          </a:xfrm>
          <a:prstGeom prst="rect">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46" name="文本框 45">
            <a:extLst>
              <a:ext uri="{FF2B5EF4-FFF2-40B4-BE49-F238E27FC236}">
                <a16:creationId xmlns:a16="http://schemas.microsoft.com/office/drawing/2014/main" id="{65454304-5ADF-4F7E-B7D3-F34630BD8EDF}"/>
              </a:ext>
            </a:extLst>
          </p:cNvPr>
          <p:cNvSpPr txBox="1"/>
          <p:nvPr/>
        </p:nvSpPr>
        <p:spPr>
          <a:xfrm>
            <a:off x="6215126" y="491651"/>
            <a:ext cx="2708382" cy="1938992"/>
          </a:xfrm>
          <a:prstGeom prst="rect">
            <a:avLst/>
          </a:prstGeom>
          <a:noFill/>
        </p:spPr>
        <p:txBody>
          <a:bodyPr wrap="square" rtlCol="0">
            <a:spAutoFit/>
            <a:scene3d>
              <a:camera prst="orthographicFront"/>
              <a:lightRig rig="threePt" dir="t"/>
            </a:scene3d>
            <a:sp3d contourW="12700"/>
          </a:bodyPr>
          <a:lstStyle/>
          <a:p>
            <a:pPr defTabSz="457154"/>
            <a:r>
              <a:rPr lang="zh-CN" altLang="en-US" sz="4000" b="1" dirty="0">
                <a:solidFill>
                  <a:schemeClr val="bg1"/>
                </a:solidFill>
                <a:latin typeface="Arial"/>
                <a:ea typeface="微软雅黑"/>
                <a:cs typeface="+mn-ea"/>
                <a:sym typeface="+mn-lt"/>
              </a:rPr>
              <a:t>加</a:t>
            </a:r>
            <a:r>
              <a:rPr lang="zh-CN" altLang="en-US" sz="4800" b="1" dirty="0">
                <a:solidFill>
                  <a:schemeClr val="bg1"/>
                </a:solidFill>
                <a:latin typeface="Arial"/>
                <a:ea typeface="微软雅黑"/>
                <a:cs typeface="+mn-ea"/>
                <a:sym typeface="+mn-lt"/>
              </a:rPr>
              <a:t>深</a:t>
            </a:r>
            <a:r>
              <a:rPr lang="zh-CN" altLang="en-US" sz="4000" b="1" dirty="0">
                <a:solidFill>
                  <a:schemeClr val="bg1"/>
                </a:solidFill>
                <a:latin typeface="Arial"/>
                <a:ea typeface="微软雅黑"/>
                <a:cs typeface="+mn-ea"/>
                <a:sym typeface="+mn-lt"/>
              </a:rPr>
              <a:t>网络</a:t>
            </a:r>
            <a:endParaRPr lang="en-US" altLang="zh-CN" sz="3200" b="1" dirty="0">
              <a:solidFill>
                <a:schemeClr val="bg1"/>
              </a:solidFill>
              <a:latin typeface="Arial"/>
              <a:ea typeface="微软雅黑"/>
              <a:cs typeface="+mn-ea"/>
              <a:sym typeface="+mn-lt"/>
            </a:endParaRPr>
          </a:p>
          <a:p>
            <a:pPr defTabSz="457154"/>
            <a:r>
              <a:rPr lang="zh-CN" altLang="en-US" sz="2400" b="1" dirty="0">
                <a:solidFill>
                  <a:schemeClr val="bg1"/>
                </a:solidFill>
                <a:latin typeface="Arial"/>
                <a:ea typeface="微软雅黑"/>
                <a:cs typeface="+mn-ea"/>
                <a:sym typeface="+mn-lt"/>
              </a:rPr>
              <a:t>分析加深特征提取模块，会对结果产生怎么样的影响</a:t>
            </a:r>
          </a:p>
        </p:txBody>
      </p:sp>
      <p:sp>
        <p:nvSpPr>
          <p:cNvPr id="48" name="文本框 47">
            <a:extLst>
              <a:ext uri="{FF2B5EF4-FFF2-40B4-BE49-F238E27FC236}">
                <a16:creationId xmlns:a16="http://schemas.microsoft.com/office/drawing/2014/main" id="{33C77C7F-2AEA-4C3A-BA81-72535C993D30}"/>
              </a:ext>
            </a:extLst>
          </p:cNvPr>
          <p:cNvSpPr txBox="1"/>
          <p:nvPr/>
        </p:nvSpPr>
        <p:spPr>
          <a:xfrm>
            <a:off x="250239" y="902171"/>
            <a:ext cx="2236102" cy="4462760"/>
          </a:xfrm>
          <a:prstGeom prst="rect">
            <a:avLst/>
          </a:prstGeom>
          <a:noFill/>
        </p:spPr>
        <p:txBody>
          <a:bodyPr wrap="square" rtlCol="0">
            <a:spAutoFit/>
            <a:scene3d>
              <a:camera prst="orthographicFront"/>
              <a:lightRig rig="threePt" dir="t"/>
            </a:scene3d>
            <a:sp3d contourW="12700"/>
          </a:bodyPr>
          <a:lstStyle/>
          <a:p>
            <a:pPr defTabSz="457154"/>
            <a:r>
              <a:rPr lang="zh-CN" altLang="en-US" sz="4000" b="1" dirty="0">
                <a:solidFill>
                  <a:schemeClr val="bg1"/>
                </a:solidFill>
                <a:latin typeface="Arial"/>
                <a:ea typeface="微软雅黑"/>
                <a:cs typeface="+mn-ea"/>
                <a:sym typeface="+mn-lt"/>
              </a:rPr>
              <a:t>精读论文</a:t>
            </a:r>
            <a:endParaRPr lang="en-US" altLang="zh-CN" sz="4000" b="1" dirty="0">
              <a:solidFill>
                <a:schemeClr val="bg1"/>
              </a:solidFill>
              <a:latin typeface="Arial"/>
              <a:ea typeface="微软雅黑"/>
              <a:cs typeface="+mn-ea"/>
              <a:sym typeface="+mn-lt"/>
            </a:endParaRPr>
          </a:p>
          <a:p>
            <a:pPr defTabSz="457154"/>
            <a:r>
              <a:rPr lang="zh-CN" altLang="en-US" sz="4000" b="1" dirty="0">
                <a:solidFill>
                  <a:schemeClr val="bg1"/>
                </a:solidFill>
                <a:cs typeface="+mn-ea"/>
                <a:sym typeface="+mn-lt"/>
              </a:rPr>
              <a:t>复现代码</a:t>
            </a:r>
            <a:endParaRPr lang="en-US" altLang="zh-CN" sz="4000" b="1" dirty="0">
              <a:solidFill>
                <a:schemeClr val="bg1"/>
              </a:solidFill>
              <a:cs typeface="+mn-ea"/>
              <a:sym typeface="+mn-lt"/>
            </a:endParaRPr>
          </a:p>
          <a:p>
            <a:pPr defTabSz="457154"/>
            <a:endParaRPr lang="en-US" altLang="zh-CN" sz="3600" b="1" dirty="0">
              <a:solidFill>
                <a:schemeClr val="bg1"/>
              </a:solidFill>
              <a:latin typeface="Arial"/>
              <a:ea typeface="微软雅黑"/>
              <a:cs typeface="+mn-ea"/>
              <a:sym typeface="+mn-lt"/>
            </a:endParaRPr>
          </a:p>
          <a:p>
            <a:pPr marL="457200" indent="-457200" defTabSz="457154">
              <a:buFont typeface="Arial" panose="020B0604020202020204" pitchFamily="34" charset="0"/>
              <a:buChar char="•"/>
            </a:pPr>
            <a:r>
              <a:rPr lang="zh-CN" altLang="en-US" sz="2400" b="1" dirty="0">
                <a:solidFill>
                  <a:schemeClr val="bg1"/>
                </a:solidFill>
                <a:latin typeface="Arial"/>
                <a:ea typeface="微软雅黑"/>
                <a:cs typeface="+mn-ea"/>
                <a:sym typeface="+mn-lt"/>
              </a:rPr>
              <a:t>三篇论文及其代码</a:t>
            </a:r>
            <a:endParaRPr lang="en-US" altLang="zh-CN" sz="2400" b="1" dirty="0">
              <a:solidFill>
                <a:schemeClr val="bg1"/>
              </a:solidFill>
              <a:latin typeface="Arial"/>
              <a:ea typeface="微软雅黑"/>
              <a:cs typeface="+mn-ea"/>
              <a:sym typeface="+mn-lt"/>
            </a:endParaRPr>
          </a:p>
          <a:p>
            <a:pPr marL="457200" indent="-457200" defTabSz="457154">
              <a:buFont typeface="Arial" panose="020B0604020202020204" pitchFamily="34" charset="0"/>
              <a:buChar char="•"/>
            </a:pPr>
            <a:r>
              <a:rPr lang="zh-CN" altLang="en-US" sz="2400" b="1" dirty="0">
                <a:solidFill>
                  <a:schemeClr val="bg1"/>
                </a:solidFill>
                <a:latin typeface="Arial"/>
                <a:ea typeface="微软雅黑"/>
                <a:cs typeface="+mn-ea"/>
                <a:sym typeface="+mn-lt"/>
              </a:rPr>
              <a:t>论文模型图与实际代码比对，了解个网络层对应的代码</a:t>
            </a:r>
          </a:p>
        </p:txBody>
      </p:sp>
      <p:sp>
        <p:nvSpPr>
          <p:cNvPr id="49" name="文本框 48">
            <a:extLst>
              <a:ext uri="{FF2B5EF4-FFF2-40B4-BE49-F238E27FC236}">
                <a16:creationId xmlns:a16="http://schemas.microsoft.com/office/drawing/2014/main" id="{1E6C432D-8A58-4737-9D95-4727D095EF9A}"/>
              </a:ext>
            </a:extLst>
          </p:cNvPr>
          <p:cNvSpPr txBox="1"/>
          <p:nvPr/>
        </p:nvSpPr>
        <p:spPr>
          <a:xfrm>
            <a:off x="3253127" y="902171"/>
            <a:ext cx="2562834" cy="4093428"/>
          </a:xfrm>
          <a:prstGeom prst="rect">
            <a:avLst/>
          </a:prstGeom>
          <a:noFill/>
        </p:spPr>
        <p:txBody>
          <a:bodyPr wrap="square" rtlCol="0">
            <a:spAutoFit/>
            <a:scene3d>
              <a:camera prst="orthographicFront"/>
              <a:lightRig rig="threePt" dir="t"/>
            </a:scene3d>
            <a:sp3d contourW="12700"/>
          </a:bodyPr>
          <a:lstStyle/>
          <a:p>
            <a:pPr defTabSz="457154"/>
            <a:r>
              <a:rPr lang="zh-CN" altLang="en-US" sz="4000" b="1" dirty="0">
                <a:solidFill>
                  <a:schemeClr val="bg1"/>
                </a:solidFill>
                <a:latin typeface="Arial"/>
                <a:ea typeface="微软雅黑"/>
                <a:cs typeface="+mn-ea"/>
                <a:sym typeface="+mn-lt"/>
              </a:rPr>
              <a:t>对比实验</a:t>
            </a:r>
            <a:endParaRPr lang="en-US" altLang="zh-CN" sz="4000" b="1" dirty="0">
              <a:solidFill>
                <a:schemeClr val="bg1"/>
              </a:solidFill>
              <a:latin typeface="Arial"/>
              <a:ea typeface="微软雅黑"/>
              <a:cs typeface="+mn-ea"/>
              <a:sym typeface="+mn-lt"/>
            </a:endParaRPr>
          </a:p>
          <a:p>
            <a:pPr defTabSz="457154"/>
            <a:endParaRPr lang="en-US" altLang="zh-CN" sz="2800" b="1" dirty="0">
              <a:solidFill>
                <a:schemeClr val="bg1"/>
              </a:solidFill>
              <a:latin typeface="Arial"/>
              <a:ea typeface="微软雅黑"/>
              <a:cs typeface="+mn-ea"/>
              <a:sym typeface="+mn-lt"/>
            </a:endParaRPr>
          </a:p>
          <a:p>
            <a:pPr marL="342900" indent="-342900" defTabSz="457154">
              <a:buFont typeface="Arial" panose="020B0604020202020204" pitchFamily="34" charset="0"/>
              <a:buChar char="•"/>
            </a:pPr>
            <a:r>
              <a:rPr lang="zh-CN" altLang="en-US" sz="2400" b="1" dirty="0">
                <a:solidFill>
                  <a:schemeClr val="bg1"/>
                </a:solidFill>
                <a:latin typeface="Arial"/>
                <a:ea typeface="微软雅黑"/>
                <a:cs typeface="+mn-ea"/>
                <a:sym typeface="+mn-lt"/>
              </a:rPr>
              <a:t>对网络模型结构的设计提出疑问</a:t>
            </a:r>
            <a:endParaRPr lang="en-US" altLang="zh-CN" sz="2400" b="1" dirty="0">
              <a:solidFill>
                <a:schemeClr val="bg1"/>
              </a:solidFill>
              <a:latin typeface="Arial"/>
              <a:ea typeface="微软雅黑"/>
              <a:cs typeface="+mn-ea"/>
              <a:sym typeface="+mn-lt"/>
            </a:endParaRPr>
          </a:p>
          <a:p>
            <a:pPr marL="342900" indent="-342900" defTabSz="457154">
              <a:buFont typeface="Arial" panose="020B0604020202020204" pitchFamily="34" charset="0"/>
              <a:buChar char="•"/>
            </a:pPr>
            <a:r>
              <a:rPr lang="zh-CN" altLang="en-US" sz="2400" b="1" dirty="0">
                <a:solidFill>
                  <a:schemeClr val="bg1"/>
                </a:solidFill>
                <a:latin typeface="Arial"/>
                <a:ea typeface="微软雅黑"/>
                <a:cs typeface="+mn-ea"/>
                <a:sym typeface="+mn-lt"/>
              </a:rPr>
              <a:t>从三方面更改了原模型</a:t>
            </a:r>
            <a:endParaRPr lang="en-US" altLang="zh-CN" sz="2400" b="1" dirty="0">
              <a:solidFill>
                <a:schemeClr val="bg1"/>
              </a:solidFill>
              <a:latin typeface="Arial"/>
              <a:ea typeface="微软雅黑"/>
              <a:cs typeface="+mn-ea"/>
              <a:sym typeface="+mn-lt"/>
            </a:endParaRPr>
          </a:p>
          <a:p>
            <a:pPr marL="342900" indent="-342900" defTabSz="457154">
              <a:buFont typeface="Arial" panose="020B0604020202020204" pitchFamily="34" charset="0"/>
              <a:buChar char="•"/>
            </a:pPr>
            <a:r>
              <a:rPr lang="zh-CN" altLang="en-US" sz="2400" b="1" dirty="0">
                <a:solidFill>
                  <a:schemeClr val="bg1"/>
                </a:solidFill>
                <a:latin typeface="Arial"/>
                <a:ea typeface="微软雅黑"/>
                <a:cs typeface="+mn-ea"/>
                <a:sym typeface="+mn-lt"/>
              </a:rPr>
              <a:t>查阅资料分析得出该结果的原因</a:t>
            </a:r>
          </a:p>
        </p:txBody>
      </p:sp>
      <p:sp>
        <p:nvSpPr>
          <p:cNvPr id="65" name="文本框 64">
            <a:extLst>
              <a:ext uri="{FF2B5EF4-FFF2-40B4-BE49-F238E27FC236}">
                <a16:creationId xmlns:a16="http://schemas.microsoft.com/office/drawing/2014/main" id="{9A84093C-C8D4-2EEB-5BF0-282A0549ED01}"/>
              </a:ext>
            </a:extLst>
          </p:cNvPr>
          <p:cNvSpPr txBox="1"/>
          <p:nvPr/>
        </p:nvSpPr>
        <p:spPr>
          <a:xfrm>
            <a:off x="6230248" y="3151671"/>
            <a:ext cx="2449588" cy="1938992"/>
          </a:xfrm>
          <a:prstGeom prst="rect">
            <a:avLst/>
          </a:prstGeom>
          <a:noFill/>
          <a:ln>
            <a:noFill/>
          </a:ln>
        </p:spPr>
        <p:txBody>
          <a:bodyPr wrap="square" rtlCol="0">
            <a:spAutoFit/>
            <a:scene3d>
              <a:camera prst="orthographicFront"/>
              <a:lightRig rig="threePt" dir="t"/>
            </a:scene3d>
            <a:sp3d contourW="12700"/>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FFFFFF"/>
                </a:solidFill>
                <a:effectLst/>
                <a:uLnTx/>
                <a:uFillTx/>
                <a:latin typeface="Arial"/>
                <a:ea typeface="微软雅黑"/>
                <a:cs typeface="+mn-ea"/>
                <a:sym typeface="+mn-lt"/>
              </a:rPr>
              <a:t>加</a:t>
            </a:r>
            <a:r>
              <a:rPr kumimoji="0" lang="zh-CN" altLang="en-US" sz="4800" b="1" i="0" u="none" strike="noStrike" kern="1200" cap="none" spc="0" normalizeH="0" baseline="0" noProof="0" dirty="0">
                <a:ln>
                  <a:noFill/>
                </a:ln>
                <a:solidFill>
                  <a:srgbClr val="FFFFFF"/>
                </a:solidFill>
                <a:effectLst/>
                <a:uLnTx/>
                <a:uFillTx/>
                <a:latin typeface="Arial"/>
                <a:ea typeface="微软雅黑"/>
                <a:cs typeface="+mn-ea"/>
                <a:sym typeface="+mn-lt"/>
              </a:rPr>
              <a:t>宽</a:t>
            </a:r>
            <a:r>
              <a:rPr kumimoji="0" lang="zh-CN" altLang="en-US" sz="4000" b="1" i="0" u="none" strike="noStrike" kern="1200" cap="none" spc="0" normalizeH="0" baseline="0" noProof="0" dirty="0">
                <a:ln>
                  <a:noFill/>
                </a:ln>
                <a:solidFill>
                  <a:srgbClr val="FFFFFF"/>
                </a:solidFill>
                <a:effectLst/>
                <a:uLnTx/>
                <a:uFillTx/>
                <a:latin typeface="Arial"/>
                <a:ea typeface="微软雅黑"/>
                <a:cs typeface="+mn-ea"/>
                <a:sym typeface="+mn-lt"/>
              </a:rPr>
              <a:t>网络</a:t>
            </a:r>
            <a:endParaRPr kumimoji="0" lang="en-US" altLang="zh-CN" sz="4000" b="1" i="0" u="none" strike="noStrike" kern="1200" cap="none" spc="0" normalizeH="0" baseline="0" noProof="0" dirty="0">
              <a:ln>
                <a:noFill/>
              </a:ln>
              <a:solidFill>
                <a:srgbClr val="FFFFFF"/>
              </a:solidFill>
              <a:effectLst/>
              <a:uLnTx/>
              <a:uFillTx/>
              <a:latin typeface="Arial"/>
              <a:ea typeface="微软雅黑"/>
              <a:cs typeface="+mn-ea"/>
              <a:sym typeface="+mn-lt"/>
            </a:endParaRPr>
          </a:p>
          <a:p>
            <a:pPr marL="0" marR="0" lvl="0" indent="0" algn="l" defTabSz="457154"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a:ea typeface="微软雅黑"/>
                <a:cs typeface="+mn-ea"/>
                <a:sym typeface="+mn-lt"/>
              </a:rPr>
              <a:t>查看更多的通道数是否能得到更好的结果</a:t>
            </a:r>
            <a:endParaRPr kumimoji="0" lang="en-US" altLang="zh-CN" sz="24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66" name="矩形 65">
            <a:extLst>
              <a:ext uri="{FF2B5EF4-FFF2-40B4-BE49-F238E27FC236}">
                <a16:creationId xmlns:a16="http://schemas.microsoft.com/office/drawing/2014/main" id="{A9C4B4C0-3C92-5ADA-65B8-456644A503DA}"/>
              </a:ext>
            </a:extLst>
          </p:cNvPr>
          <p:cNvSpPr/>
          <p:nvPr/>
        </p:nvSpPr>
        <p:spPr>
          <a:xfrm>
            <a:off x="9372322" y="1269554"/>
            <a:ext cx="2699548" cy="5581700"/>
          </a:xfrm>
          <a:prstGeom prst="rect">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a:solidFill>
                <a:srgbClr val="FFFFFF"/>
              </a:solidFill>
              <a:latin typeface="Arial"/>
              <a:ea typeface="微软雅黑"/>
              <a:cs typeface="+mn-ea"/>
              <a:sym typeface="+mn-lt"/>
            </a:endParaRPr>
          </a:p>
        </p:txBody>
      </p:sp>
      <p:sp>
        <p:nvSpPr>
          <p:cNvPr id="50" name="文本框 49">
            <a:extLst>
              <a:ext uri="{FF2B5EF4-FFF2-40B4-BE49-F238E27FC236}">
                <a16:creationId xmlns:a16="http://schemas.microsoft.com/office/drawing/2014/main" id="{342C4E1C-B70F-4BBF-8D0C-6EF2A3F5A24F}"/>
              </a:ext>
            </a:extLst>
          </p:cNvPr>
          <p:cNvSpPr txBox="1"/>
          <p:nvPr/>
        </p:nvSpPr>
        <p:spPr>
          <a:xfrm>
            <a:off x="9625834" y="1856279"/>
            <a:ext cx="2311066" cy="3293209"/>
          </a:xfrm>
          <a:prstGeom prst="rect">
            <a:avLst/>
          </a:prstGeom>
          <a:noFill/>
        </p:spPr>
        <p:txBody>
          <a:bodyPr wrap="square" rtlCol="0">
            <a:spAutoFit/>
            <a:scene3d>
              <a:camera prst="orthographicFront"/>
              <a:lightRig rig="threePt" dir="t"/>
            </a:scene3d>
            <a:sp3d contourW="12700"/>
          </a:bodyPr>
          <a:lstStyle/>
          <a:p>
            <a:pPr defTabSz="457154"/>
            <a:r>
              <a:rPr lang="zh-CN" altLang="en-US" sz="4000" b="1" dirty="0">
                <a:solidFill>
                  <a:schemeClr val="bg1"/>
                </a:solidFill>
                <a:latin typeface="Arial"/>
                <a:ea typeface="微软雅黑"/>
                <a:cs typeface="+mn-ea"/>
                <a:sym typeface="+mn-lt"/>
              </a:rPr>
              <a:t>模型替换</a:t>
            </a:r>
            <a:endParaRPr lang="en-US" altLang="zh-CN" sz="2800" b="1" dirty="0">
              <a:solidFill>
                <a:schemeClr val="bg1"/>
              </a:solidFill>
              <a:latin typeface="Arial"/>
              <a:ea typeface="微软雅黑"/>
              <a:cs typeface="+mn-ea"/>
              <a:sym typeface="+mn-lt"/>
            </a:endParaRPr>
          </a:p>
          <a:p>
            <a:pPr defTabSz="457154"/>
            <a:endParaRPr lang="en-US" altLang="zh-CN" sz="2800" b="1" dirty="0">
              <a:solidFill>
                <a:schemeClr val="bg1"/>
              </a:solidFill>
              <a:latin typeface="Arial"/>
              <a:ea typeface="微软雅黑"/>
              <a:cs typeface="+mn-ea"/>
              <a:sym typeface="+mn-lt"/>
            </a:endParaRPr>
          </a:p>
          <a:p>
            <a:pPr defTabSz="457154"/>
            <a:r>
              <a:rPr lang="zh-CN" altLang="en-US" sz="2800" b="1" dirty="0">
                <a:solidFill>
                  <a:schemeClr val="bg1"/>
                </a:solidFill>
                <a:latin typeface="Arial"/>
                <a:ea typeface="微软雅黑"/>
                <a:cs typeface="+mn-ea"/>
                <a:sym typeface="+mn-lt"/>
              </a:rPr>
              <a:t>用</a:t>
            </a:r>
            <a:r>
              <a:rPr lang="en-US" altLang="zh-CN" sz="2800" b="1" dirty="0" err="1">
                <a:solidFill>
                  <a:schemeClr val="bg1"/>
                </a:solidFill>
                <a:latin typeface="Arial"/>
                <a:ea typeface="微软雅黑"/>
                <a:cs typeface="+mn-ea"/>
                <a:sym typeface="+mn-lt"/>
              </a:rPr>
              <a:t>swin</a:t>
            </a:r>
            <a:r>
              <a:rPr lang="en-US" altLang="zh-CN" sz="2800" b="1" dirty="0">
                <a:solidFill>
                  <a:schemeClr val="bg1"/>
                </a:solidFill>
                <a:latin typeface="Arial"/>
                <a:ea typeface="微软雅黑"/>
                <a:cs typeface="+mn-ea"/>
                <a:sym typeface="+mn-lt"/>
              </a:rPr>
              <a:t>-transformer</a:t>
            </a:r>
            <a:r>
              <a:rPr lang="zh-CN" altLang="en-US" sz="2800" b="1" dirty="0">
                <a:solidFill>
                  <a:schemeClr val="bg1"/>
                </a:solidFill>
                <a:latin typeface="Arial"/>
                <a:ea typeface="微软雅黑"/>
                <a:cs typeface="+mn-ea"/>
                <a:sym typeface="+mn-lt"/>
              </a:rPr>
              <a:t>替换掉原来的</a:t>
            </a:r>
            <a:r>
              <a:rPr lang="en-US" altLang="zh-CN" sz="2800" b="1" dirty="0">
                <a:solidFill>
                  <a:schemeClr val="bg1"/>
                </a:solidFill>
                <a:latin typeface="Arial"/>
                <a:ea typeface="微软雅黑"/>
                <a:cs typeface="+mn-ea"/>
                <a:sym typeface="+mn-lt"/>
              </a:rPr>
              <a:t>CNN</a:t>
            </a:r>
            <a:r>
              <a:rPr lang="zh-CN" altLang="en-US" sz="2800" b="1" dirty="0">
                <a:solidFill>
                  <a:schemeClr val="bg1"/>
                </a:solidFill>
                <a:latin typeface="Arial"/>
                <a:ea typeface="微软雅黑"/>
                <a:cs typeface="+mn-ea"/>
                <a:sym typeface="+mn-lt"/>
              </a:rPr>
              <a:t>特征提取</a:t>
            </a:r>
          </a:p>
        </p:txBody>
      </p:sp>
    </p:spTree>
    <p:extLst>
      <p:ext uri="{BB962C8B-B14F-4D97-AF65-F5344CB8AC3E}">
        <p14:creationId xmlns:p14="http://schemas.microsoft.com/office/powerpoint/2010/main" val="215408744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p:tgtEl>
                                          <p:spTgt spid="48"/>
                                        </p:tgtEl>
                                        <p:attrNameLst>
                                          <p:attrName>ppt_y</p:attrName>
                                        </p:attrNameLst>
                                      </p:cBhvr>
                                      <p:tavLst>
                                        <p:tav tm="0">
                                          <p:val>
                                            <p:strVal val="#ppt_y+#ppt_h*1.125000"/>
                                          </p:val>
                                        </p:tav>
                                        <p:tav tm="100000">
                                          <p:val>
                                            <p:strVal val="#ppt_y"/>
                                          </p:val>
                                        </p:tav>
                                      </p:tavLst>
                                    </p:anim>
                                    <p:animEffect transition="in" filter="wipe(up)">
                                      <p:cBhvr>
                                        <p:cTn id="8" dur="500"/>
                                        <p:tgtEl>
                                          <p:spTgt spid="48"/>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p:tgtEl>
                                          <p:spTgt spid="49"/>
                                        </p:tgtEl>
                                        <p:attrNameLst>
                                          <p:attrName>ppt_y</p:attrName>
                                        </p:attrNameLst>
                                      </p:cBhvr>
                                      <p:tavLst>
                                        <p:tav tm="0">
                                          <p:val>
                                            <p:strVal val="#ppt_y+#ppt_h*1.125000"/>
                                          </p:val>
                                        </p:tav>
                                        <p:tav tm="100000">
                                          <p:val>
                                            <p:strVal val="#ppt_y"/>
                                          </p:val>
                                        </p:tav>
                                      </p:tavLst>
                                    </p:anim>
                                    <p:animEffect transition="in" filter="wipe(up)">
                                      <p:cBhvr>
                                        <p:cTn id="13" dur="500"/>
                                        <p:tgtEl>
                                          <p:spTgt spid="4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p:tgtEl>
                                          <p:spTgt spid="50"/>
                                        </p:tgtEl>
                                        <p:attrNameLst>
                                          <p:attrName>ppt_y</p:attrName>
                                        </p:attrNameLst>
                                      </p:cBhvr>
                                      <p:tavLst>
                                        <p:tav tm="0">
                                          <p:val>
                                            <p:strVal val="#ppt_y+#ppt_h*1.125000"/>
                                          </p:val>
                                        </p:tav>
                                        <p:tav tm="100000">
                                          <p:val>
                                            <p:strVal val="#ppt_y"/>
                                          </p:val>
                                        </p:tav>
                                      </p:tavLst>
                                    </p:anim>
                                    <p:animEffect transition="in" filter="wipe(up)">
                                      <p:cBhvr>
                                        <p:cTn id="18" dur="500"/>
                                        <p:tgtEl>
                                          <p:spTgt spid="50"/>
                                        </p:tgtEl>
                                      </p:cBhvr>
                                    </p:animEffect>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1000"/>
                                        <p:tgtEl>
                                          <p:spTgt spid="54"/>
                                        </p:tgtEl>
                                      </p:cBhvr>
                                    </p:animEffect>
                                    <p:anim calcmode="lin" valueType="num">
                                      <p:cBhvr>
                                        <p:cTn id="29" dur="1000" fill="hold"/>
                                        <p:tgtEl>
                                          <p:spTgt spid="54"/>
                                        </p:tgtEl>
                                        <p:attrNameLst>
                                          <p:attrName>ppt_x</p:attrName>
                                        </p:attrNameLst>
                                      </p:cBhvr>
                                      <p:tavLst>
                                        <p:tav tm="0">
                                          <p:val>
                                            <p:strVal val="#ppt_x"/>
                                          </p:val>
                                        </p:tav>
                                        <p:tav tm="100000">
                                          <p:val>
                                            <p:strVal val="#ppt_x"/>
                                          </p:val>
                                        </p:tav>
                                      </p:tavLst>
                                    </p:anim>
                                    <p:anim calcmode="lin" valueType="num">
                                      <p:cBhvr>
                                        <p:cTn id="30" dur="1000" fill="hold"/>
                                        <p:tgtEl>
                                          <p:spTgt spid="54"/>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1000"/>
                                        <p:tgtEl>
                                          <p:spTgt spid="62"/>
                                        </p:tgtEl>
                                      </p:cBhvr>
                                    </p:animEffect>
                                    <p:anim calcmode="lin" valueType="num">
                                      <p:cBhvr>
                                        <p:cTn id="35" dur="1000" fill="hold"/>
                                        <p:tgtEl>
                                          <p:spTgt spid="62"/>
                                        </p:tgtEl>
                                        <p:attrNameLst>
                                          <p:attrName>ppt_x</p:attrName>
                                        </p:attrNameLst>
                                      </p:cBhvr>
                                      <p:tavLst>
                                        <p:tav tm="0">
                                          <p:val>
                                            <p:strVal val="#ppt_x"/>
                                          </p:val>
                                        </p:tav>
                                        <p:tav tm="100000">
                                          <p:val>
                                            <p:strVal val="#ppt_x"/>
                                          </p:val>
                                        </p:tav>
                                      </p:tavLst>
                                    </p:anim>
                                    <p:anim calcmode="lin" valueType="num">
                                      <p:cBhvr>
                                        <p:cTn id="36" dur="1000" fill="hold"/>
                                        <p:tgtEl>
                                          <p:spTgt spid="62"/>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42" presetClass="entr" presetSubtype="0"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1000"/>
                                        <p:tgtEl>
                                          <p:spTgt spid="66"/>
                                        </p:tgtEl>
                                      </p:cBhvr>
                                    </p:animEffect>
                                    <p:anim calcmode="lin" valueType="num">
                                      <p:cBhvr>
                                        <p:cTn id="41" dur="1000" fill="hold"/>
                                        <p:tgtEl>
                                          <p:spTgt spid="66"/>
                                        </p:tgtEl>
                                        <p:attrNameLst>
                                          <p:attrName>ppt_x</p:attrName>
                                        </p:attrNameLst>
                                      </p:cBhvr>
                                      <p:tavLst>
                                        <p:tav tm="0">
                                          <p:val>
                                            <p:strVal val="#ppt_x"/>
                                          </p:val>
                                        </p:tav>
                                        <p:tav tm="100000">
                                          <p:val>
                                            <p:strVal val="#ppt_x"/>
                                          </p:val>
                                        </p:tav>
                                      </p:tavLst>
                                    </p:anim>
                                    <p:anim calcmode="lin" valueType="num">
                                      <p:cBhvr>
                                        <p:cTn id="4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P spid="42" grpId="0" animBg="1"/>
      <p:bldP spid="48" grpId="0"/>
      <p:bldP spid="49" grpId="0"/>
      <p:bldP spid="66" grpId="0" animBg="1"/>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52A36"/>
        </a:solidFill>
        <a:effectLst/>
      </p:bgPr>
    </p:bg>
    <p:spTree>
      <p:nvGrpSpPr>
        <p:cNvPr id="1" name=""/>
        <p:cNvGrpSpPr/>
        <p:nvPr/>
      </p:nvGrpSpPr>
      <p:grpSpPr>
        <a:xfrm>
          <a:off x="0" y="0"/>
          <a:ext cx="0" cy="0"/>
          <a:chOff x="0" y="0"/>
          <a:chExt cx="0" cy="0"/>
        </a:xfrm>
      </p:grpSpPr>
      <p:sp>
        <p:nvSpPr>
          <p:cNvPr id="35" name="任意多边形: 形状 34">
            <a:extLst>
              <a:ext uri="{FF2B5EF4-FFF2-40B4-BE49-F238E27FC236}">
                <a16:creationId xmlns:a16="http://schemas.microsoft.com/office/drawing/2014/main" id="{1A2F8699-28CC-45ED-8EEA-E2057C3CB706}"/>
              </a:ext>
            </a:extLst>
          </p:cNvPr>
          <p:cNvSpPr/>
          <p:nvPr/>
        </p:nvSpPr>
        <p:spPr>
          <a:xfrm>
            <a:off x="6172992" y="1242"/>
            <a:ext cx="6017420" cy="5717089"/>
          </a:xfrm>
          <a:custGeom>
            <a:avLst/>
            <a:gdLst>
              <a:gd name="connsiteX0" fmla="*/ 0 w 6018204"/>
              <a:gd name="connsiteY0" fmla="*/ 2522718 h 5717834"/>
              <a:gd name="connsiteX1" fmla="*/ 4327120 w 6018204"/>
              <a:gd name="connsiteY1" fmla="*/ 5025611 h 5717834"/>
              <a:gd name="connsiteX2" fmla="*/ 4327120 w 6018204"/>
              <a:gd name="connsiteY2" fmla="*/ 5478984 h 5717834"/>
              <a:gd name="connsiteX3" fmla="*/ 0 w 6018204"/>
              <a:gd name="connsiteY3" fmla="*/ 2976091 h 5717834"/>
              <a:gd name="connsiteX4" fmla="*/ 0 w 6018204"/>
              <a:gd name="connsiteY4" fmla="*/ 0 h 5717834"/>
              <a:gd name="connsiteX5" fmla="*/ 6018204 w 6018204"/>
              <a:gd name="connsiteY5" fmla="*/ 0 h 5717834"/>
              <a:gd name="connsiteX6" fmla="*/ 6018204 w 6018204"/>
              <a:gd name="connsiteY6" fmla="*/ 5180295 h 5717834"/>
              <a:gd name="connsiteX7" fmla="*/ 1694141 w 6018204"/>
              <a:gd name="connsiteY7" fmla="*/ 2679171 h 5717834"/>
              <a:gd name="connsiteX8" fmla="*/ 1694141 w 6018204"/>
              <a:gd name="connsiteY8" fmla="*/ 2859566 h 5717834"/>
              <a:gd name="connsiteX9" fmla="*/ 6018204 w 6018204"/>
              <a:gd name="connsiteY9" fmla="*/ 5360690 h 5717834"/>
              <a:gd name="connsiteX10" fmla="*/ 6018204 w 6018204"/>
              <a:gd name="connsiteY10" fmla="*/ 5717834 h 5717834"/>
              <a:gd name="connsiteX11" fmla="*/ 0 w 6018204"/>
              <a:gd name="connsiteY11" fmla="*/ 2236785 h 571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8204" h="5717834">
                <a:moveTo>
                  <a:pt x="0" y="2522718"/>
                </a:moveTo>
                <a:lnTo>
                  <a:pt x="4327120" y="5025611"/>
                </a:lnTo>
                <a:lnTo>
                  <a:pt x="4327120" y="5478984"/>
                </a:lnTo>
                <a:lnTo>
                  <a:pt x="0" y="2976091"/>
                </a:lnTo>
                <a:close/>
                <a:moveTo>
                  <a:pt x="0" y="0"/>
                </a:moveTo>
                <a:lnTo>
                  <a:pt x="6018204" y="0"/>
                </a:lnTo>
                <a:lnTo>
                  <a:pt x="6018204" y="5180295"/>
                </a:lnTo>
                <a:lnTo>
                  <a:pt x="1694141" y="2679171"/>
                </a:lnTo>
                <a:lnTo>
                  <a:pt x="1694141" y="2859566"/>
                </a:lnTo>
                <a:lnTo>
                  <a:pt x="6018204" y="5360690"/>
                </a:lnTo>
                <a:lnTo>
                  <a:pt x="6018204" y="5717834"/>
                </a:lnTo>
                <a:lnTo>
                  <a:pt x="0" y="2236785"/>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12" name="任意多边形: 形状 11">
            <a:extLst>
              <a:ext uri="{FF2B5EF4-FFF2-40B4-BE49-F238E27FC236}">
                <a16:creationId xmlns:a16="http://schemas.microsoft.com/office/drawing/2014/main" id="{7D4B6105-A802-47FF-97CC-C5386E1B19D4}"/>
              </a:ext>
            </a:extLst>
          </p:cNvPr>
          <p:cNvSpPr/>
          <p:nvPr/>
        </p:nvSpPr>
        <p:spPr>
          <a:xfrm rot="5400000">
            <a:off x="6341804" y="4532997"/>
            <a:ext cx="1389361" cy="910466"/>
          </a:xfrm>
          <a:custGeom>
            <a:avLst/>
            <a:gdLst>
              <a:gd name="connsiteX0" fmla="*/ 0 w 1334324"/>
              <a:gd name="connsiteY0" fmla="*/ 874400 h 874400"/>
              <a:gd name="connsiteX1" fmla="*/ 505771 w 1334324"/>
              <a:gd name="connsiteY1" fmla="*/ 0 h 874400"/>
              <a:gd name="connsiteX2" fmla="*/ 1334324 w 1334324"/>
              <a:gd name="connsiteY2" fmla="*/ 0 h 874400"/>
              <a:gd name="connsiteX3" fmla="*/ 828553 w 1334324"/>
              <a:gd name="connsiteY3" fmla="*/ 874400 h 874400"/>
            </a:gdLst>
            <a:ahLst/>
            <a:cxnLst>
              <a:cxn ang="0">
                <a:pos x="connsiteX0" y="connsiteY0"/>
              </a:cxn>
              <a:cxn ang="0">
                <a:pos x="connsiteX1" y="connsiteY1"/>
              </a:cxn>
              <a:cxn ang="0">
                <a:pos x="connsiteX2" y="connsiteY2"/>
              </a:cxn>
              <a:cxn ang="0">
                <a:pos x="connsiteX3" y="connsiteY3"/>
              </a:cxn>
            </a:cxnLst>
            <a:rect l="l" t="t" r="r" b="b"/>
            <a:pathLst>
              <a:path w="1334324" h="874400">
                <a:moveTo>
                  <a:pt x="0" y="874400"/>
                </a:moveTo>
                <a:lnTo>
                  <a:pt x="505771" y="0"/>
                </a:lnTo>
                <a:lnTo>
                  <a:pt x="1334324" y="0"/>
                </a:lnTo>
                <a:lnTo>
                  <a:pt x="828553" y="874400"/>
                </a:lnTo>
                <a:close/>
              </a:path>
            </a:pathLst>
          </a:cu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13" name="任意多边形: 形状 12">
            <a:extLst>
              <a:ext uri="{FF2B5EF4-FFF2-40B4-BE49-F238E27FC236}">
                <a16:creationId xmlns:a16="http://schemas.microsoft.com/office/drawing/2014/main" id="{67187696-0310-41B0-85A1-2DC5C05C667D}"/>
              </a:ext>
            </a:extLst>
          </p:cNvPr>
          <p:cNvSpPr/>
          <p:nvPr/>
        </p:nvSpPr>
        <p:spPr>
          <a:xfrm rot="5400000">
            <a:off x="6713820" y="4301394"/>
            <a:ext cx="1389361" cy="910466"/>
          </a:xfrm>
          <a:custGeom>
            <a:avLst/>
            <a:gdLst>
              <a:gd name="connsiteX0" fmla="*/ 0 w 1334324"/>
              <a:gd name="connsiteY0" fmla="*/ 874400 h 874400"/>
              <a:gd name="connsiteX1" fmla="*/ 505771 w 1334324"/>
              <a:gd name="connsiteY1" fmla="*/ 0 h 874400"/>
              <a:gd name="connsiteX2" fmla="*/ 1334324 w 1334324"/>
              <a:gd name="connsiteY2" fmla="*/ 0 h 874400"/>
              <a:gd name="connsiteX3" fmla="*/ 828553 w 1334324"/>
              <a:gd name="connsiteY3" fmla="*/ 874400 h 874400"/>
            </a:gdLst>
            <a:ahLst/>
            <a:cxnLst>
              <a:cxn ang="0">
                <a:pos x="connsiteX0" y="connsiteY0"/>
              </a:cxn>
              <a:cxn ang="0">
                <a:pos x="connsiteX1" y="connsiteY1"/>
              </a:cxn>
              <a:cxn ang="0">
                <a:pos x="connsiteX2" y="connsiteY2"/>
              </a:cxn>
              <a:cxn ang="0">
                <a:pos x="connsiteX3" y="connsiteY3"/>
              </a:cxn>
            </a:cxnLst>
            <a:rect l="l" t="t" r="r" b="b"/>
            <a:pathLst>
              <a:path w="1334324" h="874400">
                <a:moveTo>
                  <a:pt x="0" y="874400"/>
                </a:moveTo>
                <a:lnTo>
                  <a:pt x="505771" y="0"/>
                </a:lnTo>
                <a:lnTo>
                  <a:pt x="1334324" y="0"/>
                </a:lnTo>
                <a:lnTo>
                  <a:pt x="828553" y="874400"/>
                </a:lnTo>
                <a:close/>
              </a:path>
            </a:pathLst>
          </a:cu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2" name="平行四边形 1">
            <a:extLst>
              <a:ext uri="{FF2B5EF4-FFF2-40B4-BE49-F238E27FC236}">
                <a16:creationId xmlns:a16="http://schemas.microsoft.com/office/drawing/2014/main" id="{279ECD5C-E2FD-45DB-BFD3-3F0E97178781}"/>
              </a:ext>
            </a:extLst>
          </p:cNvPr>
          <p:cNvSpPr/>
          <p:nvPr/>
        </p:nvSpPr>
        <p:spPr>
          <a:xfrm rot="5400000">
            <a:off x="4799833" y="1293673"/>
            <a:ext cx="1335316" cy="1124601"/>
          </a:xfrm>
          <a:prstGeom prst="parallelogram">
            <a:avLst>
              <a:gd name="adj" fmla="val 57842"/>
            </a:avLst>
          </a:pr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11" name="任意多边形: 形状 10">
            <a:extLst>
              <a:ext uri="{FF2B5EF4-FFF2-40B4-BE49-F238E27FC236}">
                <a16:creationId xmlns:a16="http://schemas.microsoft.com/office/drawing/2014/main" id="{B5145B6E-116B-4D64-81EF-4D241806F30C}"/>
              </a:ext>
            </a:extLst>
          </p:cNvPr>
          <p:cNvSpPr/>
          <p:nvPr/>
        </p:nvSpPr>
        <p:spPr>
          <a:xfrm rot="5400000">
            <a:off x="6803176" y="4228202"/>
            <a:ext cx="1389361" cy="910466"/>
          </a:xfrm>
          <a:custGeom>
            <a:avLst/>
            <a:gdLst>
              <a:gd name="connsiteX0" fmla="*/ 0 w 1334324"/>
              <a:gd name="connsiteY0" fmla="*/ 874400 h 874400"/>
              <a:gd name="connsiteX1" fmla="*/ 505771 w 1334324"/>
              <a:gd name="connsiteY1" fmla="*/ 0 h 874400"/>
              <a:gd name="connsiteX2" fmla="*/ 1334324 w 1334324"/>
              <a:gd name="connsiteY2" fmla="*/ 0 h 874400"/>
              <a:gd name="connsiteX3" fmla="*/ 828553 w 1334324"/>
              <a:gd name="connsiteY3" fmla="*/ 874400 h 874400"/>
            </a:gdLst>
            <a:ahLst/>
            <a:cxnLst>
              <a:cxn ang="0">
                <a:pos x="connsiteX0" y="connsiteY0"/>
              </a:cxn>
              <a:cxn ang="0">
                <a:pos x="connsiteX1" y="connsiteY1"/>
              </a:cxn>
              <a:cxn ang="0">
                <a:pos x="connsiteX2" y="connsiteY2"/>
              </a:cxn>
              <a:cxn ang="0">
                <a:pos x="connsiteX3" y="connsiteY3"/>
              </a:cxn>
            </a:cxnLst>
            <a:rect l="l" t="t" r="r" b="b"/>
            <a:pathLst>
              <a:path w="1334324" h="874400">
                <a:moveTo>
                  <a:pt x="0" y="874400"/>
                </a:moveTo>
                <a:lnTo>
                  <a:pt x="505771" y="0"/>
                </a:lnTo>
                <a:lnTo>
                  <a:pt x="1334324" y="0"/>
                </a:lnTo>
                <a:lnTo>
                  <a:pt x="828553" y="874400"/>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692DFD90-7DE2-4A4C-BD45-16E4634B7AA6}"/>
              </a:ext>
            </a:extLst>
          </p:cNvPr>
          <p:cNvSpPr/>
          <p:nvPr/>
        </p:nvSpPr>
        <p:spPr>
          <a:xfrm rot="5400000">
            <a:off x="10449928" y="5573561"/>
            <a:ext cx="627363" cy="528364"/>
          </a:xfrm>
          <a:prstGeom prst="parallelogram">
            <a:avLst>
              <a:gd name="adj" fmla="val 57842"/>
            </a:avLst>
          </a:pr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50249380-AA8C-47F6-AEDE-D88E2805AC2C}"/>
              </a:ext>
            </a:extLst>
          </p:cNvPr>
          <p:cNvSpPr/>
          <p:nvPr/>
        </p:nvSpPr>
        <p:spPr>
          <a:xfrm rot="5400000">
            <a:off x="7801993" y="479927"/>
            <a:ext cx="974058" cy="820351"/>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0EBDF6FC-CA58-4896-ABDF-7DEEA61511E9}"/>
              </a:ext>
            </a:extLst>
          </p:cNvPr>
          <p:cNvSpPr/>
          <p:nvPr/>
        </p:nvSpPr>
        <p:spPr>
          <a:xfrm rot="5400000">
            <a:off x="8054563" y="1518278"/>
            <a:ext cx="468916" cy="394921"/>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89BCF668-C59F-407B-A5CC-A8FF0CDAB2E9}"/>
              </a:ext>
            </a:extLst>
          </p:cNvPr>
          <p:cNvSpPr/>
          <p:nvPr/>
        </p:nvSpPr>
        <p:spPr>
          <a:xfrm rot="5400000">
            <a:off x="8932957" y="672263"/>
            <a:ext cx="468916" cy="394921"/>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9790C66D-99C2-4BB1-92ED-C632B4665EFE}"/>
              </a:ext>
            </a:extLst>
          </p:cNvPr>
          <p:cNvSpPr/>
          <p:nvPr/>
        </p:nvSpPr>
        <p:spPr>
          <a:xfrm rot="5400000">
            <a:off x="9842913" y="1390948"/>
            <a:ext cx="1519725" cy="127991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26" name="任意多边形: 形状 25">
            <a:extLst>
              <a:ext uri="{FF2B5EF4-FFF2-40B4-BE49-F238E27FC236}">
                <a16:creationId xmlns:a16="http://schemas.microsoft.com/office/drawing/2014/main" id="{A3177ED0-2E9B-478B-A765-E3DCD82AD14F}"/>
              </a:ext>
            </a:extLst>
          </p:cNvPr>
          <p:cNvSpPr/>
          <p:nvPr/>
        </p:nvSpPr>
        <p:spPr>
          <a:xfrm rot="5400000">
            <a:off x="8985779" y="2022269"/>
            <a:ext cx="1013746" cy="940334"/>
          </a:xfrm>
          <a:custGeom>
            <a:avLst/>
            <a:gdLst>
              <a:gd name="connsiteX0" fmla="*/ 0 w 849362"/>
              <a:gd name="connsiteY0" fmla="*/ 787854 h 787854"/>
              <a:gd name="connsiteX1" fmla="*/ 455711 w 849362"/>
              <a:gd name="connsiteY1" fmla="*/ 0 h 787854"/>
              <a:gd name="connsiteX2" fmla="*/ 849362 w 849362"/>
              <a:gd name="connsiteY2" fmla="*/ 0 h 787854"/>
              <a:gd name="connsiteX3" fmla="*/ 393651 w 849362"/>
              <a:gd name="connsiteY3" fmla="*/ 787854 h 787854"/>
            </a:gdLst>
            <a:ahLst/>
            <a:cxnLst>
              <a:cxn ang="0">
                <a:pos x="connsiteX0" y="connsiteY0"/>
              </a:cxn>
              <a:cxn ang="0">
                <a:pos x="connsiteX1" y="connsiteY1"/>
              </a:cxn>
              <a:cxn ang="0">
                <a:pos x="connsiteX2" y="connsiteY2"/>
              </a:cxn>
              <a:cxn ang="0">
                <a:pos x="connsiteX3" y="connsiteY3"/>
              </a:cxn>
            </a:cxnLst>
            <a:rect l="l" t="t" r="r" b="b"/>
            <a:pathLst>
              <a:path w="849362" h="787854">
                <a:moveTo>
                  <a:pt x="0" y="787854"/>
                </a:moveTo>
                <a:lnTo>
                  <a:pt x="455711" y="0"/>
                </a:lnTo>
                <a:lnTo>
                  <a:pt x="849362" y="0"/>
                </a:lnTo>
                <a:lnTo>
                  <a:pt x="393651" y="787854"/>
                </a:lnTo>
                <a:close/>
              </a:path>
            </a:pathLst>
          </a:cu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defRPr/>
            </a:pPr>
            <a:endParaRPr lang="zh-CN" altLang="en-US" sz="1800">
              <a:solidFill>
                <a:srgbClr val="FFFFFF"/>
              </a:solidFill>
              <a:latin typeface="Arial"/>
              <a:ea typeface="微软雅黑"/>
              <a:cs typeface="+mn-ea"/>
              <a:sym typeface="+mn-lt"/>
            </a:endParaRPr>
          </a:p>
        </p:txBody>
      </p:sp>
      <p:sp>
        <p:nvSpPr>
          <p:cNvPr id="37" name="文本框 36">
            <a:extLst>
              <a:ext uri="{FF2B5EF4-FFF2-40B4-BE49-F238E27FC236}">
                <a16:creationId xmlns:a16="http://schemas.microsoft.com/office/drawing/2014/main" id="{F1BD8FE6-26E6-4E82-8073-03B049749FDF}"/>
              </a:ext>
            </a:extLst>
          </p:cNvPr>
          <p:cNvSpPr txBox="1"/>
          <p:nvPr/>
        </p:nvSpPr>
        <p:spPr>
          <a:xfrm>
            <a:off x="918658" y="2966727"/>
            <a:ext cx="4494466" cy="830889"/>
          </a:xfrm>
          <a:prstGeom prst="rect">
            <a:avLst/>
          </a:prstGeom>
          <a:noFill/>
        </p:spPr>
        <p:txBody>
          <a:bodyPr wrap="square" rtlCol="0">
            <a:spAutoFit/>
            <a:scene3d>
              <a:camera prst="orthographicFront"/>
              <a:lightRig rig="threePt" dir="t"/>
            </a:scene3d>
            <a:sp3d contourW="12700"/>
          </a:bodyPr>
          <a:lstStyle/>
          <a:p>
            <a:pPr algn="dist" defTabSz="457154">
              <a:defRPr/>
            </a:pPr>
            <a:r>
              <a:rPr lang="zh-CN" altLang="en-US" sz="4800" dirty="0">
                <a:solidFill>
                  <a:srgbClr val="FFFFFF"/>
                </a:solidFill>
                <a:latin typeface="Arial"/>
                <a:ea typeface="微软雅黑"/>
                <a:cs typeface="+mn-ea"/>
                <a:sym typeface="+mn-lt"/>
              </a:rPr>
              <a:t>感谢大家观看</a:t>
            </a:r>
          </a:p>
        </p:txBody>
      </p:sp>
      <p:sp>
        <p:nvSpPr>
          <p:cNvPr id="38" name="文本框 37">
            <a:extLst>
              <a:ext uri="{FF2B5EF4-FFF2-40B4-BE49-F238E27FC236}">
                <a16:creationId xmlns:a16="http://schemas.microsoft.com/office/drawing/2014/main" id="{0F5C6CB6-F6D6-4BEA-AABF-7B4E215891A1}"/>
              </a:ext>
            </a:extLst>
          </p:cNvPr>
          <p:cNvSpPr txBox="1"/>
          <p:nvPr/>
        </p:nvSpPr>
        <p:spPr>
          <a:xfrm>
            <a:off x="891120" y="2076937"/>
            <a:ext cx="3831626" cy="830997"/>
          </a:xfrm>
          <a:prstGeom prst="rect">
            <a:avLst/>
          </a:prstGeom>
          <a:noFill/>
        </p:spPr>
        <p:txBody>
          <a:bodyPr wrap="none" rtlCol="0">
            <a:spAutoFit/>
            <a:scene3d>
              <a:camera prst="orthographicFront"/>
              <a:lightRig rig="threePt" dir="t"/>
            </a:scene3d>
            <a:sp3d contourW="12700"/>
          </a:bodyPr>
          <a:lstStyle>
            <a:defPPr>
              <a:defRPr lang="en-US"/>
            </a:defPPr>
            <a:lvl1pPr>
              <a:defRPr sz="13800" b="1">
                <a:solidFill>
                  <a:srgbClr val="363E47"/>
                </a:solidFill>
                <a:latin typeface="Geometr415 Blk BT" panose="020B0802020204020303" pitchFamily="34" charset="0"/>
              </a:defRPr>
            </a:lvl1pPr>
          </a:lstStyle>
          <a:p>
            <a:pPr defTabSz="457154">
              <a:defRPr/>
            </a:pPr>
            <a:r>
              <a:rPr lang="en-US" altLang="zh-CN" sz="4800" dirty="0">
                <a:solidFill>
                  <a:srgbClr val="F78500"/>
                </a:solidFill>
                <a:latin typeface="Arial"/>
                <a:ea typeface="微软雅黑"/>
                <a:cs typeface="+mn-ea"/>
                <a:sym typeface="+mn-lt"/>
              </a:rPr>
              <a:t>THANK YOU</a:t>
            </a:r>
            <a:endParaRPr lang="zh-CN" altLang="en-US" sz="4800" dirty="0">
              <a:solidFill>
                <a:srgbClr val="F78500"/>
              </a:solidFill>
              <a:latin typeface="Arial"/>
              <a:ea typeface="微软雅黑"/>
              <a:cs typeface="+mn-ea"/>
              <a:sym typeface="+mn-lt"/>
            </a:endParaRPr>
          </a:p>
        </p:txBody>
      </p:sp>
      <p:sp>
        <p:nvSpPr>
          <p:cNvPr id="39" name="任意多边形: 形状 38">
            <a:extLst>
              <a:ext uri="{FF2B5EF4-FFF2-40B4-BE49-F238E27FC236}">
                <a16:creationId xmlns:a16="http://schemas.microsoft.com/office/drawing/2014/main" id="{04947C2A-0036-424E-86B2-B139C4280E6C}"/>
              </a:ext>
            </a:extLst>
          </p:cNvPr>
          <p:cNvSpPr/>
          <p:nvPr/>
        </p:nvSpPr>
        <p:spPr>
          <a:xfrm rot="5400000">
            <a:off x="174274" y="527775"/>
            <a:ext cx="723557" cy="474156"/>
          </a:xfrm>
          <a:custGeom>
            <a:avLst/>
            <a:gdLst>
              <a:gd name="connsiteX0" fmla="*/ 0 w 1334324"/>
              <a:gd name="connsiteY0" fmla="*/ 874400 h 874400"/>
              <a:gd name="connsiteX1" fmla="*/ 505771 w 1334324"/>
              <a:gd name="connsiteY1" fmla="*/ 0 h 874400"/>
              <a:gd name="connsiteX2" fmla="*/ 1334324 w 1334324"/>
              <a:gd name="connsiteY2" fmla="*/ 0 h 874400"/>
              <a:gd name="connsiteX3" fmla="*/ 828553 w 1334324"/>
              <a:gd name="connsiteY3" fmla="*/ 874400 h 874400"/>
            </a:gdLst>
            <a:ahLst/>
            <a:cxnLst>
              <a:cxn ang="0">
                <a:pos x="connsiteX0" y="connsiteY0"/>
              </a:cxn>
              <a:cxn ang="0">
                <a:pos x="connsiteX1" y="connsiteY1"/>
              </a:cxn>
              <a:cxn ang="0">
                <a:pos x="connsiteX2" y="connsiteY2"/>
              </a:cxn>
              <a:cxn ang="0">
                <a:pos x="connsiteX3" y="connsiteY3"/>
              </a:cxn>
            </a:cxnLst>
            <a:rect l="l" t="t" r="r" b="b"/>
            <a:pathLst>
              <a:path w="1334324" h="874400">
                <a:moveTo>
                  <a:pt x="0" y="874400"/>
                </a:moveTo>
                <a:lnTo>
                  <a:pt x="505771" y="0"/>
                </a:lnTo>
                <a:lnTo>
                  <a:pt x="1334324" y="0"/>
                </a:lnTo>
                <a:lnTo>
                  <a:pt x="828553" y="87440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457154">
              <a:defRPr/>
            </a:pPr>
            <a:endParaRPr lang="zh-CN" altLang="en-US" sz="1800">
              <a:solidFill>
                <a:srgbClr val="FFFFFF"/>
              </a:solidFill>
              <a:latin typeface="Arial"/>
              <a:ea typeface="微软雅黑"/>
              <a:cs typeface="+mn-ea"/>
              <a:sym typeface="+mn-lt"/>
            </a:endParaRPr>
          </a:p>
        </p:txBody>
      </p:sp>
      <p:sp>
        <p:nvSpPr>
          <p:cNvPr id="3" name="文本框 2">
            <a:extLst>
              <a:ext uri="{FF2B5EF4-FFF2-40B4-BE49-F238E27FC236}">
                <a16:creationId xmlns:a16="http://schemas.microsoft.com/office/drawing/2014/main" id="{499512DB-B867-6B83-BC7E-4B6F26181527}"/>
              </a:ext>
            </a:extLst>
          </p:cNvPr>
          <p:cNvSpPr txBox="1"/>
          <p:nvPr/>
        </p:nvSpPr>
        <p:spPr>
          <a:xfrm>
            <a:off x="56296" y="3987701"/>
            <a:ext cx="6614311" cy="3046988"/>
          </a:xfrm>
          <a:prstGeom prst="rect">
            <a:avLst/>
          </a:prstGeom>
          <a:noFill/>
        </p:spPr>
        <p:txBody>
          <a:bodyPr wrap="none" rtlCol="0">
            <a:spAutoFit/>
          </a:bodyPr>
          <a:lstStyle/>
          <a:p>
            <a:pPr defTabSz="457154"/>
            <a:r>
              <a:rPr lang="en-US" altLang="zh-CN" sz="9600" b="1" dirty="0">
                <a:solidFill>
                  <a:srgbClr val="363E47"/>
                </a:solidFill>
                <a:latin typeface="Arial"/>
                <a:ea typeface="微软雅黑"/>
                <a:cs typeface="+mn-ea"/>
                <a:sym typeface="+mn-lt"/>
              </a:rPr>
              <a:t>MACHINE</a:t>
            </a:r>
          </a:p>
          <a:p>
            <a:pPr defTabSz="457154"/>
            <a:r>
              <a:rPr lang="en-US" altLang="zh-CN" sz="9600" b="1" dirty="0">
                <a:solidFill>
                  <a:srgbClr val="363E47"/>
                </a:solidFill>
                <a:latin typeface="Arial"/>
                <a:ea typeface="微软雅黑"/>
                <a:cs typeface="+mn-ea"/>
                <a:sym typeface="+mn-lt"/>
              </a:rPr>
              <a:t>LEARNING</a:t>
            </a:r>
            <a:endParaRPr lang="zh-CN" altLang="en-US" sz="9600" b="1" dirty="0">
              <a:solidFill>
                <a:srgbClr val="363E47"/>
              </a:solidFill>
              <a:latin typeface="Arial"/>
              <a:ea typeface="微软雅黑"/>
              <a:cs typeface="+mn-ea"/>
              <a:sym typeface="+mn-lt"/>
            </a:endParaRPr>
          </a:p>
        </p:txBody>
      </p:sp>
      <p:sp>
        <p:nvSpPr>
          <p:cNvPr id="25" name="Oval 2">
            <a:extLst>
              <a:ext uri="{FF2B5EF4-FFF2-40B4-BE49-F238E27FC236}">
                <a16:creationId xmlns:a16="http://schemas.microsoft.com/office/drawing/2014/main" id="{55E340EA-E218-4AE1-BF5E-A6D80371457C}"/>
              </a:ext>
            </a:extLst>
          </p:cNvPr>
          <p:cNvSpPr/>
          <p:nvPr/>
        </p:nvSpPr>
        <p:spPr>
          <a:xfrm>
            <a:off x="1028566" y="4766003"/>
            <a:ext cx="285713" cy="205034"/>
          </a:xfrm>
          <a:custGeom>
            <a:avLst/>
            <a:gdLst>
              <a:gd name="connsiteX0" fmla="*/ 533228 w 606862"/>
              <a:gd name="connsiteY0" fmla="*/ 69781 h 435499"/>
              <a:gd name="connsiteX1" fmla="*/ 528214 w 606862"/>
              <a:gd name="connsiteY1" fmla="*/ 81924 h 435499"/>
              <a:gd name="connsiteX2" fmla="*/ 515122 w 606862"/>
              <a:gd name="connsiteY2" fmla="*/ 82851 h 435499"/>
              <a:gd name="connsiteX3" fmla="*/ 513543 w 606862"/>
              <a:gd name="connsiteY3" fmla="*/ 87671 h 435499"/>
              <a:gd name="connsiteX4" fmla="*/ 523571 w 606862"/>
              <a:gd name="connsiteY4" fmla="*/ 96107 h 435499"/>
              <a:gd name="connsiteX5" fmla="*/ 520414 w 606862"/>
              <a:gd name="connsiteY5" fmla="*/ 108806 h 435499"/>
              <a:gd name="connsiteX6" fmla="*/ 524500 w 606862"/>
              <a:gd name="connsiteY6" fmla="*/ 111773 h 435499"/>
              <a:gd name="connsiteX7" fmla="*/ 535643 w 606862"/>
              <a:gd name="connsiteY7" fmla="*/ 104913 h 435499"/>
              <a:gd name="connsiteX8" fmla="*/ 546785 w 606862"/>
              <a:gd name="connsiteY8" fmla="*/ 111773 h 435499"/>
              <a:gd name="connsiteX9" fmla="*/ 550871 w 606862"/>
              <a:gd name="connsiteY9" fmla="*/ 108806 h 435499"/>
              <a:gd name="connsiteX10" fmla="*/ 547807 w 606862"/>
              <a:gd name="connsiteY10" fmla="*/ 96107 h 435499"/>
              <a:gd name="connsiteX11" fmla="*/ 557835 w 606862"/>
              <a:gd name="connsiteY11" fmla="*/ 87671 h 435499"/>
              <a:gd name="connsiteX12" fmla="*/ 556349 w 606862"/>
              <a:gd name="connsiteY12" fmla="*/ 82851 h 435499"/>
              <a:gd name="connsiteX13" fmla="*/ 543257 w 606862"/>
              <a:gd name="connsiteY13" fmla="*/ 81924 h 435499"/>
              <a:gd name="connsiteX14" fmla="*/ 538242 w 606862"/>
              <a:gd name="connsiteY14" fmla="*/ 69781 h 435499"/>
              <a:gd name="connsiteX15" fmla="*/ 533228 w 606862"/>
              <a:gd name="connsiteY15" fmla="*/ 69781 h 435499"/>
              <a:gd name="connsiteX16" fmla="*/ 474173 w 606862"/>
              <a:gd name="connsiteY16" fmla="*/ 69781 h 435499"/>
              <a:gd name="connsiteX17" fmla="*/ 469159 w 606862"/>
              <a:gd name="connsiteY17" fmla="*/ 81924 h 435499"/>
              <a:gd name="connsiteX18" fmla="*/ 456066 w 606862"/>
              <a:gd name="connsiteY18" fmla="*/ 82851 h 435499"/>
              <a:gd name="connsiteX19" fmla="*/ 454488 w 606862"/>
              <a:gd name="connsiteY19" fmla="*/ 87671 h 435499"/>
              <a:gd name="connsiteX20" fmla="*/ 464516 w 606862"/>
              <a:gd name="connsiteY20" fmla="*/ 96107 h 435499"/>
              <a:gd name="connsiteX21" fmla="*/ 461359 w 606862"/>
              <a:gd name="connsiteY21" fmla="*/ 108806 h 435499"/>
              <a:gd name="connsiteX22" fmla="*/ 465445 w 606862"/>
              <a:gd name="connsiteY22" fmla="*/ 111773 h 435499"/>
              <a:gd name="connsiteX23" fmla="*/ 476587 w 606862"/>
              <a:gd name="connsiteY23" fmla="*/ 104913 h 435499"/>
              <a:gd name="connsiteX24" fmla="*/ 487730 w 606862"/>
              <a:gd name="connsiteY24" fmla="*/ 111773 h 435499"/>
              <a:gd name="connsiteX25" fmla="*/ 491815 w 606862"/>
              <a:gd name="connsiteY25" fmla="*/ 108806 h 435499"/>
              <a:gd name="connsiteX26" fmla="*/ 488751 w 606862"/>
              <a:gd name="connsiteY26" fmla="*/ 96107 h 435499"/>
              <a:gd name="connsiteX27" fmla="*/ 498779 w 606862"/>
              <a:gd name="connsiteY27" fmla="*/ 87671 h 435499"/>
              <a:gd name="connsiteX28" fmla="*/ 497294 w 606862"/>
              <a:gd name="connsiteY28" fmla="*/ 82851 h 435499"/>
              <a:gd name="connsiteX29" fmla="*/ 484201 w 606862"/>
              <a:gd name="connsiteY29" fmla="*/ 81924 h 435499"/>
              <a:gd name="connsiteX30" fmla="*/ 479187 w 606862"/>
              <a:gd name="connsiteY30" fmla="*/ 69781 h 435499"/>
              <a:gd name="connsiteX31" fmla="*/ 474173 w 606862"/>
              <a:gd name="connsiteY31" fmla="*/ 69781 h 435499"/>
              <a:gd name="connsiteX32" fmla="*/ 415117 w 606862"/>
              <a:gd name="connsiteY32" fmla="*/ 69781 h 435499"/>
              <a:gd name="connsiteX33" fmla="*/ 410103 w 606862"/>
              <a:gd name="connsiteY33" fmla="*/ 81924 h 435499"/>
              <a:gd name="connsiteX34" fmla="*/ 397011 w 606862"/>
              <a:gd name="connsiteY34" fmla="*/ 82851 h 435499"/>
              <a:gd name="connsiteX35" fmla="*/ 395432 w 606862"/>
              <a:gd name="connsiteY35" fmla="*/ 87671 h 435499"/>
              <a:gd name="connsiteX36" fmla="*/ 405460 w 606862"/>
              <a:gd name="connsiteY36" fmla="*/ 96107 h 435499"/>
              <a:gd name="connsiteX37" fmla="*/ 402303 w 606862"/>
              <a:gd name="connsiteY37" fmla="*/ 108806 h 435499"/>
              <a:gd name="connsiteX38" fmla="*/ 406389 w 606862"/>
              <a:gd name="connsiteY38" fmla="*/ 111773 h 435499"/>
              <a:gd name="connsiteX39" fmla="*/ 417532 w 606862"/>
              <a:gd name="connsiteY39" fmla="*/ 104913 h 435499"/>
              <a:gd name="connsiteX40" fmla="*/ 428674 w 606862"/>
              <a:gd name="connsiteY40" fmla="*/ 111773 h 435499"/>
              <a:gd name="connsiteX41" fmla="*/ 432760 w 606862"/>
              <a:gd name="connsiteY41" fmla="*/ 108806 h 435499"/>
              <a:gd name="connsiteX42" fmla="*/ 429696 w 606862"/>
              <a:gd name="connsiteY42" fmla="*/ 96107 h 435499"/>
              <a:gd name="connsiteX43" fmla="*/ 439724 w 606862"/>
              <a:gd name="connsiteY43" fmla="*/ 87671 h 435499"/>
              <a:gd name="connsiteX44" fmla="*/ 438238 w 606862"/>
              <a:gd name="connsiteY44" fmla="*/ 82851 h 435499"/>
              <a:gd name="connsiteX45" fmla="*/ 425146 w 606862"/>
              <a:gd name="connsiteY45" fmla="*/ 81924 h 435499"/>
              <a:gd name="connsiteX46" fmla="*/ 420132 w 606862"/>
              <a:gd name="connsiteY46" fmla="*/ 69781 h 435499"/>
              <a:gd name="connsiteX47" fmla="*/ 415117 w 606862"/>
              <a:gd name="connsiteY47" fmla="*/ 69781 h 435499"/>
              <a:gd name="connsiteX48" fmla="*/ 436010 w 606862"/>
              <a:gd name="connsiteY48" fmla="*/ 3780 h 435499"/>
              <a:gd name="connsiteX49" fmla="*/ 517257 w 606862"/>
              <a:gd name="connsiteY49" fmla="*/ 3780 h 435499"/>
              <a:gd name="connsiteX50" fmla="*/ 606862 w 606862"/>
              <a:gd name="connsiteY50" fmla="*/ 93140 h 435499"/>
              <a:gd name="connsiteX51" fmla="*/ 517257 w 606862"/>
              <a:gd name="connsiteY51" fmla="*/ 182594 h 435499"/>
              <a:gd name="connsiteX52" fmla="*/ 456438 w 606862"/>
              <a:gd name="connsiteY52" fmla="*/ 182594 h 435499"/>
              <a:gd name="connsiteX53" fmla="*/ 415210 w 606862"/>
              <a:gd name="connsiteY53" fmla="*/ 223751 h 435499"/>
              <a:gd name="connsiteX54" fmla="*/ 407689 w 606862"/>
              <a:gd name="connsiteY54" fmla="*/ 220692 h 435499"/>
              <a:gd name="connsiteX55" fmla="*/ 407689 w 606862"/>
              <a:gd name="connsiteY55" fmla="*/ 178051 h 435499"/>
              <a:gd name="connsiteX56" fmla="*/ 346405 w 606862"/>
              <a:gd name="connsiteY56" fmla="*/ 93233 h 435499"/>
              <a:gd name="connsiteX57" fmla="*/ 436010 w 606862"/>
              <a:gd name="connsiteY57" fmla="*/ 3780 h 435499"/>
              <a:gd name="connsiteX58" fmla="*/ 140854 w 606862"/>
              <a:gd name="connsiteY58" fmla="*/ 207 h 435499"/>
              <a:gd name="connsiteX59" fmla="*/ 216621 w 606862"/>
              <a:gd name="connsiteY59" fmla="*/ 856 h 435499"/>
              <a:gd name="connsiteX60" fmla="*/ 272145 w 606862"/>
              <a:gd name="connsiteY60" fmla="*/ 33762 h 435499"/>
              <a:gd name="connsiteX61" fmla="*/ 302693 w 606862"/>
              <a:gd name="connsiteY61" fmla="*/ 122934 h 435499"/>
              <a:gd name="connsiteX62" fmla="*/ 310400 w 606862"/>
              <a:gd name="connsiteY62" fmla="*/ 158343 h 435499"/>
              <a:gd name="connsiteX63" fmla="*/ 293130 w 606862"/>
              <a:gd name="connsiteY63" fmla="*/ 188098 h 435499"/>
              <a:gd name="connsiteX64" fmla="*/ 281152 w 606862"/>
              <a:gd name="connsiteY64" fmla="*/ 220819 h 435499"/>
              <a:gd name="connsiteX65" fmla="*/ 281152 w 606862"/>
              <a:gd name="connsiteY65" fmla="*/ 260863 h 435499"/>
              <a:gd name="connsiteX66" fmla="*/ 283287 w 606862"/>
              <a:gd name="connsiteY66" fmla="*/ 264385 h 435499"/>
              <a:gd name="connsiteX67" fmla="*/ 407057 w 606862"/>
              <a:gd name="connsiteY67" fmla="*/ 343732 h 435499"/>
              <a:gd name="connsiteX68" fmla="*/ 422192 w 606862"/>
              <a:gd name="connsiteY68" fmla="*/ 375989 h 435499"/>
              <a:gd name="connsiteX69" fmla="*/ 422192 w 606862"/>
              <a:gd name="connsiteY69" fmla="*/ 435406 h 435499"/>
              <a:gd name="connsiteX70" fmla="*/ 238533 w 606862"/>
              <a:gd name="connsiteY70" fmla="*/ 435406 h 435499"/>
              <a:gd name="connsiteX71" fmla="*/ 220520 w 606862"/>
              <a:gd name="connsiteY71" fmla="*/ 352816 h 435499"/>
              <a:gd name="connsiteX72" fmla="*/ 210957 w 606862"/>
              <a:gd name="connsiteY72" fmla="*/ 299331 h 435499"/>
              <a:gd name="connsiteX73" fmla="*/ 201393 w 606862"/>
              <a:gd name="connsiteY73" fmla="*/ 352816 h 435499"/>
              <a:gd name="connsiteX74" fmla="*/ 183566 w 606862"/>
              <a:gd name="connsiteY74" fmla="*/ 435499 h 435499"/>
              <a:gd name="connsiteX75" fmla="*/ 0 w 606862"/>
              <a:gd name="connsiteY75" fmla="*/ 435499 h 435499"/>
              <a:gd name="connsiteX76" fmla="*/ 0 w 606862"/>
              <a:gd name="connsiteY76" fmla="*/ 376082 h 435499"/>
              <a:gd name="connsiteX77" fmla="*/ 15135 w 606862"/>
              <a:gd name="connsiteY77" fmla="*/ 343824 h 435499"/>
              <a:gd name="connsiteX78" fmla="*/ 138905 w 606862"/>
              <a:gd name="connsiteY78" fmla="*/ 264478 h 435499"/>
              <a:gd name="connsiteX79" fmla="*/ 141040 w 606862"/>
              <a:gd name="connsiteY79" fmla="*/ 261049 h 435499"/>
              <a:gd name="connsiteX80" fmla="*/ 141040 w 606862"/>
              <a:gd name="connsiteY80" fmla="*/ 221005 h 435499"/>
              <a:gd name="connsiteX81" fmla="*/ 128970 w 606862"/>
              <a:gd name="connsiteY81" fmla="*/ 188191 h 435499"/>
              <a:gd name="connsiteX82" fmla="*/ 111792 w 606862"/>
              <a:gd name="connsiteY82" fmla="*/ 158436 h 435499"/>
              <a:gd name="connsiteX83" fmla="*/ 118942 w 606862"/>
              <a:gd name="connsiteY83" fmla="*/ 123120 h 435499"/>
              <a:gd name="connsiteX84" fmla="*/ 149397 w 606862"/>
              <a:gd name="connsiteY84" fmla="*/ 18560 h 435499"/>
              <a:gd name="connsiteX85" fmla="*/ 140854 w 606862"/>
              <a:gd name="connsiteY85" fmla="*/ 207 h 4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6862" h="435499">
                <a:moveTo>
                  <a:pt x="533228" y="69781"/>
                </a:moveTo>
                <a:lnTo>
                  <a:pt x="528214" y="81924"/>
                </a:lnTo>
                <a:lnTo>
                  <a:pt x="515122" y="82851"/>
                </a:lnTo>
                <a:cubicBezTo>
                  <a:pt x="512615" y="83036"/>
                  <a:pt x="511686" y="86095"/>
                  <a:pt x="513543" y="87671"/>
                </a:cubicBezTo>
                <a:lnTo>
                  <a:pt x="523571" y="96107"/>
                </a:lnTo>
                <a:lnTo>
                  <a:pt x="520414" y="108806"/>
                </a:lnTo>
                <a:cubicBezTo>
                  <a:pt x="519857" y="111217"/>
                  <a:pt x="522457" y="113163"/>
                  <a:pt x="524500" y="111773"/>
                </a:cubicBezTo>
                <a:lnTo>
                  <a:pt x="535643" y="104913"/>
                </a:lnTo>
                <a:lnTo>
                  <a:pt x="546785" y="111773"/>
                </a:lnTo>
                <a:cubicBezTo>
                  <a:pt x="548921" y="113163"/>
                  <a:pt x="551521" y="111217"/>
                  <a:pt x="550871" y="108806"/>
                </a:cubicBezTo>
                <a:lnTo>
                  <a:pt x="547807" y="96107"/>
                </a:lnTo>
                <a:lnTo>
                  <a:pt x="557835" y="87671"/>
                </a:lnTo>
                <a:cubicBezTo>
                  <a:pt x="559785" y="86095"/>
                  <a:pt x="558856" y="83036"/>
                  <a:pt x="556349" y="82851"/>
                </a:cubicBezTo>
                <a:lnTo>
                  <a:pt x="543257" y="81924"/>
                </a:lnTo>
                <a:lnTo>
                  <a:pt x="538242" y="69781"/>
                </a:lnTo>
                <a:cubicBezTo>
                  <a:pt x="537407" y="67463"/>
                  <a:pt x="534157" y="67463"/>
                  <a:pt x="533228" y="69781"/>
                </a:cubicBezTo>
                <a:close/>
                <a:moveTo>
                  <a:pt x="474173" y="69781"/>
                </a:moveTo>
                <a:lnTo>
                  <a:pt x="469159" y="81924"/>
                </a:lnTo>
                <a:lnTo>
                  <a:pt x="456066" y="82851"/>
                </a:lnTo>
                <a:cubicBezTo>
                  <a:pt x="453559" y="83036"/>
                  <a:pt x="452631" y="86095"/>
                  <a:pt x="454488" y="87671"/>
                </a:cubicBezTo>
                <a:lnTo>
                  <a:pt x="464516" y="96107"/>
                </a:lnTo>
                <a:lnTo>
                  <a:pt x="461359" y="108806"/>
                </a:lnTo>
                <a:cubicBezTo>
                  <a:pt x="460802" y="111217"/>
                  <a:pt x="463402" y="113163"/>
                  <a:pt x="465445" y="111773"/>
                </a:cubicBezTo>
                <a:lnTo>
                  <a:pt x="476587" y="104913"/>
                </a:lnTo>
                <a:lnTo>
                  <a:pt x="487730" y="111773"/>
                </a:lnTo>
                <a:cubicBezTo>
                  <a:pt x="489865" y="113163"/>
                  <a:pt x="492465" y="111217"/>
                  <a:pt x="491815" y="108806"/>
                </a:cubicBezTo>
                <a:lnTo>
                  <a:pt x="488751" y="96107"/>
                </a:lnTo>
                <a:lnTo>
                  <a:pt x="498779" y="87671"/>
                </a:lnTo>
                <a:cubicBezTo>
                  <a:pt x="500729" y="86095"/>
                  <a:pt x="499615" y="83036"/>
                  <a:pt x="497294" y="82851"/>
                </a:cubicBezTo>
                <a:lnTo>
                  <a:pt x="484201" y="81924"/>
                </a:lnTo>
                <a:lnTo>
                  <a:pt x="479187" y="69781"/>
                </a:lnTo>
                <a:cubicBezTo>
                  <a:pt x="478351" y="67463"/>
                  <a:pt x="475101" y="67463"/>
                  <a:pt x="474173" y="69781"/>
                </a:cubicBezTo>
                <a:close/>
                <a:moveTo>
                  <a:pt x="415117" y="69781"/>
                </a:moveTo>
                <a:lnTo>
                  <a:pt x="410103" y="81924"/>
                </a:lnTo>
                <a:lnTo>
                  <a:pt x="397011" y="82851"/>
                </a:lnTo>
                <a:cubicBezTo>
                  <a:pt x="394504" y="83036"/>
                  <a:pt x="393575" y="86095"/>
                  <a:pt x="395432" y="87671"/>
                </a:cubicBezTo>
                <a:lnTo>
                  <a:pt x="405460" y="96107"/>
                </a:lnTo>
                <a:lnTo>
                  <a:pt x="402303" y="108806"/>
                </a:lnTo>
                <a:cubicBezTo>
                  <a:pt x="401746" y="111217"/>
                  <a:pt x="404346" y="113163"/>
                  <a:pt x="406389" y="111773"/>
                </a:cubicBezTo>
                <a:lnTo>
                  <a:pt x="417532" y="104913"/>
                </a:lnTo>
                <a:lnTo>
                  <a:pt x="428674" y="111773"/>
                </a:lnTo>
                <a:cubicBezTo>
                  <a:pt x="430810" y="113163"/>
                  <a:pt x="433410" y="111217"/>
                  <a:pt x="432760" y="108806"/>
                </a:cubicBezTo>
                <a:lnTo>
                  <a:pt x="429696" y="96107"/>
                </a:lnTo>
                <a:lnTo>
                  <a:pt x="439724" y="87671"/>
                </a:lnTo>
                <a:cubicBezTo>
                  <a:pt x="441581" y="86095"/>
                  <a:pt x="440560" y="83036"/>
                  <a:pt x="438238" y="82851"/>
                </a:cubicBezTo>
                <a:lnTo>
                  <a:pt x="425146" y="81924"/>
                </a:lnTo>
                <a:lnTo>
                  <a:pt x="420132" y="69781"/>
                </a:lnTo>
                <a:cubicBezTo>
                  <a:pt x="419296" y="67463"/>
                  <a:pt x="416046" y="67463"/>
                  <a:pt x="415117" y="69781"/>
                </a:cubicBezTo>
                <a:close/>
                <a:moveTo>
                  <a:pt x="436010" y="3780"/>
                </a:moveTo>
                <a:lnTo>
                  <a:pt x="517257" y="3780"/>
                </a:lnTo>
                <a:cubicBezTo>
                  <a:pt x="566749" y="3780"/>
                  <a:pt x="606862" y="43825"/>
                  <a:pt x="606862" y="93140"/>
                </a:cubicBezTo>
                <a:cubicBezTo>
                  <a:pt x="606862" y="142548"/>
                  <a:pt x="566749" y="182594"/>
                  <a:pt x="517257" y="182594"/>
                </a:cubicBezTo>
                <a:lnTo>
                  <a:pt x="456438" y="182594"/>
                </a:lnTo>
                <a:lnTo>
                  <a:pt x="415210" y="223751"/>
                </a:lnTo>
                <a:cubicBezTo>
                  <a:pt x="412517" y="226625"/>
                  <a:pt x="407689" y="224678"/>
                  <a:pt x="407689" y="220692"/>
                </a:cubicBezTo>
                <a:lnTo>
                  <a:pt x="407689" y="178051"/>
                </a:lnTo>
                <a:cubicBezTo>
                  <a:pt x="372126" y="166279"/>
                  <a:pt x="346405" y="132815"/>
                  <a:pt x="346405" y="93233"/>
                </a:cubicBezTo>
                <a:cubicBezTo>
                  <a:pt x="346405" y="43825"/>
                  <a:pt x="386518" y="3780"/>
                  <a:pt x="436010" y="3780"/>
                </a:cubicBezTo>
                <a:close/>
                <a:moveTo>
                  <a:pt x="140854" y="207"/>
                </a:moveTo>
                <a:cubicBezTo>
                  <a:pt x="140854" y="207"/>
                  <a:pt x="191922" y="5954"/>
                  <a:pt x="216621" y="856"/>
                </a:cubicBezTo>
                <a:cubicBezTo>
                  <a:pt x="241412" y="-4335"/>
                  <a:pt x="267874" y="15038"/>
                  <a:pt x="272145" y="33762"/>
                </a:cubicBezTo>
                <a:cubicBezTo>
                  <a:pt x="272145" y="33762"/>
                  <a:pt x="322099" y="33948"/>
                  <a:pt x="302693" y="122934"/>
                </a:cubicBezTo>
                <a:cubicBezTo>
                  <a:pt x="310493" y="122563"/>
                  <a:pt x="318942" y="128032"/>
                  <a:pt x="310400" y="158343"/>
                </a:cubicBezTo>
                <a:cubicBezTo>
                  <a:pt x="303807" y="181331"/>
                  <a:pt x="297772" y="187727"/>
                  <a:pt x="293130" y="188098"/>
                </a:cubicBezTo>
                <a:cubicBezTo>
                  <a:pt x="291551" y="198480"/>
                  <a:pt x="287466" y="209974"/>
                  <a:pt x="281152" y="220819"/>
                </a:cubicBezTo>
                <a:lnTo>
                  <a:pt x="281152" y="260863"/>
                </a:lnTo>
                <a:cubicBezTo>
                  <a:pt x="281152" y="262346"/>
                  <a:pt x="281895" y="263737"/>
                  <a:pt x="283287" y="264385"/>
                </a:cubicBezTo>
                <a:cubicBezTo>
                  <a:pt x="294987" y="270133"/>
                  <a:pt x="353204" y="299424"/>
                  <a:pt x="407057" y="343732"/>
                </a:cubicBezTo>
                <a:cubicBezTo>
                  <a:pt x="416714" y="351611"/>
                  <a:pt x="422192" y="363476"/>
                  <a:pt x="422192" y="375989"/>
                </a:cubicBezTo>
                <a:lnTo>
                  <a:pt x="422192" y="435406"/>
                </a:lnTo>
                <a:lnTo>
                  <a:pt x="238533" y="435406"/>
                </a:lnTo>
                <a:lnTo>
                  <a:pt x="220520" y="352816"/>
                </a:lnTo>
                <a:cubicBezTo>
                  <a:pt x="257104" y="301834"/>
                  <a:pt x="217735" y="299331"/>
                  <a:pt x="210957" y="299331"/>
                </a:cubicBezTo>
                <a:cubicBezTo>
                  <a:pt x="204179" y="299424"/>
                  <a:pt x="164810" y="301834"/>
                  <a:pt x="201393" y="352816"/>
                </a:cubicBezTo>
                <a:lnTo>
                  <a:pt x="183566" y="435499"/>
                </a:lnTo>
                <a:lnTo>
                  <a:pt x="0" y="435499"/>
                </a:lnTo>
                <a:lnTo>
                  <a:pt x="0" y="376082"/>
                </a:lnTo>
                <a:cubicBezTo>
                  <a:pt x="0" y="363754"/>
                  <a:pt x="5478" y="351703"/>
                  <a:pt x="15135" y="343824"/>
                </a:cubicBezTo>
                <a:cubicBezTo>
                  <a:pt x="68988" y="299609"/>
                  <a:pt x="127113" y="270318"/>
                  <a:pt x="138905" y="264478"/>
                </a:cubicBezTo>
                <a:cubicBezTo>
                  <a:pt x="140112" y="263829"/>
                  <a:pt x="141040" y="262532"/>
                  <a:pt x="141040" y="261049"/>
                </a:cubicBezTo>
                <a:lnTo>
                  <a:pt x="141040" y="221005"/>
                </a:lnTo>
                <a:cubicBezTo>
                  <a:pt x="134726" y="210067"/>
                  <a:pt x="130641" y="198573"/>
                  <a:pt x="128970" y="188191"/>
                </a:cubicBezTo>
                <a:cubicBezTo>
                  <a:pt x="124420" y="187820"/>
                  <a:pt x="118385" y="181424"/>
                  <a:pt x="111792" y="158436"/>
                </a:cubicBezTo>
                <a:cubicBezTo>
                  <a:pt x="103528" y="128867"/>
                  <a:pt x="111328" y="123120"/>
                  <a:pt x="118942" y="123120"/>
                </a:cubicBezTo>
                <a:cubicBezTo>
                  <a:pt x="114856" y="105786"/>
                  <a:pt x="104643" y="45813"/>
                  <a:pt x="149397" y="18560"/>
                </a:cubicBezTo>
                <a:cubicBezTo>
                  <a:pt x="149397" y="18560"/>
                  <a:pt x="140112" y="10960"/>
                  <a:pt x="140854" y="2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54">
              <a:defRPr/>
            </a:pPr>
            <a:endParaRPr lang="zh-CN" altLang="en-US">
              <a:solidFill>
                <a:srgbClr val="FFFFFF"/>
              </a:solidFill>
              <a:latin typeface="Arial"/>
              <a:ea typeface="微软雅黑"/>
              <a:cs typeface="+mn-ea"/>
              <a:sym typeface="+mn-lt"/>
            </a:endParaRPr>
          </a:p>
        </p:txBody>
      </p:sp>
      <p:sp>
        <p:nvSpPr>
          <p:cNvPr id="24" name="文本框 23">
            <a:extLst>
              <a:ext uri="{FF2B5EF4-FFF2-40B4-BE49-F238E27FC236}">
                <a16:creationId xmlns:a16="http://schemas.microsoft.com/office/drawing/2014/main" id="{8D1108E3-3DB3-4A8F-BA21-01F08137C898}"/>
              </a:ext>
            </a:extLst>
          </p:cNvPr>
          <p:cNvSpPr txBox="1"/>
          <p:nvPr/>
        </p:nvSpPr>
        <p:spPr>
          <a:xfrm>
            <a:off x="1378111" y="4699265"/>
            <a:ext cx="2052799" cy="707886"/>
          </a:xfrm>
          <a:prstGeom prst="rect">
            <a:avLst/>
          </a:prstGeom>
          <a:noFill/>
        </p:spPr>
        <p:txBody>
          <a:bodyPr wrap="square" rtlCol="0">
            <a:spAutoFit/>
            <a:scene3d>
              <a:camera prst="orthographicFront"/>
              <a:lightRig rig="threePt" dir="t"/>
            </a:scene3d>
            <a:sp3d contourW="12700"/>
          </a:bodyPr>
          <a:lstStyle/>
          <a:p>
            <a:pPr algn="dist" defTabSz="457154">
              <a:defRPr/>
            </a:pPr>
            <a:r>
              <a:rPr lang="zh-CN" altLang="en-US" sz="2000" b="1" dirty="0">
                <a:solidFill>
                  <a:srgbClr val="FFFFFF"/>
                </a:solidFill>
                <a:latin typeface="Arial"/>
                <a:ea typeface="微软雅黑"/>
                <a:cs typeface="+mn-ea"/>
                <a:sym typeface="+mn-lt"/>
              </a:rPr>
              <a:t>报告人：刘玉婷 </a:t>
            </a:r>
            <a:r>
              <a:rPr lang="en-US" altLang="zh-CN" sz="2000" b="1" dirty="0">
                <a:solidFill>
                  <a:srgbClr val="FFFFFF"/>
                </a:solidFill>
                <a:latin typeface="Arial"/>
                <a:ea typeface="微软雅黑"/>
                <a:cs typeface="+mn-ea"/>
                <a:sym typeface="+mn-lt"/>
              </a:rPr>
              <a:t>2020281053</a:t>
            </a:r>
            <a:endParaRPr lang="zh-CN" altLang="en-US" sz="2000" b="1" dirty="0">
              <a:solidFill>
                <a:srgbClr val="FFFFFF"/>
              </a:solidFill>
              <a:latin typeface="Arial"/>
              <a:ea typeface="微软雅黑"/>
              <a:cs typeface="+mn-ea"/>
              <a:sym typeface="+mn-lt"/>
            </a:endParaRPr>
          </a:p>
        </p:txBody>
      </p:sp>
    </p:spTree>
    <p:extLst>
      <p:ext uri="{BB962C8B-B14F-4D97-AF65-F5344CB8AC3E}">
        <p14:creationId xmlns:p14="http://schemas.microsoft.com/office/powerpoint/2010/main" val="21898935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1+#ppt_w/2"/>
                                          </p:val>
                                        </p:tav>
                                        <p:tav tm="100000">
                                          <p:val>
                                            <p:strVal val="#ppt_x"/>
                                          </p:val>
                                        </p:tav>
                                      </p:tavLst>
                                    </p:anim>
                                    <p:anim calcmode="lin" valueType="num">
                                      <p:cBhvr additive="base">
                                        <p:cTn id="8" dur="75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6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750" fill="hold"/>
                                        <p:tgtEl>
                                          <p:spTgt spid="2"/>
                                        </p:tgtEl>
                                        <p:attrNameLst>
                                          <p:attrName>ppt_x</p:attrName>
                                        </p:attrNameLst>
                                      </p:cBhvr>
                                      <p:tavLst>
                                        <p:tav tm="0">
                                          <p:val>
                                            <p:strVal val="1+#ppt_w/2"/>
                                          </p:val>
                                        </p:tav>
                                        <p:tav tm="100000">
                                          <p:val>
                                            <p:strVal val="#ppt_x"/>
                                          </p:val>
                                        </p:tav>
                                      </p:tavLst>
                                    </p:anim>
                                    <p:anim calcmode="lin" valueType="num">
                                      <p:cBhvr additive="base">
                                        <p:cTn id="20" dur="75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9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1+#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7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1+#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8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1+#ppt_w/2"/>
                                          </p:val>
                                        </p:tav>
                                        <p:tav tm="100000">
                                          <p:val>
                                            <p:strVal val="#ppt_x"/>
                                          </p:val>
                                        </p:tav>
                                      </p:tavLst>
                                    </p:anim>
                                    <p:anim calcmode="lin" valueType="num">
                                      <p:cBhvr additive="base">
                                        <p:cTn id="36" dur="75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5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750" fill="hold"/>
                                        <p:tgtEl>
                                          <p:spTgt spid="22"/>
                                        </p:tgtEl>
                                        <p:attrNameLst>
                                          <p:attrName>ppt_x</p:attrName>
                                        </p:attrNameLst>
                                      </p:cBhvr>
                                      <p:tavLst>
                                        <p:tav tm="0">
                                          <p:val>
                                            <p:strVal val="1+#ppt_w/2"/>
                                          </p:val>
                                        </p:tav>
                                        <p:tav tm="100000">
                                          <p:val>
                                            <p:strVal val="#ppt_x"/>
                                          </p:val>
                                        </p:tav>
                                      </p:tavLst>
                                    </p:anim>
                                    <p:anim calcmode="lin" valueType="num">
                                      <p:cBhvr additive="base">
                                        <p:cTn id="40" dur="75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10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750" fill="hold"/>
                                        <p:tgtEl>
                                          <p:spTgt spid="23"/>
                                        </p:tgtEl>
                                        <p:attrNameLst>
                                          <p:attrName>ppt_x</p:attrName>
                                        </p:attrNameLst>
                                      </p:cBhvr>
                                      <p:tavLst>
                                        <p:tav tm="0">
                                          <p:val>
                                            <p:strVal val="1+#ppt_w/2"/>
                                          </p:val>
                                        </p:tav>
                                        <p:tav tm="100000">
                                          <p:val>
                                            <p:strVal val="#ppt_x"/>
                                          </p:val>
                                        </p:tav>
                                      </p:tavLst>
                                    </p:anim>
                                    <p:anim calcmode="lin" valueType="num">
                                      <p:cBhvr additive="base">
                                        <p:cTn id="44" dur="75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30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750" fill="hold"/>
                                        <p:tgtEl>
                                          <p:spTgt spid="26"/>
                                        </p:tgtEl>
                                        <p:attrNameLst>
                                          <p:attrName>ppt_x</p:attrName>
                                        </p:attrNameLst>
                                      </p:cBhvr>
                                      <p:tavLst>
                                        <p:tav tm="0">
                                          <p:val>
                                            <p:strVal val="1+#ppt_w/2"/>
                                          </p:val>
                                        </p:tav>
                                        <p:tav tm="100000">
                                          <p:val>
                                            <p:strVal val="#ppt_x"/>
                                          </p:val>
                                        </p:tav>
                                      </p:tavLst>
                                    </p:anim>
                                    <p:anim calcmode="lin" valueType="num">
                                      <p:cBhvr additive="base">
                                        <p:cTn id="48" dur="750" fill="hold"/>
                                        <p:tgtEl>
                                          <p:spTgt spid="26"/>
                                        </p:tgtEl>
                                        <p:attrNameLst>
                                          <p:attrName>ppt_y</p:attrName>
                                        </p:attrNameLst>
                                      </p:cBhvr>
                                      <p:tavLst>
                                        <p:tav tm="0">
                                          <p:val>
                                            <p:strVal val="#ppt_y"/>
                                          </p:val>
                                        </p:tav>
                                        <p:tav tm="100000">
                                          <p:val>
                                            <p:strVal val="#ppt_y"/>
                                          </p:val>
                                        </p:tav>
                                      </p:tavLst>
                                    </p:anim>
                                  </p:childTnLst>
                                </p:cTn>
                              </p:par>
                            </p:childTnLst>
                          </p:cTn>
                        </p:par>
                        <p:par>
                          <p:cTn id="49" fill="hold">
                            <p:stCondLst>
                              <p:cond delay="1750"/>
                            </p:stCondLst>
                            <p:childTnLst>
                              <p:par>
                                <p:cTn id="50" presetID="10" presetClass="entr" presetSubtype="0"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par>
                          <p:cTn id="53" fill="hold">
                            <p:stCondLst>
                              <p:cond delay="2250"/>
                            </p:stCondLst>
                            <p:childTnLst>
                              <p:par>
                                <p:cTn id="54" presetID="12" presetClass="entr" presetSubtype="1" fill="hold" grpId="0" nodeType="afterEffect">
                                  <p:stCondLst>
                                    <p:cond delay="0"/>
                                  </p:stCondLst>
                                  <p:childTnLst>
                                    <p:set>
                                      <p:cBhvr>
                                        <p:cTn id="55" dur="1" fill="hold">
                                          <p:stCondLst>
                                            <p:cond delay="0"/>
                                          </p:stCondLst>
                                        </p:cTn>
                                        <p:tgtEl>
                                          <p:spTgt spid="38"/>
                                        </p:tgtEl>
                                        <p:attrNameLst>
                                          <p:attrName>style.visibility</p:attrName>
                                        </p:attrNameLst>
                                      </p:cBhvr>
                                      <p:to>
                                        <p:strVal val="visible"/>
                                      </p:to>
                                    </p:set>
                                    <p:anim calcmode="lin" valueType="num">
                                      <p:cBhvr additive="base">
                                        <p:cTn id="56" dur="500"/>
                                        <p:tgtEl>
                                          <p:spTgt spid="38"/>
                                        </p:tgtEl>
                                        <p:attrNameLst>
                                          <p:attrName>ppt_y</p:attrName>
                                        </p:attrNameLst>
                                      </p:cBhvr>
                                      <p:tavLst>
                                        <p:tav tm="0">
                                          <p:val>
                                            <p:strVal val="#ppt_y-#ppt_h*1.125000"/>
                                          </p:val>
                                        </p:tav>
                                        <p:tav tm="100000">
                                          <p:val>
                                            <p:strVal val="#ppt_y"/>
                                          </p:val>
                                        </p:tav>
                                      </p:tavLst>
                                    </p:anim>
                                    <p:animEffect transition="in" filter="wipe(down)">
                                      <p:cBhvr>
                                        <p:cTn id="57" dur="500"/>
                                        <p:tgtEl>
                                          <p:spTgt spid="38"/>
                                        </p:tgtEl>
                                      </p:cBhvr>
                                    </p:animEffect>
                                  </p:childTnLst>
                                </p:cTn>
                              </p:par>
                            </p:childTnLst>
                          </p:cTn>
                        </p:par>
                        <p:par>
                          <p:cTn id="58" fill="hold">
                            <p:stCondLst>
                              <p:cond delay="2750"/>
                            </p:stCondLst>
                            <p:childTnLst>
                              <p:par>
                                <p:cTn id="59" presetID="22" presetClass="entr" presetSubtype="8"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childTnLst>
                          </p:cTn>
                        </p:par>
                        <p:par>
                          <p:cTn id="62" fill="hold">
                            <p:stCondLst>
                              <p:cond delay="325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3750"/>
                            </p:stCondLst>
                            <p:childTnLst>
                              <p:par>
                                <p:cTn id="67" presetID="22" presetClass="entr" presetSubtype="8"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childTnLst>
                          </p:cTn>
                        </p:par>
                        <p:par>
                          <p:cTn id="70" fill="hold">
                            <p:stCondLst>
                              <p:cond delay="4250"/>
                            </p:stCondLst>
                            <p:childTnLst>
                              <p:par>
                                <p:cTn id="71" presetID="2" presetClass="entr" presetSubtype="4" fill="hold" grpId="0" nodeType="after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ppt_x"/>
                                          </p:val>
                                        </p:tav>
                                        <p:tav tm="100000">
                                          <p:val>
                                            <p:strVal val="#ppt_x"/>
                                          </p:val>
                                        </p:tav>
                                      </p:tavLst>
                                    </p:anim>
                                    <p:anim calcmode="lin" valueType="num">
                                      <p:cBhvr additive="base">
                                        <p:cTn id="7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2" grpId="0" animBg="1"/>
      <p:bldP spid="13" grpId="0" animBg="1"/>
      <p:bldP spid="2" grpId="0" animBg="1"/>
      <p:bldP spid="11" grpId="0" animBg="1"/>
      <p:bldP spid="19" grpId="0" animBg="1"/>
      <p:bldP spid="20" grpId="0" animBg="1"/>
      <p:bldP spid="21" grpId="0" animBg="1"/>
      <p:bldP spid="22" grpId="0" animBg="1"/>
      <p:bldP spid="23" grpId="0" animBg="1"/>
      <p:bldP spid="26" grpId="0" animBg="1"/>
      <p:bldP spid="37" grpId="0"/>
      <p:bldP spid="38" grpId="0"/>
      <p:bldP spid="39" grpId="0" animBg="1"/>
      <p:bldP spid="3" grpId="0"/>
      <p:bldP spid="25"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2362C0BF-402F-491F-83B6-0584D4ECA4AF}"/>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C97BF750-6D96-4614-B877-BF069CECCC41}"/>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6" name="任意多边形: 形状 5">
            <a:extLst>
              <a:ext uri="{FF2B5EF4-FFF2-40B4-BE49-F238E27FC236}">
                <a16:creationId xmlns:a16="http://schemas.microsoft.com/office/drawing/2014/main" id="{E125CBA4-0585-40D0-80F9-4DB1C7924BC6}"/>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7" name="平行四边形 6">
            <a:extLst>
              <a:ext uri="{FF2B5EF4-FFF2-40B4-BE49-F238E27FC236}">
                <a16:creationId xmlns:a16="http://schemas.microsoft.com/office/drawing/2014/main" id="{94FA798C-A41A-45EA-8CBD-1B91662FC110}"/>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45" name="组合 44">
            <a:extLst>
              <a:ext uri="{FF2B5EF4-FFF2-40B4-BE49-F238E27FC236}">
                <a16:creationId xmlns:a16="http://schemas.microsoft.com/office/drawing/2014/main" id="{3C428F57-0AD8-4591-91C9-9C071FDD5C4C}"/>
              </a:ext>
            </a:extLst>
          </p:cNvPr>
          <p:cNvGrpSpPr/>
          <p:nvPr/>
        </p:nvGrpSpPr>
        <p:grpSpPr>
          <a:xfrm>
            <a:off x="1538225" y="441768"/>
            <a:ext cx="4494466" cy="721610"/>
            <a:chOff x="1538425" y="440585"/>
            <a:chExt cx="4495051" cy="721704"/>
          </a:xfrm>
        </p:grpSpPr>
        <p:sp>
          <p:nvSpPr>
            <p:cNvPr id="10" name="文本框 9">
              <a:extLst>
                <a:ext uri="{FF2B5EF4-FFF2-40B4-BE49-F238E27FC236}">
                  <a16:creationId xmlns:a16="http://schemas.microsoft.com/office/drawing/2014/main" id="{BB780A42-58DD-4AA9-8A29-8064484BBCCF}"/>
                </a:ext>
              </a:extLst>
            </p:cNvPr>
            <p:cNvSpPr txBox="1"/>
            <p:nvPr/>
          </p:nvSpPr>
          <p:spPr>
            <a:xfrm>
              <a:off x="1538425" y="440585"/>
              <a:ext cx="3067191"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02.</a:t>
              </a:r>
              <a:r>
                <a:rPr lang="zh-CN" altLang="en-US" sz="2800" b="1" dirty="0">
                  <a:solidFill>
                    <a:srgbClr val="000000">
                      <a:lumMod val="85000"/>
                      <a:lumOff val="15000"/>
                    </a:srgbClr>
                  </a:solidFill>
                  <a:latin typeface="Arial"/>
                  <a:ea typeface="微软雅黑"/>
                  <a:cs typeface="+mn-ea"/>
                  <a:sym typeface="+mn-lt"/>
                </a:rPr>
                <a:t>研究现状</a:t>
              </a:r>
            </a:p>
          </p:txBody>
        </p:sp>
        <p:sp>
          <p:nvSpPr>
            <p:cNvPr id="11" name="文本框 10">
              <a:extLst>
                <a:ext uri="{FF2B5EF4-FFF2-40B4-BE49-F238E27FC236}">
                  <a16:creationId xmlns:a16="http://schemas.microsoft.com/office/drawing/2014/main" id="{D11551DF-9A33-4311-A662-83410F17B82F}"/>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Background Introduction</a:t>
              </a:r>
            </a:p>
          </p:txBody>
        </p:sp>
      </p:grpSp>
      <p:grpSp>
        <p:nvGrpSpPr>
          <p:cNvPr id="44" name="组合 43">
            <a:extLst>
              <a:ext uri="{FF2B5EF4-FFF2-40B4-BE49-F238E27FC236}">
                <a16:creationId xmlns:a16="http://schemas.microsoft.com/office/drawing/2014/main" id="{59AB4A34-B39F-4DDC-83BE-C412AFBA1251}"/>
              </a:ext>
            </a:extLst>
          </p:cNvPr>
          <p:cNvGrpSpPr/>
          <p:nvPr/>
        </p:nvGrpSpPr>
        <p:grpSpPr>
          <a:xfrm>
            <a:off x="5398174" y="701237"/>
            <a:ext cx="6690863" cy="147339"/>
            <a:chOff x="5398877" y="700088"/>
            <a:chExt cx="6691734" cy="147358"/>
          </a:xfrm>
        </p:grpSpPr>
        <p:sp>
          <p:nvSpPr>
            <p:cNvPr id="12" name="平行四边形 11">
              <a:extLst>
                <a:ext uri="{FF2B5EF4-FFF2-40B4-BE49-F238E27FC236}">
                  <a16:creationId xmlns:a16="http://schemas.microsoft.com/office/drawing/2014/main" id="{5AA170EB-A370-4E4C-ACCD-2B425D2A0A52}"/>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8E02D8C5-9F3D-44B4-ACA9-12D80A97F9D9}"/>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B7D5D436-C078-437B-A6B1-D98ECD9A307F}"/>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DF3EED3C-CDB5-4351-A1B7-1B6A5DEA45FF}"/>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D581BA2D-2155-4783-AC9F-CB268B0E8BA3}"/>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0BC54508-9A62-4290-B619-404A7E2A3321}"/>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9A62FDC1-F896-44C4-983A-8594D10F72AB}"/>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6486DE3B-EF92-42E2-8169-DA59E06A00D7}"/>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56EFAC0C-0939-4392-B89B-9F7C1D43C3F9}"/>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56DDF6BF-BA61-425C-B1B3-7F1DCBBBED5E}"/>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4FBBB6C7-8317-4001-B000-2133223A925A}"/>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7C96FFA4-06D5-476A-9D30-444BDDC6B30D}"/>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D38DC087-E700-40A8-97CB-A13273B60688}"/>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9AD188B2-F7CB-4F9E-982B-9F7BF13FC603}"/>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8C70D4D9-9B31-4A80-BAF8-4CBCA08C6AA0}"/>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24B3350-7A81-464B-A9F1-5DE2DDACB8C0}"/>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B6C789A9-0DA4-4E1A-B313-D793E3F219D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12FDAB-E87E-42EC-9A44-386A5D155581}"/>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DA26F992-CCEC-429D-820E-090F7CB0C295}"/>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5593C51B-2ED5-49C4-B639-D48E76BB6363}"/>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6F715ACF-146F-455B-BB5C-DC3D1D82490A}"/>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DC9A9A9D-A669-441C-B639-B01D55882F1E}"/>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88EE73D6-94BD-49A1-A56B-45CFF7A36D80}"/>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9EC01032-2F59-4A22-A965-6BC50C1200FA}"/>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0BF975A3-1F40-46D8-ADE8-314C6E227C2C}"/>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2BDB0401-B5D6-4B3B-876F-0508BE4BF53F}"/>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5785DB9F-5A7A-42F3-96C2-B7019AF51954}"/>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1C927D7A-1A44-4046-A4F2-7660A3DEB6D4}"/>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7093D2AF-20EE-4F81-B7E8-C05F869CFC19}"/>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1" name="平行四边形 40">
              <a:extLst>
                <a:ext uri="{FF2B5EF4-FFF2-40B4-BE49-F238E27FC236}">
                  <a16:creationId xmlns:a16="http://schemas.microsoft.com/office/drawing/2014/main" id="{AA86AE5E-7D50-4E8B-B6AB-8A1DD7A011C8}"/>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2" name="平行四边形 41">
              <a:extLst>
                <a:ext uri="{FF2B5EF4-FFF2-40B4-BE49-F238E27FC236}">
                  <a16:creationId xmlns:a16="http://schemas.microsoft.com/office/drawing/2014/main" id="{54EA9BF3-B3E1-4B4A-A2A0-A774518ED087}"/>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52" name="文本框 51">
            <a:extLst>
              <a:ext uri="{FF2B5EF4-FFF2-40B4-BE49-F238E27FC236}">
                <a16:creationId xmlns:a16="http://schemas.microsoft.com/office/drawing/2014/main" id="{CC0A8CB4-BC96-4E70-9121-441139B29063}"/>
              </a:ext>
            </a:extLst>
          </p:cNvPr>
          <p:cNvSpPr txBox="1"/>
          <p:nvPr/>
        </p:nvSpPr>
        <p:spPr>
          <a:xfrm>
            <a:off x="2343250" y="1309289"/>
            <a:ext cx="7819420" cy="1005147"/>
          </a:xfrm>
          <a:prstGeom prst="rect">
            <a:avLst/>
          </a:prstGeom>
          <a:noFill/>
        </p:spPr>
        <p:txBody>
          <a:bodyPr wrap="square">
            <a:spAutoFit/>
            <a:scene3d>
              <a:camera prst="orthographicFront"/>
              <a:lightRig rig="threePt" dir="t"/>
            </a:scene3d>
            <a:sp3d contourW="12700"/>
          </a:bodyPr>
          <a:lstStyle/>
          <a:p>
            <a:pPr algn="ctr" defTabSz="457154">
              <a:lnSpc>
                <a:spcPct val="130000"/>
              </a:lnSpc>
              <a:defRPr/>
            </a:pPr>
            <a:r>
              <a:rPr lang="zh-CN" altLang="en-US" sz="2400" b="0" i="0" dirty="0">
                <a:solidFill>
                  <a:schemeClr val="tx1">
                    <a:lumMod val="65000"/>
                    <a:lumOff val="35000"/>
                  </a:schemeClr>
                </a:solidFill>
                <a:effectLst/>
                <a:latin typeface="Helvetica Neue"/>
              </a:rPr>
              <a:t>当前步态识别领域，存在的一些痛点和挑战，还没有商业化的基于步态的身份鉴别系统</a:t>
            </a:r>
            <a:endParaRPr lang="en-US" altLang="zh-CN" sz="2400" b="1" dirty="0">
              <a:solidFill>
                <a:schemeClr val="tx1">
                  <a:lumMod val="65000"/>
                  <a:lumOff val="35000"/>
                </a:schemeClr>
              </a:solidFill>
              <a:latin typeface="Arial"/>
              <a:ea typeface="微软雅黑"/>
              <a:cs typeface="+mn-ea"/>
              <a:sym typeface="+mn-lt"/>
            </a:endParaRPr>
          </a:p>
        </p:txBody>
      </p:sp>
      <p:grpSp>
        <p:nvGrpSpPr>
          <p:cNvPr id="8" name="组合 7">
            <a:extLst>
              <a:ext uri="{FF2B5EF4-FFF2-40B4-BE49-F238E27FC236}">
                <a16:creationId xmlns:a16="http://schemas.microsoft.com/office/drawing/2014/main" id="{A2128B20-36B0-9CC9-6216-C8260AD22835}"/>
              </a:ext>
            </a:extLst>
          </p:cNvPr>
          <p:cNvGrpSpPr/>
          <p:nvPr/>
        </p:nvGrpSpPr>
        <p:grpSpPr>
          <a:xfrm>
            <a:off x="1417493" y="2880431"/>
            <a:ext cx="9712500" cy="1098726"/>
            <a:chOff x="1239116" y="3500273"/>
            <a:chExt cx="9713765" cy="1098869"/>
          </a:xfrm>
        </p:grpSpPr>
        <p:sp>
          <p:nvSpPr>
            <p:cNvPr id="46" name="ísļiḑe">
              <a:extLst>
                <a:ext uri="{FF2B5EF4-FFF2-40B4-BE49-F238E27FC236}">
                  <a16:creationId xmlns:a16="http://schemas.microsoft.com/office/drawing/2014/main" id="{0E81B509-5436-AD4B-BD70-63DDD75ADABD}"/>
                </a:ext>
              </a:extLst>
            </p:cNvPr>
            <p:cNvSpPr/>
            <p:nvPr/>
          </p:nvSpPr>
          <p:spPr>
            <a:xfrm>
              <a:off x="1239116" y="3500273"/>
              <a:ext cx="2147474"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rgbClr val="363E47"/>
            </a:solidFill>
            <a:ln w="19050">
              <a:noFill/>
              <a:miter lim="400000"/>
            </a:ln>
          </p:spPr>
          <p:txBody>
            <a:bodyPr wrap="square" lIns="91428" tIns="45714" rIns="91428" bIns="45714"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09">
                <a:defRPr sz="3200">
                  <a:solidFill>
                    <a:srgbClr val="FFFFFF"/>
                  </a:solidFill>
                </a:defRPr>
              </a:pPr>
              <a:endParaRPr sz="3200">
                <a:solidFill>
                  <a:srgbClr val="FFFFFF"/>
                </a:solidFill>
                <a:latin typeface="Arial"/>
                <a:ea typeface="微软雅黑"/>
                <a:cs typeface="+mn-ea"/>
                <a:sym typeface="+mn-lt"/>
              </a:endParaRPr>
            </a:p>
          </p:txBody>
        </p:sp>
        <p:sp>
          <p:nvSpPr>
            <p:cNvPr id="47" name="iśḷíḓé">
              <a:extLst>
                <a:ext uri="{FF2B5EF4-FFF2-40B4-BE49-F238E27FC236}">
                  <a16:creationId xmlns:a16="http://schemas.microsoft.com/office/drawing/2014/main" id="{60C6C5E2-D444-B5F4-6127-02D34B08C31F}"/>
                </a:ext>
              </a:extLst>
            </p:cNvPr>
            <p:cNvSpPr/>
            <p:nvPr/>
          </p:nvSpPr>
          <p:spPr>
            <a:xfrm>
              <a:off x="2154441" y="3883480"/>
              <a:ext cx="316826" cy="332456"/>
            </a:xfrm>
            <a:custGeom>
              <a:avLst/>
              <a:gdLst>
                <a:gd name="connsiteX0" fmla="*/ 187361 w 577119"/>
                <a:gd name="connsiteY0" fmla="*/ 338996 h 605592"/>
                <a:gd name="connsiteX1" fmla="*/ 241860 w 577119"/>
                <a:gd name="connsiteY1" fmla="*/ 510949 h 605592"/>
                <a:gd name="connsiteX2" fmla="*/ 249288 w 577119"/>
                <a:gd name="connsiteY2" fmla="*/ 534308 h 605592"/>
                <a:gd name="connsiteX3" fmla="*/ 273706 w 577119"/>
                <a:gd name="connsiteY3" fmla="*/ 465342 h 605592"/>
                <a:gd name="connsiteX4" fmla="*/ 288375 w 577119"/>
                <a:gd name="connsiteY4" fmla="*/ 383490 h 605592"/>
                <a:gd name="connsiteX5" fmla="*/ 288561 w 577119"/>
                <a:gd name="connsiteY5" fmla="*/ 383490 h 605592"/>
                <a:gd name="connsiteX6" fmla="*/ 288653 w 577119"/>
                <a:gd name="connsiteY6" fmla="*/ 383490 h 605592"/>
                <a:gd name="connsiteX7" fmla="*/ 288746 w 577119"/>
                <a:gd name="connsiteY7" fmla="*/ 383490 h 605592"/>
                <a:gd name="connsiteX8" fmla="*/ 288932 w 577119"/>
                <a:gd name="connsiteY8" fmla="*/ 383490 h 605592"/>
                <a:gd name="connsiteX9" fmla="*/ 303601 w 577119"/>
                <a:gd name="connsiteY9" fmla="*/ 465342 h 605592"/>
                <a:gd name="connsiteX10" fmla="*/ 328019 w 577119"/>
                <a:gd name="connsiteY10" fmla="*/ 534308 h 605592"/>
                <a:gd name="connsiteX11" fmla="*/ 335447 w 577119"/>
                <a:gd name="connsiteY11" fmla="*/ 510949 h 605592"/>
                <a:gd name="connsiteX12" fmla="*/ 389946 w 577119"/>
                <a:gd name="connsiteY12" fmla="*/ 338996 h 605592"/>
                <a:gd name="connsiteX13" fmla="*/ 502936 w 577119"/>
                <a:gd name="connsiteY13" fmla="*/ 393502 h 605592"/>
                <a:gd name="connsiteX14" fmla="*/ 577118 w 577119"/>
                <a:gd name="connsiteY14" fmla="*/ 569162 h 605592"/>
                <a:gd name="connsiteX15" fmla="*/ 540909 w 577119"/>
                <a:gd name="connsiteY15" fmla="*/ 605592 h 605592"/>
                <a:gd name="connsiteX16" fmla="*/ 288932 w 577119"/>
                <a:gd name="connsiteY16" fmla="*/ 605592 h 605592"/>
                <a:gd name="connsiteX17" fmla="*/ 288189 w 577119"/>
                <a:gd name="connsiteY17" fmla="*/ 605592 h 605592"/>
                <a:gd name="connsiteX18" fmla="*/ 36120 w 577119"/>
                <a:gd name="connsiteY18" fmla="*/ 605592 h 605592"/>
                <a:gd name="connsiteX19" fmla="*/ 4 w 577119"/>
                <a:gd name="connsiteY19" fmla="*/ 569162 h 605592"/>
                <a:gd name="connsiteX20" fmla="*/ 74371 w 577119"/>
                <a:gd name="connsiteY20" fmla="*/ 393502 h 605592"/>
                <a:gd name="connsiteX21" fmla="*/ 187361 w 577119"/>
                <a:gd name="connsiteY21" fmla="*/ 338996 h 605592"/>
                <a:gd name="connsiteX22" fmla="*/ 363241 w 577119"/>
                <a:gd name="connsiteY22" fmla="*/ 222951 h 605592"/>
                <a:gd name="connsiteX23" fmla="*/ 336963 w 577119"/>
                <a:gd name="connsiteY23" fmla="*/ 275978 h 605592"/>
                <a:gd name="connsiteX24" fmla="*/ 395556 w 577119"/>
                <a:gd name="connsiteY24" fmla="*/ 222951 h 605592"/>
                <a:gd name="connsiteX25" fmla="*/ 300842 w 577119"/>
                <a:gd name="connsiteY25" fmla="*/ 222951 h 605592"/>
                <a:gd name="connsiteX26" fmla="*/ 300842 w 577119"/>
                <a:gd name="connsiteY26" fmla="*/ 280798 h 605592"/>
                <a:gd name="connsiteX27" fmla="*/ 337334 w 577119"/>
                <a:gd name="connsiteY27" fmla="*/ 222951 h 605592"/>
                <a:gd name="connsiteX28" fmla="*/ 239928 w 577119"/>
                <a:gd name="connsiteY28" fmla="*/ 222951 h 605592"/>
                <a:gd name="connsiteX29" fmla="*/ 276328 w 577119"/>
                <a:gd name="connsiteY29" fmla="*/ 280613 h 605592"/>
                <a:gd name="connsiteX30" fmla="*/ 276328 w 577119"/>
                <a:gd name="connsiteY30" fmla="*/ 222951 h 605592"/>
                <a:gd name="connsiteX31" fmla="*/ 181614 w 577119"/>
                <a:gd name="connsiteY31" fmla="*/ 222951 h 605592"/>
                <a:gd name="connsiteX32" fmla="*/ 240114 w 577119"/>
                <a:gd name="connsiteY32" fmla="*/ 275885 h 605592"/>
                <a:gd name="connsiteX33" fmla="*/ 213928 w 577119"/>
                <a:gd name="connsiteY33" fmla="*/ 222951 h 605592"/>
                <a:gd name="connsiteX34" fmla="*/ 233056 w 577119"/>
                <a:gd name="connsiteY34" fmla="*/ 129321 h 605592"/>
                <a:gd name="connsiteX35" fmla="*/ 229899 w 577119"/>
                <a:gd name="connsiteY35" fmla="*/ 163899 h 605592"/>
                <a:gd name="connsiteX36" fmla="*/ 233242 w 577119"/>
                <a:gd name="connsiteY36" fmla="*/ 198478 h 605592"/>
                <a:gd name="connsiteX37" fmla="*/ 276328 w 577119"/>
                <a:gd name="connsiteY37" fmla="*/ 198478 h 605592"/>
                <a:gd name="connsiteX38" fmla="*/ 276328 w 577119"/>
                <a:gd name="connsiteY38" fmla="*/ 129321 h 605592"/>
                <a:gd name="connsiteX39" fmla="*/ 171307 w 577119"/>
                <a:gd name="connsiteY39" fmla="*/ 129321 h 605592"/>
                <a:gd name="connsiteX40" fmla="*/ 166200 w 577119"/>
                <a:gd name="connsiteY40" fmla="*/ 163899 h 605592"/>
                <a:gd name="connsiteX41" fmla="*/ 171307 w 577119"/>
                <a:gd name="connsiteY41" fmla="*/ 198478 h 605592"/>
                <a:gd name="connsiteX42" fmla="*/ 208078 w 577119"/>
                <a:gd name="connsiteY42" fmla="*/ 198478 h 605592"/>
                <a:gd name="connsiteX43" fmla="*/ 205200 w 577119"/>
                <a:gd name="connsiteY43" fmla="*/ 163899 h 605592"/>
                <a:gd name="connsiteX44" fmla="*/ 208078 w 577119"/>
                <a:gd name="connsiteY44" fmla="*/ 129321 h 605592"/>
                <a:gd name="connsiteX45" fmla="*/ 368999 w 577119"/>
                <a:gd name="connsiteY45" fmla="*/ 129136 h 605592"/>
                <a:gd name="connsiteX46" fmla="*/ 371877 w 577119"/>
                <a:gd name="connsiteY46" fmla="*/ 163807 h 605592"/>
                <a:gd name="connsiteX47" fmla="*/ 368999 w 577119"/>
                <a:gd name="connsiteY47" fmla="*/ 198385 h 605592"/>
                <a:gd name="connsiteX48" fmla="*/ 405770 w 577119"/>
                <a:gd name="connsiteY48" fmla="*/ 198385 h 605592"/>
                <a:gd name="connsiteX49" fmla="*/ 410877 w 577119"/>
                <a:gd name="connsiteY49" fmla="*/ 163807 h 605592"/>
                <a:gd name="connsiteX50" fmla="*/ 405770 w 577119"/>
                <a:gd name="connsiteY50" fmla="*/ 129136 h 605592"/>
                <a:gd name="connsiteX51" fmla="*/ 300842 w 577119"/>
                <a:gd name="connsiteY51" fmla="*/ 129136 h 605592"/>
                <a:gd name="connsiteX52" fmla="*/ 300842 w 577119"/>
                <a:gd name="connsiteY52" fmla="*/ 198385 h 605592"/>
                <a:gd name="connsiteX53" fmla="*/ 344020 w 577119"/>
                <a:gd name="connsiteY53" fmla="*/ 198385 h 605592"/>
                <a:gd name="connsiteX54" fmla="*/ 347270 w 577119"/>
                <a:gd name="connsiteY54" fmla="*/ 163807 h 605592"/>
                <a:gd name="connsiteX55" fmla="*/ 343927 w 577119"/>
                <a:gd name="connsiteY55" fmla="*/ 129136 h 605592"/>
                <a:gd name="connsiteX56" fmla="*/ 336963 w 577119"/>
                <a:gd name="connsiteY56" fmla="*/ 51821 h 605592"/>
                <a:gd name="connsiteX57" fmla="*/ 363241 w 577119"/>
                <a:gd name="connsiteY57" fmla="*/ 104662 h 605592"/>
                <a:gd name="connsiteX58" fmla="*/ 395556 w 577119"/>
                <a:gd name="connsiteY58" fmla="*/ 104662 h 605592"/>
                <a:gd name="connsiteX59" fmla="*/ 336963 w 577119"/>
                <a:gd name="connsiteY59" fmla="*/ 51821 h 605592"/>
                <a:gd name="connsiteX60" fmla="*/ 240114 w 577119"/>
                <a:gd name="connsiteY60" fmla="*/ 51636 h 605592"/>
                <a:gd name="connsiteX61" fmla="*/ 181614 w 577119"/>
                <a:gd name="connsiteY61" fmla="*/ 104569 h 605592"/>
                <a:gd name="connsiteX62" fmla="*/ 213928 w 577119"/>
                <a:gd name="connsiteY62" fmla="*/ 104569 h 605592"/>
                <a:gd name="connsiteX63" fmla="*/ 240114 w 577119"/>
                <a:gd name="connsiteY63" fmla="*/ 51636 h 605592"/>
                <a:gd name="connsiteX64" fmla="*/ 300842 w 577119"/>
                <a:gd name="connsiteY64" fmla="*/ 47093 h 605592"/>
                <a:gd name="connsiteX65" fmla="*/ 300842 w 577119"/>
                <a:gd name="connsiteY65" fmla="*/ 104662 h 605592"/>
                <a:gd name="connsiteX66" fmla="*/ 337242 w 577119"/>
                <a:gd name="connsiteY66" fmla="*/ 104662 h 605592"/>
                <a:gd name="connsiteX67" fmla="*/ 300842 w 577119"/>
                <a:gd name="connsiteY67" fmla="*/ 47093 h 605592"/>
                <a:gd name="connsiteX68" fmla="*/ 276328 w 577119"/>
                <a:gd name="connsiteY68" fmla="*/ 46815 h 605592"/>
                <a:gd name="connsiteX69" fmla="*/ 239742 w 577119"/>
                <a:gd name="connsiteY69" fmla="*/ 104662 h 605592"/>
                <a:gd name="connsiteX70" fmla="*/ 276328 w 577119"/>
                <a:gd name="connsiteY70" fmla="*/ 104662 h 605592"/>
                <a:gd name="connsiteX71" fmla="*/ 288585 w 577119"/>
                <a:gd name="connsiteY71" fmla="*/ 0 h 605592"/>
                <a:gd name="connsiteX72" fmla="*/ 452755 w 577119"/>
                <a:gd name="connsiteY72" fmla="*/ 163899 h 605592"/>
                <a:gd name="connsiteX73" fmla="*/ 288585 w 577119"/>
                <a:gd name="connsiteY73" fmla="*/ 327706 h 605592"/>
                <a:gd name="connsiteX74" fmla="*/ 124414 w 577119"/>
                <a:gd name="connsiteY74" fmla="*/ 163899 h 605592"/>
                <a:gd name="connsiteX75" fmla="*/ 288585 w 577119"/>
                <a:gd name="connsiteY7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77119" h="605592">
                  <a:moveTo>
                    <a:pt x="187361" y="338996"/>
                  </a:moveTo>
                  <a:lnTo>
                    <a:pt x="241860" y="510949"/>
                  </a:lnTo>
                  <a:lnTo>
                    <a:pt x="249288" y="534308"/>
                  </a:lnTo>
                  <a:lnTo>
                    <a:pt x="273706" y="465342"/>
                  </a:lnTo>
                  <a:cubicBezTo>
                    <a:pt x="217721" y="387384"/>
                    <a:pt x="277977" y="383676"/>
                    <a:pt x="288375" y="383490"/>
                  </a:cubicBezTo>
                  <a:lnTo>
                    <a:pt x="288561" y="383490"/>
                  </a:lnTo>
                  <a:lnTo>
                    <a:pt x="288653" y="383490"/>
                  </a:lnTo>
                  <a:lnTo>
                    <a:pt x="288746" y="383490"/>
                  </a:lnTo>
                  <a:lnTo>
                    <a:pt x="288932" y="383490"/>
                  </a:lnTo>
                  <a:cubicBezTo>
                    <a:pt x="299423" y="383490"/>
                    <a:pt x="359679" y="387198"/>
                    <a:pt x="303601" y="465342"/>
                  </a:cubicBezTo>
                  <a:lnTo>
                    <a:pt x="328019" y="534308"/>
                  </a:lnTo>
                  <a:lnTo>
                    <a:pt x="335447" y="510949"/>
                  </a:lnTo>
                  <a:lnTo>
                    <a:pt x="389946" y="338996"/>
                  </a:lnTo>
                  <a:cubicBezTo>
                    <a:pt x="389946" y="338996"/>
                    <a:pt x="432282" y="366620"/>
                    <a:pt x="502936" y="393502"/>
                  </a:cubicBezTo>
                  <a:cubicBezTo>
                    <a:pt x="572475" y="418715"/>
                    <a:pt x="576003" y="472479"/>
                    <a:pt x="577118" y="569162"/>
                  </a:cubicBezTo>
                  <a:cubicBezTo>
                    <a:pt x="577303" y="589185"/>
                    <a:pt x="561148" y="605592"/>
                    <a:pt x="540909" y="605592"/>
                  </a:cubicBezTo>
                  <a:lnTo>
                    <a:pt x="288932" y="605592"/>
                  </a:lnTo>
                  <a:lnTo>
                    <a:pt x="288189" y="605592"/>
                  </a:lnTo>
                  <a:lnTo>
                    <a:pt x="36120" y="605592"/>
                  </a:lnTo>
                  <a:cubicBezTo>
                    <a:pt x="16066" y="605592"/>
                    <a:pt x="-275" y="589277"/>
                    <a:pt x="4" y="569162"/>
                  </a:cubicBezTo>
                  <a:cubicBezTo>
                    <a:pt x="1118" y="472479"/>
                    <a:pt x="4646" y="418715"/>
                    <a:pt x="74371" y="393502"/>
                  </a:cubicBezTo>
                  <a:cubicBezTo>
                    <a:pt x="145025" y="366620"/>
                    <a:pt x="187361" y="338996"/>
                    <a:pt x="187361" y="338996"/>
                  </a:cubicBezTo>
                  <a:close/>
                  <a:moveTo>
                    <a:pt x="363241" y="222951"/>
                  </a:moveTo>
                  <a:cubicBezTo>
                    <a:pt x="356649" y="244644"/>
                    <a:pt x="346992" y="262165"/>
                    <a:pt x="336963" y="275978"/>
                  </a:cubicBezTo>
                  <a:cubicBezTo>
                    <a:pt x="361849" y="265224"/>
                    <a:pt x="382370" y="246498"/>
                    <a:pt x="395556" y="222951"/>
                  </a:cubicBezTo>
                  <a:close/>
                  <a:moveTo>
                    <a:pt x="300842" y="222951"/>
                  </a:moveTo>
                  <a:lnTo>
                    <a:pt x="300842" y="280798"/>
                  </a:lnTo>
                  <a:cubicBezTo>
                    <a:pt x="312727" y="268839"/>
                    <a:pt x="327677" y="249928"/>
                    <a:pt x="337334" y="222951"/>
                  </a:cubicBezTo>
                  <a:close/>
                  <a:moveTo>
                    <a:pt x="239928" y="222951"/>
                  </a:moveTo>
                  <a:cubicBezTo>
                    <a:pt x="249585" y="249650"/>
                    <a:pt x="264442" y="268561"/>
                    <a:pt x="276328" y="280613"/>
                  </a:cubicBezTo>
                  <a:lnTo>
                    <a:pt x="276328" y="222951"/>
                  </a:lnTo>
                  <a:close/>
                  <a:moveTo>
                    <a:pt x="181614" y="222951"/>
                  </a:moveTo>
                  <a:cubicBezTo>
                    <a:pt x="194707" y="246498"/>
                    <a:pt x="215228" y="265224"/>
                    <a:pt x="240114" y="275885"/>
                  </a:cubicBezTo>
                  <a:cubicBezTo>
                    <a:pt x="230085" y="262072"/>
                    <a:pt x="220428" y="244458"/>
                    <a:pt x="213928" y="222951"/>
                  </a:cubicBezTo>
                  <a:close/>
                  <a:moveTo>
                    <a:pt x="233056" y="129321"/>
                  </a:moveTo>
                  <a:cubicBezTo>
                    <a:pt x="231106" y="139889"/>
                    <a:pt x="229899" y="151384"/>
                    <a:pt x="229899" y="163899"/>
                  </a:cubicBezTo>
                  <a:cubicBezTo>
                    <a:pt x="229899" y="176414"/>
                    <a:pt x="231106" y="187909"/>
                    <a:pt x="233242" y="198478"/>
                  </a:cubicBezTo>
                  <a:lnTo>
                    <a:pt x="276328" y="198478"/>
                  </a:lnTo>
                  <a:lnTo>
                    <a:pt x="276328" y="129321"/>
                  </a:lnTo>
                  <a:close/>
                  <a:moveTo>
                    <a:pt x="171307" y="129321"/>
                  </a:moveTo>
                  <a:cubicBezTo>
                    <a:pt x="167964" y="140260"/>
                    <a:pt x="166200" y="151941"/>
                    <a:pt x="166200" y="163899"/>
                  </a:cubicBezTo>
                  <a:cubicBezTo>
                    <a:pt x="166200" y="175858"/>
                    <a:pt x="168057" y="187539"/>
                    <a:pt x="171307" y="198478"/>
                  </a:cubicBezTo>
                  <a:lnTo>
                    <a:pt x="208078" y="198478"/>
                  </a:lnTo>
                  <a:cubicBezTo>
                    <a:pt x="206221" y="187724"/>
                    <a:pt x="205200" y="176229"/>
                    <a:pt x="205200" y="163899"/>
                  </a:cubicBezTo>
                  <a:cubicBezTo>
                    <a:pt x="205200" y="151570"/>
                    <a:pt x="206221" y="140075"/>
                    <a:pt x="208078" y="129321"/>
                  </a:cubicBezTo>
                  <a:close/>
                  <a:moveTo>
                    <a:pt x="368999" y="129136"/>
                  </a:moveTo>
                  <a:cubicBezTo>
                    <a:pt x="370856" y="139889"/>
                    <a:pt x="371877" y="151384"/>
                    <a:pt x="371877" y="163807"/>
                  </a:cubicBezTo>
                  <a:cubicBezTo>
                    <a:pt x="371877" y="176136"/>
                    <a:pt x="370856" y="187631"/>
                    <a:pt x="368999" y="198385"/>
                  </a:cubicBezTo>
                  <a:lnTo>
                    <a:pt x="405770" y="198385"/>
                  </a:lnTo>
                  <a:cubicBezTo>
                    <a:pt x="409113" y="187353"/>
                    <a:pt x="410877" y="175765"/>
                    <a:pt x="410877" y="163807"/>
                  </a:cubicBezTo>
                  <a:cubicBezTo>
                    <a:pt x="410877" y="151755"/>
                    <a:pt x="409020" y="140167"/>
                    <a:pt x="405770" y="129136"/>
                  </a:cubicBezTo>
                  <a:close/>
                  <a:moveTo>
                    <a:pt x="300842" y="129136"/>
                  </a:moveTo>
                  <a:lnTo>
                    <a:pt x="300842" y="198385"/>
                  </a:lnTo>
                  <a:lnTo>
                    <a:pt x="344020" y="198385"/>
                  </a:lnTo>
                  <a:cubicBezTo>
                    <a:pt x="345970" y="187724"/>
                    <a:pt x="347270" y="176229"/>
                    <a:pt x="347270" y="163807"/>
                  </a:cubicBezTo>
                  <a:cubicBezTo>
                    <a:pt x="347270" y="151292"/>
                    <a:pt x="345970" y="139797"/>
                    <a:pt x="343927" y="129136"/>
                  </a:cubicBezTo>
                  <a:close/>
                  <a:moveTo>
                    <a:pt x="336963" y="51821"/>
                  </a:moveTo>
                  <a:cubicBezTo>
                    <a:pt x="346992" y="65634"/>
                    <a:pt x="356649" y="83155"/>
                    <a:pt x="363241" y="104662"/>
                  </a:cubicBezTo>
                  <a:lnTo>
                    <a:pt x="395556" y="104662"/>
                  </a:lnTo>
                  <a:cubicBezTo>
                    <a:pt x="382370" y="81208"/>
                    <a:pt x="361849" y="62389"/>
                    <a:pt x="336963" y="51821"/>
                  </a:cubicBezTo>
                  <a:close/>
                  <a:moveTo>
                    <a:pt x="240114" y="51636"/>
                  </a:moveTo>
                  <a:cubicBezTo>
                    <a:pt x="215228" y="62389"/>
                    <a:pt x="194707" y="81208"/>
                    <a:pt x="181614" y="104569"/>
                  </a:cubicBezTo>
                  <a:lnTo>
                    <a:pt x="213928" y="104569"/>
                  </a:lnTo>
                  <a:cubicBezTo>
                    <a:pt x="220428" y="83062"/>
                    <a:pt x="230085" y="65541"/>
                    <a:pt x="240114" y="51636"/>
                  </a:cubicBezTo>
                  <a:close/>
                  <a:moveTo>
                    <a:pt x="300842" y="47093"/>
                  </a:moveTo>
                  <a:lnTo>
                    <a:pt x="300842" y="104662"/>
                  </a:lnTo>
                  <a:lnTo>
                    <a:pt x="337242" y="104662"/>
                  </a:lnTo>
                  <a:cubicBezTo>
                    <a:pt x="327585" y="77963"/>
                    <a:pt x="312727" y="59052"/>
                    <a:pt x="300842" y="47093"/>
                  </a:cubicBezTo>
                  <a:close/>
                  <a:moveTo>
                    <a:pt x="276328" y="46815"/>
                  </a:moveTo>
                  <a:cubicBezTo>
                    <a:pt x="264442" y="58867"/>
                    <a:pt x="249399" y="77778"/>
                    <a:pt x="239742" y="104662"/>
                  </a:cubicBezTo>
                  <a:lnTo>
                    <a:pt x="276328" y="104662"/>
                  </a:lnTo>
                  <a:close/>
                  <a:moveTo>
                    <a:pt x="288585" y="0"/>
                  </a:moveTo>
                  <a:cubicBezTo>
                    <a:pt x="379027" y="0"/>
                    <a:pt x="452755" y="73514"/>
                    <a:pt x="452755" y="163899"/>
                  </a:cubicBezTo>
                  <a:cubicBezTo>
                    <a:pt x="452755" y="254285"/>
                    <a:pt x="379027" y="327706"/>
                    <a:pt x="288585" y="327706"/>
                  </a:cubicBezTo>
                  <a:cubicBezTo>
                    <a:pt x="198050" y="327706"/>
                    <a:pt x="124414" y="254285"/>
                    <a:pt x="124414" y="163899"/>
                  </a:cubicBezTo>
                  <a:cubicBezTo>
                    <a:pt x="124414" y="73514"/>
                    <a:pt x="198050" y="0"/>
                    <a:pt x="288585" y="0"/>
                  </a:cubicBezTo>
                  <a:close/>
                </a:path>
              </a:pathLst>
            </a:custGeom>
            <a:solidFill>
              <a:srgbClr val="F78500"/>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263"/>
              <a:endParaRPr lang="zh-CN" altLang="en-US" sz="2000" b="1" i="1">
                <a:solidFill>
                  <a:srgbClr val="000000"/>
                </a:solidFill>
                <a:latin typeface="Arial"/>
                <a:ea typeface="微软雅黑"/>
                <a:cs typeface="+mn-ea"/>
                <a:sym typeface="+mn-lt"/>
              </a:endParaRPr>
            </a:p>
          </p:txBody>
        </p:sp>
        <p:sp>
          <p:nvSpPr>
            <p:cNvPr id="48" name="iŝlídé">
              <a:extLst>
                <a:ext uri="{FF2B5EF4-FFF2-40B4-BE49-F238E27FC236}">
                  <a16:creationId xmlns:a16="http://schemas.microsoft.com/office/drawing/2014/main" id="{FA5C9780-5144-8252-34D5-17594C42BCB2}"/>
                </a:ext>
              </a:extLst>
            </p:cNvPr>
            <p:cNvSpPr/>
            <p:nvPr/>
          </p:nvSpPr>
          <p:spPr>
            <a:xfrm>
              <a:off x="3761215" y="3500273"/>
              <a:ext cx="2147474"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rgbClr val="363E47"/>
            </a:solidFill>
            <a:ln w="19050">
              <a:noFill/>
              <a:miter lim="400000"/>
            </a:ln>
          </p:spPr>
          <p:txBody>
            <a:bodyPr wrap="square" lIns="91428" tIns="45714" rIns="91428" bIns="45714"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09">
                <a:defRPr sz="3200">
                  <a:solidFill>
                    <a:srgbClr val="FFFFFF"/>
                  </a:solidFill>
                </a:defRPr>
              </a:pPr>
              <a:endParaRPr sz="3200">
                <a:solidFill>
                  <a:srgbClr val="FFFFFF"/>
                </a:solidFill>
                <a:latin typeface="Arial"/>
                <a:ea typeface="微软雅黑"/>
                <a:cs typeface="+mn-ea"/>
                <a:sym typeface="+mn-lt"/>
              </a:endParaRPr>
            </a:p>
          </p:txBody>
        </p:sp>
        <p:sp>
          <p:nvSpPr>
            <p:cNvPr id="49" name="íśļíde">
              <a:extLst>
                <a:ext uri="{FF2B5EF4-FFF2-40B4-BE49-F238E27FC236}">
                  <a16:creationId xmlns:a16="http://schemas.microsoft.com/office/drawing/2014/main" id="{8E509791-932C-DD6F-2CA4-FABC85EEC6CA}"/>
                </a:ext>
              </a:extLst>
            </p:cNvPr>
            <p:cNvSpPr/>
            <p:nvPr/>
          </p:nvSpPr>
          <p:spPr>
            <a:xfrm>
              <a:off x="4676539" y="3883480"/>
              <a:ext cx="316826" cy="332456"/>
            </a:xfrm>
            <a:custGeom>
              <a:avLst/>
              <a:gdLst>
                <a:gd name="connsiteX0" fmla="*/ 187361 w 577119"/>
                <a:gd name="connsiteY0" fmla="*/ 338996 h 605592"/>
                <a:gd name="connsiteX1" fmla="*/ 241860 w 577119"/>
                <a:gd name="connsiteY1" fmla="*/ 510949 h 605592"/>
                <a:gd name="connsiteX2" fmla="*/ 249288 w 577119"/>
                <a:gd name="connsiteY2" fmla="*/ 534308 h 605592"/>
                <a:gd name="connsiteX3" fmla="*/ 273706 w 577119"/>
                <a:gd name="connsiteY3" fmla="*/ 465342 h 605592"/>
                <a:gd name="connsiteX4" fmla="*/ 288375 w 577119"/>
                <a:gd name="connsiteY4" fmla="*/ 383490 h 605592"/>
                <a:gd name="connsiteX5" fmla="*/ 288561 w 577119"/>
                <a:gd name="connsiteY5" fmla="*/ 383490 h 605592"/>
                <a:gd name="connsiteX6" fmla="*/ 288653 w 577119"/>
                <a:gd name="connsiteY6" fmla="*/ 383490 h 605592"/>
                <a:gd name="connsiteX7" fmla="*/ 288746 w 577119"/>
                <a:gd name="connsiteY7" fmla="*/ 383490 h 605592"/>
                <a:gd name="connsiteX8" fmla="*/ 288932 w 577119"/>
                <a:gd name="connsiteY8" fmla="*/ 383490 h 605592"/>
                <a:gd name="connsiteX9" fmla="*/ 303601 w 577119"/>
                <a:gd name="connsiteY9" fmla="*/ 465342 h 605592"/>
                <a:gd name="connsiteX10" fmla="*/ 328019 w 577119"/>
                <a:gd name="connsiteY10" fmla="*/ 534308 h 605592"/>
                <a:gd name="connsiteX11" fmla="*/ 335447 w 577119"/>
                <a:gd name="connsiteY11" fmla="*/ 510949 h 605592"/>
                <a:gd name="connsiteX12" fmla="*/ 389946 w 577119"/>
                <a:gd name="connsiteY12" fmla="*/ 338996 h 605592"/>
                <a:gd name="connsiteX13" fmla="*/ 502936 w 577119"/>
                <a:gd name="connsiteY13" fmla="*/ 393502 h 605592"/>
                <a:gd name="connsiteX14" fmla="*/ 577118 w 577119"/>
                <a:gd name="connsiteY14" fmla="*/ 569162 h 605592"/>
                <a:gd name="connsiteX15" fmla="*/ 540909 w 577119"/>
                <a:gd name="connsiteY15" fmla="*/ 605592 h 605592"/>
                <a:gd name="connsiteX16" fmla="*/ 288932 w 577119"/>
                <a:gd name="connsiteY16" fmla="*/ 605592 h 605592"/>
                <a:gd name="connsiteX17" fmla="*/ 288189 w 577119"/>
                <a:gd name="connsiteY17" fmla="*/ 605592 h 605592"/>
                <a:gd name="connsiteX18" fmla="*/ 36120 w 577119"/>
                <a:gd name="connsiteY18" fmla="*/ 605592 h 605592"/>
                <a:gd name="connsiteX19" fmla="*/ 4 w 577119"/>
                <a:gd name="connsiteY19" fmla="*/ 569162 h 605592"/>
                <a:gd name="connsiteX20" fmla="*/ 74371 w 577119"/>
                <a:gd name="connsiteY20" fmla="*/ 393502 h 605592"/>
                <a:gd name="connsiteX21" fmla="*/ 187361 w 577119"/>
                <a:gd name="connsiteY21" fmla="*/ 338996 h 605592"/>
                <a:gd name="connsiteX22" fmla="*/ 363241 w 577119"/>
                <a:gd name="connsiteY22" fmla="*/ 222951 h 605592"/>
                <a:gd name="connsiteX23" fmla="*/ 336963 w 577119"/>
                <a:gd name="connsiteY23" fmla="*/ 275978 h 605592"/>
                <a:gd name="connsiteX24" fmla="*/ 395556 w 577119"/>
                <a:gd name="connsiteY24" fmla="*/ 222951 h 605592"/>
                <a:gd name="connsiteX25" fmla="*/ 300842 w 577119"/>
                <a:gd name="connsiteY25" fmla="*/ 222951 h 605592"/>
                <a:gd name="connsiteX26" fmla="*/ 300842 w 577119"/>
                <a:gd name="connsiteY26" fmla="*/ 280798 h 605592"/>
                <a:gd name="connsiteX27" fmla="*/ 337334 w 577119"/>
                <a:gd name="connsiteY27" fmla="*/ 222951 h 605592"/>
                <a:gd name="connsiteX28" fmla="*/ 239928 w 577119"/>
                <a:gd name="connsiteY28" fmla="*/ 222951 h 605592"/>
                <a:gd name="connsiteX29" fmla="*/ 276328 w 577119"/>
                <a:gd name="connsiteY29" fmla="*/ 280613 h 605592"/>
                <a:gd name="connsiteX30" fmla="*/ 276328 w 577119"/>
                <a:gd name="connsiteY30" fmla="*/ 222951 h 605592"/>
                <a:gd name="connsiteX31" fmla="*/ 181614 w 577119"/>
                <a:gd name="connsiteY31" fmla="*/ 222951 h 605592"/>
                <a:gd name="connsiteX32" fmla="*/ 240114 w 577119"/>
                <a:gd name="connsiteY32" fmla="*/ 275885 h 605592"/>
                <a:gd name="connsiteX33" fmla="*/ 213928 w 577119"/>
                <a:gd name="connsiteY33" fmla="*/ 222951 h 605592"/>
                <a:gd name="connsiteX34" fmla="*/ 233056 w 577119"/>
                <a:gd name="connsiteY34" fmla="*/ 129321 h 605592"/>
                <a:gd name="connsiteX35" fmla="*/ 229899 w 577119"/>
                <a:gd name="connsiteY35" fmla="*/ 163899 h 605592"/>
                <a:gd name="connsiteX36" fmla="*/ 233242 w 577119"/>
                <a:gd name="connsiteY36" fmla="*/ 198478 h 605592"/>
                <a:gd name="connsiteX37" fmla="*/ 276328 w 577119"/>
                <a:gd name="connsiteY37" fmla="*/ 198478 h 605592"/>
                <a:gd name="connsiteX38" fmla="*/ 276328 w 577119"/>
                <a:gd name="connsiteY38" fmla="*/ 129321 h 605592"/>
                <a:gd name="connsiteX39" fmla="*/ 171307 w 577119"/>
                <a:gd name="connsiteY39" fmla="*/ 129321 h 605592"/>
                <a:gd name="connsiteX40" fmla="*/ 166200 w 577119"/>
                <a:gd name="connsiteY40" fmla="*/ 163899 h 605592"/>
                <a:gd name="connsiteX41" fmla="*/ 171307 w 577119"/>
                <a:gd name="connsiteY41" fmla="*/ 198478 h 605592"/>
                <a:gd name="connsiteX42" fmla="*/ 208078 w 577119"/>
                <a:gd name="connsiteY42" fmla="*/ 198478 h 605592"/>
                <a:gd name="connsiteX43" fmla="*/ 205200 w 577119"/>
                <a:gd name="connsiteY43" fmla="*/ 163899 h 605592"/>
                <a:gd name="connsiteX44" fmla="*/ 208078 w 577119"/>
                <a:gd name="connsiteY44" fmla="*/ 129321 h 605592"/>
                <a:gd name="connsiteX45" fmla="*/ 368999 w 577119"/>
                <a:gd name="connsiteY45" fmla="*/ 129136 h 605592"/>
                <a:gd name="connsiteX46" fmla="*/ 371877 w 577119"/>
                <a:gd name="connsiteY46" fmla="*/ 163807 h 605592"/>
                <a:gd name="connsiteX47" fmla="*/ 368999 w 577119"/>
                <a:gd name="connsiteY47" fmla="*/ 198385 h 605592"/>
                <a:gd name="connsiteX48" fmla="*/ 405770 w 577119"/>
                <a:gd name="connsiteY48" fmla="*/ 198385 h 605592"/>
                <a:gd name="connsiteX49" fmla="*/ 410877 w 577119"/>
                <a:gd name="connsiteY49" fmla="*/ 163807 h 605592"/>
                <a:gd name="connsiteX50" fmla="*/ 405770 w 577119"/>
                <a:gd name="connsiteY50" fmla="*/ 129136 h 605592"/>
                <a:gd name="connsiteX51" fmla="*/ 300842 w 577119"/>
                <a:gd name="connsiteY51" fmla="*/ 129136 h 605592"/>
                <a:gd name="connsiteX52" fmla="*/ 300842 w 577119"/>
                <a:gd name="connsiteY52" fmla="*/ 198385 h 605592"/>
                <a:gd name="connsiteX53" fmla="*/ 344020 w 577119"/>
                <a:gd name="connsiteY53" fmla="*/ 198385 h 605592"/>
                <a:gd name="connsiteX54" fmla="*/ 347270 w 577119"/>
                <a:gd name="connsiteY54" fmla="*/ 163807 h 605592"/>
                <a:gd name="connsiteX55" fmla="*/ 343927 w 577119"/>
                <a:gd name="connsiteY55" fmla="*/ 129136 h 605592"/>
                <a:gd name="connsiteX56" fmla="*/ 336963 w 577119"/>
                <a:gd name="connsiteY56" fmla="*/ 51821 h 605592"/>
                <a:gd name="connsiteX57" fmla="*/ 363241 w 577119"/>
                <a:gd name="connsiteY57" fmla="*/ 104662 h 605592"/>
                <a:gd name="connsiteX58" fmla="*/ 395556 w 577119"/>
                <a:gd name="connsiteY58" fmla="*/ 104662 h 605592"/>
                <a:gd name="connsiteX59" fmla="*/ 336963 w 577119"/>
                <a:gd name="connsiteY59" fmla="*/ 51821 h 605592"/>
                <a:gd name="connsiteX60" fmla="*/ 240114 w 577119"/>
                <a:gd name="connsiteY60" fmla="*/ 51636 h 605592"/>
                <a:gd name="connsiteX61" fmla="*/ 181614 w 577119"/>
                <a:gd name="connsiteY61" fmla="*/ 104569 h 605592"/>
                <a:gd name="connsiteX62" fmla="*/ 213928 w 577119"/>
                <a:gd name="connsiteY62" fmla="*/ 104569 h 605592"/>
                <a:gd name="connsiteX63" fmla="*/ 240114 w 577119"/>
                <a:gd name="connsiteY63" fmla="*/ 51636 h 605592"/>
                <a:gd name="connsiteX64" fmla="*/ 300842 w 577119"/>
                <a:gd name="connsiteY64" fmla="*/ 47093 h 605592"/>
                <a:gd name="connsiteX65" fmla="*/ 300842 w 577119"/>
                <a:gd name="connsiteY65" fmla="*/ 104662 h 605592"/>
                <a:gd name="connsiteX66" fmla="*/ 337242 w 577119"/>
                <a:gd name="connsiteY66" fmla="*/ 104662 h 605592"/>
                <a:gd name="connsiteX67" fmla="*/ 300842 w 577119"/>
                <a:gd name="connsiteY67" fmla="*/ 47093 h 605592"/>
                <a:gd name="connsiteX68" fmla="*/ 276328 w 577119"/>
                <a:gd name="connsiteY68" fmla="*/ 46815 h 605592"/>
                <a:gd name="connsiteX69" fmla="*/ 239742 w 577119"/>
                <a:gd name="connsiteY69" fmla="*/ 104662 h 605592"/>
                <a:gd name="connsiteX70" fmla="*/ 276328 w 577119"/>
                <a:gd name="connsiteY70" fmla="*/ 104662 h 605592"/>
                <a:gd name="connsiteX71" fmla="*/ 288585 w 577119"/>
                <a:gd name="connsiteY71" fmla="*/ 0 h 605592"/>
                <a:gd name="connsiteX72" fmla="*/ 452755 w 577119"/>
                <a:gd name="connsiteY72" fmla="*/ 163899 h 605592"/>
                <a:gd name="connsiteX73" fmla="*/ 288585 w 577119"/>
                <a:gd name="connsiteY73" fmla="*/ 327706 h 605592"/>
                <a:gd name="connsiteX74" fmla="*/ 124414 w 577119"/>
                <a:gd name="connsiteY74" fmla="*/ 163899 h 605592"/>
                <a:gd name="connsiteX75" fmla="*/ 288585 w 577119"/>
                <a:gd name="connsiteY7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77119" h="605592">
                  <a:moveTo>
                    <a:pt x="187361" y="338996"/>
                  </a:moveTo>
                  <a:lnTo>
                    <a:pt x="241860" y="510949"/>
                  </a:lnTo>
                  <a:lnTo>
                    <a:pt x="249288" y="534308"/>
                  </a:lnTo>
                  <a:lnTo>
                    <a:pt x="273706" y="465342"/>
                  </a:lnTo>
                  <a:cubicBezTo>
                    <a:pt x="217721" y="387384"/>
                    <a:pt x="277977" y="383676"/>
                    <a:pt x="288375" y="383490"/>
                  </a:cubicBezTo>
                  <a:lnTo>
                    <a:pt x="288561" y="383490"/>
                  </a:lnTo>
                  <a:lnTo>
                    <a:pt x="288653" y="383490"/>
                  </a:lnTo>
                  <a:lnTo>
                    <a:pt x="288746" y="383490"/>
                  </a:lnTo>
                  <a:lnTo>
                    <a:pt x="288932" y="383490"/>
                  </a:lnTo>
                  <a:cubicBezTo>
                    <a:pt x="299423" y="383490"/>
                    <a:pt x="359679" y="387198"/>
                    <a:pt x="303601" y="465342"/>
                  </a:cubicBezTo>
                  <a:lnTo>
                    <a:pt x="328019" y="534308"/>
                  </a:lnTo>
                  <a:lnTo>
                    <a:pt x="335447" y="510949"/>
                  </a:lnTo>
                  <a:lnTo>
                    <a:pt x="389946" y="338996"/>
                  </a:lnTo>
                  <a:cubicBezTo>
                    <a:pt x="389946" y="338996"/>
                    <a:pt x="432282" y="366620"/>
                    <a:pt x="502936" y="393502"/>
                  </a:cubicBezTo>
                  <a:cubicBezTo>
                    <a:pt x="572475" y="418715"/>
                    <a:pt x="576003" y="472479"/>
                    <a:pt x="577118" y="569162"/>
                  </a:cubicBezTo>
                  <a:cubicBezTo>
                    <a:pt x="577303" y="589185"/>
                    <a:pt x="561148" y="605592"/>
                    <a:pt x="540909" y="605592"/>
                  </a:cubicBezTo>
                  <a:lnTo>
                    <a:pt x="288932" y="605592"/>
                  </a:lnTo>
                  <a:lnTo>
                    <a:pt x="288189" y="605592"/>
                  </a:lnTo>
                  <a:lnTo>
                    <a:pt x="36120" y="605592"/>
                  </a:lnTo>
                  <a:cubicBezTo>
                    <a:pt x="16066" y="605592"/>
                    <a:pt x="-275" y="589277"/>
                    <a:pt x="4" y="569162"/>
                  </a:cubicBezTo>
                  <a:cubicBezTo>
                    <a:pt x="1118" y="472479"/>
                    <a:pt x="4646" y="418715"/>
                    <a:pt x="74371" y="393502"/>
                  </a:cubicBezTo>
                  <a:cubicBezTo>
                    <a:pt x="145025" y="366620"/>
                    <a:pt x="187361" y="338996"/>
                    <a:pt x="187361" y="338996"/>
                  </a:cubicBezTo>
                  <a:close/>
                  <a:moveTo>
                    <a:pt x="363241" y="222951"/>
                  </a:moveTo>
                  <a:cubicBezTo>
                    <a:pt x="356649" y="244644"/>
                    <a:pt x="346992" y="262165"/>
                    <a:pt x="336963" y="275978"/>
                  </a:cubicBezTo>
                  <a:cubicBezTo>
                    <a:pt x="361849" y="265224"/>
                    <a:pt x="382370" y="246498"/>
                    <a:pt x="395556" y="222951"/>
                  </a:cubicBezTo>
                  <a:close/>
                  <a:moveTo>
                    <a:pt x="300842" y="222951"/>
                  </a:moveTo>
                  <a:lnTo>
                    <a:pt x="300842" y="280798"/>
                  </a:lnTo>
                  <a:cubicBezTo>
                    <a:pt x="312727" y="268839"/>
                    <a:pt x="327677" y="249928"/>
                    <a:pt x="337334" y="222951"/>
                  </a:cubicBezTo>
                  <a:close/>
                  <a:moveTo>
                    <a:pt x="239928" y="222951"/>
                  </a:moveTo>
                  <a:cubicBezTo>
                    <a:pt x="249585" y="249650"/>
                    <a:pt x="264442" y="268561"/>
                    <a:pt x="276328" y="280613"/>
                  </a:cubicBezTo>
                  <a:lnTo>
                    <a:pt x="276328" y="222951"/>
                  </a:lnTo>
                  <a:close/>
                  <a:moveTo>
                    <a:pt x="181614" y="222951"/>
                  </a:moveTo>
                  <a:cubicBezTo>
                    <a:pt x="194707" y="246498"/>
                    <a:pt x="215228" y="265224"/>
                    <a:pt x="240114" y="275885"/>
                  </a:cubicBezTo>
                  <a:cubicBezTo>
                    <a:pt x="230085" y="262072"/>
                    <a:pt x="220428" y="244458"/>
                    <a:pt x="213928" y="222951"/>
                  </a:cubicBezTo>
                  <a:close/>
                  <a:moveTo>
                    <a:pt x="233056" y="129321"/>
                  </a:moveTo>
                  <a:cubicBezTo>
                    <a:pt x="231106" y="139889"/>
                    <a:pt x="229899" y="151384"/>
                    <a:pt x="229899" y="163899"/>
                  </a:cubicBezTo>
                  <a:cubicBezTo>
                    <a:pt x="229899" y="176414"/>
                    <a:pt x="231106" y="187909"/>
                    <a:pt x="233242" y="198478"/>
                  </a:cubicBezTo>
                  <a:lnTo>
                    <a:pt x="276328" y="198478"/>
                  </a:lnTo>
                  <a:lnTo>
                    <a:pt x="276328" y="129321"/>
                  </a:lnTo>
                  <a:close/>
                  <a:moveTo>
                    <a:pt x="171307" y="129321"/>
                  </a:moveTo>
                  <a:cubicBezTo>
                    <a:pt x="167964" y="140260"/>
                    <a:pt x="166200" y="151941"/>
                    <a:pt x="166200" y="163899"/>
                  </a:cubicBezTo>
                  <a:cubicBezTo>
                    <a:pt x="166200" y="175858"/>
                    <a:pt x="168057" y="187539"/>
                    <a:pt x="171307" y="198478"/>
                  </a:cubicBezTo>
                  <a:lnTo>
                    <a:pt x="208078" y="198478"/>
                  </a:lnTo>
                  <a:cubicBezTo>
                    <a:pt x="206221" y="187724"/>
                    <a:pt x="205200" y="176229"/>
                    <a:pt x="205200" y="163899"/>
                  </a:cubicBezTo>
                  <a:cubicBezTo>
                    <a:pt x="205200" y="151570"/>
                    <a:pt x="206221" y="140075"/>
                    <a:pt x="208078" y="129321"/>
                  </a:cubicBezTo>
                  <a:close/>
                  <a:moveTo>
                    <a:pt x="368999" y="129136"/>
                  </a:moveTo>
                  <a:cubicBezTo>
                    <a:pt x="370856" y="139889"/>
                    <a:pt x="371877" y="151384"/>
                    <a:pt x="371877" y="163807"/>
                  </a:cubicBezTo>
                  <a:cubicBezTo>
                    <a:pt x="371877" y="176136"/>
                    <a:pt x="370856" y="187631"/>
                    <a:pt x="368999" y="198385"/>
                  </a:cubicBezTo>
                  <a:lnTo>
                    <a:pt x="405770" y="198385"/>
                  </a:lnTo>
                  <a:cubicBezTo>
                    <a:pt x="409113" y="187353"/>
                    <a:pt x="410877" y="175765"/>
                    <a:pt x="410877" y="163807"/>
                  </a:cubicBezTo>
                  <a:cubicBezTo>
                    <a:pt x="410877" y="151755"/>
                    <a:pt x="409020" y="140167"/>
                    <a:pt x="405770" y="129136"/>
                  </a:cubicBezTo>
                  <a:close/>
                  <a:moveTo>
                    <a:pt x="300842" y="129136"/>
                  </a:moveTo>
                  <a:lnTo>
                    <a:pt x="300842" y="198385"/>
                  </a:lnTo>
                  <a:lnTo>
                    <a:pt x="344020" y="198385"/>
                  </a:lnTo>
                  <a:cubicBezTo>
                    <a:pt x="345970" y="187724"/>
                    <a:pt x="347270" y="176229"/>
                    <a:pt x="347270" y="163807"/>
                  </a:cubicBezTo>
                  <a:cubicBezTo>
                    <a:pt x="347270" y="151292"/>
                    <a:pt x="345970" y="139797"/>
                    <a:pt x="343927" y="129136"/>
                  </a:cubicBezTo>
                  <a:close/>
                  <a:moveTo>
                    <a:pt x="336963" y="51821"/>
                  </a:moveTo>
                  <a:cubicBezTo>
                    <a:pt x="346992" y="65634"/>
                    <a:pt x="356649" y="83155"/>
                    <a:pt x="363241" y="104662"/>
                  </a:cubicBezTo>
                  <a:lnTo>
                    <a:pt x="395556" y="104662"/>
                  </a:lnTo>
                  <a:cubicBezTo>
                    <a:pt x="382370" y="81208"/>
                    <a:pt x="361849" y="62389"/>
                    <a:pt x="336963" y="51821"/>
                  </a:cubicBezTo>
                  <a:close/>
                  <a:moveTo>
                    <a:pt x="240114" y="51636"/>
                  </a:moveTo>
                  <a:cubicBezTo>
                    <a:pt x="215228" y="62389"/>
                    <a:pt x="194707" y="81208"/>
                    <a:pt x="181614" y="104569"/>
                  </a:cubicBezTo>
                  <a:lnTo>
                    <a:pt x="213928" y="104569"/>
                  </a:lnTo>
                  <a:cubicBezTo>
                    <a:pt x="220428" y="83062"/>
                    <a:pt x="230085" y="65541"/>
                    <a:pt x="240114" y="51636"/>
                  </a:cubicBezTo>
                  <a:close/>
                  <a:moveTo>
                    <a:pt x="300842" y="47093"/>
                  </a:moveTo>
                  <a:lnTo>
                    <a:pt x="300842" y="104662"/>
                  </a:lnTo>
                  <a:lnTo>
                    <a:pt x="337242" y="104662"/>
                  </a:lnTo>
                  <a:cubicBezTo>
                    <a:pt x="327585" y="77963"/>
                    <a:pt x="312727" y="59052"/>
                    <a:pt x="300842" y="47093"/>
                  </a:cubicBezTo>
                  <a:close/>
                  <a:moveTo>
                    <a:pt x="276328" y="46815"/>
                  </a:moveTo>
                  <a:cubicBezTo>
                    <a:pt x="264442" y="58867"/>
                    <a:pt x="249399" y="77778"/>
                    <a:pt x="239742" y="104662"/>
                  </a:cubicBezTo>
                  <a:lnTo>
                    <a:pt x="276328" y="104662"/>
                  </a:lnTo>
                  <a:close/>
                  <a:moveTo>
                    <a:pt x="288585" y="0"/>
                  </a:moveTo>
                  <a:cubicBezTo>
                    <a:pt x="379027" y="0"/>
                    <a:pt x="452755" y="73514"/>
                    <a:pt x="452755" y="163899"/>
                  </a:cubicBezTo>
                  <a:cubicBezTo>
                    <a:pt x="452755" y="254285"/>
                    <a:pt x="379027" y="327706"/>
                    <a:pt x="288585" y="327706"/>
                  </a:cubicBezTo>
                  <a:cubicBezTo>
                    <a:pt x="198050" y="327706"/>
                    <a:pt x="124414" y="254285"/>
                    <a:pt x="124414" y="163899"/>
                  </a:cubicBezTo>
                  <a:cubicBezTo>
                    <a:pt x="124414" y="73514"/>
                    <a:pt x="198050" y="0"/>
                    <a:pt x="288585" y="0"/>
                  </a:cubicBezTo>
                  <a:close/>
                </a:path>
              </a:pathLst>
            </a:custGeom>
            <a:solidFill>
              <a:srgbClr val="F78500"/>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263"/>
              <a:endParaRPr lang="zh-CN" altLang="en-US" sz="2000" b="1" i="1">
                <a:solidFill>
                  <a:srgbClr val="000000"/>
                </a:solidFill>
                <a:latin typeface="Arial"/>
                <a:ea typeface="微软雅黑"/>
                <a:cs typeface="+mn-ea"/>
                <a:sym typeface="+mn-lt"/>
              </a:endParaRPr>
            </a:p>
          </p:txBody>
        </p:sp>
        <p:sp>
          <p:nvSpPr>
            <p:cNvPr id="50" name="îšlíḋè">
              <a:extLst>
                <a:ext uri="{FF2B5EF4-FFF2-40B4-BE49-F238E27FC236}">
                  <a16:creationId xmlns:a16="http://schemas.microsoft.com/office/drawing/2014/main" id="{D355CF7D-2057-7D3B-72CA-2CF8E3539F2D}"/>
                </a:ext>
              </a:extLst>
            </p:cNvPr>
            <p:cNvSpPr/>
            <p:nvPr/>
          </p:nvSpPr>
          <p:spPr>
            <a:xfrm>
              <a:off x="6283315" y="3500273"/>
              <a:ext cx="2147468"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rgbClr val="363E47"/>
            </a:solidFill>
            <a:ln w="19050">
              <a:noFill/>
              <a:miter lim="400000"/>
            </a:ln>
          </p:spPr>
          <p:txBody>
            <a:bodyPr wrap="square" lIns="91428" tIns="45714" rIns="91428" bIns="45714"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09">
                <a:defRPr sz="3200">
                  <a:solidFill>
                    <a:srgbClr val="FFFFFF"/>
                  </a:solidFill>
                </a:defRPr>
              </a:pPr>
              <a:endParaRPr sz="3200">
                <a:solidFill>
                  <a:srgbClr val="FFFFFF"/>
                </a:solidFill>
                <a:latin typeface="Arial"/>
                <a:ea typeface="微软雅黑"/>
                <a:cs typeface="+mn-ea"/>
                <a:sym typeface="+mn-lt"/>
              </a:endParaRPr>
            </a:p>
          </p:txBody>
        </p:sp>
        <p:sp>
          <p:nvSpPr>
            <p:cNvPr id="53" name="ïṣḻiďê">
              <a:extLst>
                <a:ext uri="{FF2B5EF4-FFF2-40B4-BE49-F238E27FC236}">
                  <a16:creationId xmlns:a16="http://schemas.microsoft.com/office/drawing/2014/main" id="{9E25D24D-7177-F9DA-3F2C-65B247A9C185}"/>
                </a:ext>
              </a:extLst>
            </p:cNvPr>
            <p:cNvSpPr/>
            <p:nvPr/>
          </p:nvSpPr>
          <p:spPr>
            <a:xfrm>
              <a:off x="7198636" y="3883480"/>
              <a:ext cx="316826" cy="332456"/>
            </a:xfrm>
            <a:custGeom>
              <a:avLst/>
              <a:gdLst>
                <a:gd name="connsiteX0" fmla="*/ 187361 w 577119"/>
                <a:gd name="connsiteY0" fmla="*/ 338996 h 605592"/>
                <a:gd name="connsiteX1" fmla="*/ 241860 w 577119"/>
                <a:gd name="connsiteY1" fmla="*/ 510949 h 605592"/>
                <a:gd name="connsiteX2" fmla="*/ 249288 w 577119"/>
                <a:gd name="connsiteY2" fmla="*/ 534308 h 605592"/>
                <a:gd name="connsiteX3" fmla="*/ 273706 w 577119"/>
                <a:gd name="connsiteY3" fmla="*/ 465342 h 605592"/>
                <a:gd name="connsiteX4" fmla="*/ 288375 w 577119"/>
                <a:gd name="connsiteY4" fmla="*/ 383490 h 605592"/>
                <a:gd name="connsiteX5" fmla="*/ 288561 w 577119"/>
                <a:gd name="connsiteY5" fmla="*/ 383490 h 605592"/>
                <a:gd name="connsiteX6" fmla="*/ 288653 w 577119"/>
                <a:gd name="connsiteY6" fmla="*/ 383490 h 605592"/>
                <a:gd name="connsiteX7" fmla="*/ 288746 w 577119"/>
                <a:gd name="connsiteY7" fmla="*/ 383490 h 605592"/>
                <a:gd name="connsiteX8" fmla="*/ 288932 w 577119"/>
                <a:gd name="connsiteY8" fmla="*/ 383490 h 605592"/>
                <a:gd name="connsiteX9" fmla="*/ 303601 w 577119"/>
                <a:gd name="connsiteY9" fmla="*/ 465342 h 605592"/>
                <a:gd name="connsiteX10" fmla="*/ 328019 w 577119"/>
                <a:gd name="connsiteY10" fmla="*/ 534308 h 605592"/>
                <a:gd name="connsiteX11" fmla="*/ 335447 w 577119"/>
                <a:gd name="connsiteY11" fmla="*/ 510949 h 605592"/>
                <a:gd name="connsiteX12" fmla="*/ 389946 w 577119"/>
                <a:gd name="connsiteY12" fmla="*/ 338996 h 605592"/>
                <a:gd name="connsiteX13" fmla="*/ 502936 w 577119"/>
                <a:gd name="connsiteY13" fmla="*/ 393502 h 605592"/>
                <a:gd name="connsiteX14" fmla="*/ 577118 w 577119"/>
                <a:gd name="connsiteY14" fmla="*/ 569162 h 605592"/>
                <a:gd name="connsiteX15" fmla="*/ 540909 w 577119"/>
                <a:gd name="connsiteY15" fmla="*/ 605592 h 605592"/>
                <a:gd name="connsiteX16" fmla="*/ 288932 w 577119"/>
                <a:gd name="connsiteY16" fmla="*/ 605592 h 605592"/>
                <a:gd name="connsiteX17" fmla="*/ 288189 w 577119"/>
                <a:gd name="connsiteY17" fmla="*/ 605592 h 605592"/>
                <a:gd name="connsiteX18" fmla="*/ 36120 w 577119"/>
                <a:gd name="connsiteY18" fmla="*/ 605592 h 605592"/>
                <a:gd name="connsiteX19" fmla="*/ 4 w 577119"/>
                <a:gd name="connsiteY19" fmla="*/ 569162 h 605592"/>
                <a:gd name="connsiteX20" fmla="*/ 74371 w 577119"/>
                <a:gd name="connsiteY20" fmla="*/ 393502 h 605592"/>
                <a:gd name="connsiteX21" fmla="*/ 187361 w 577119"/>
                <a:gd name="connsiteY21" fmla="*/ 338996 h 605592"/>
                <a:gd name="connsiteX22" fmla="*/ 363241 w 577119"/>
                <a:gd name="connsiteY22" fmla="*/ 222951 h 605592"/>
                <a:gd name="connsiteX23" fmla="*/ 336963 w 577119"/>
                <a:gd name="connsiteY23" fmla="*/ 275978 h 605592"/>
                <a:gd name="connsiteX24" fmla="*/ 395556 w 577119"/>
                <a:gd name="connsiteY24" fmla="*/ 222951 h 605592"/>
                <a:gd name="connsiteX25" fmla="*/ 300842 w 577119"/>
                <a:gd name="connsiteY25" fmla="*/ 222951 h 605592"/>
                <a:gd name="connsiteX26" fmla="*/ 300842 w 577119"/>
                <a:gd name="connsiteY26" fmla="*/ 280798 h 605592"/>
                <a:gd name="connsiteX27" fmla="*/ 337334 w 577119"/>
                <a:gd name="connsiteY27" fmla="*/ 222951 h 605592"/>
                <a:gd name="connsiteX28" fmla="*/ 239928 w 577119"/>
                <a:gd name="connsiteY28" fmla="*/ 222951 h 605592"/>
                <a:gd name="connsiteX29" fmla="*/ 276328 w 577119"/>
                <a:gd name="connsiteY29" fmla="*/ 280613 h 605592"/>
                <a:gd name="connsiteX30" fmla="*/ 276328 w 577119"/>
                <a:gd name="connsiteY30" fmla="*/ 222951 h 605592"/>
                <a:gd name="connsiteX31" fmla="*/ 181614 w 577119"/>
                <a:gd name="connsiteY31" fmla="*/ 222951 h 605592"/>
                <a:gd name="connsiteX32" fmla="*/ 240114 w 577119"/>
                <a:gd name="connsiteY32" fmla="*/ 275885 h 605592"/>
                <a:gd name="connsiteX33" fmla="*/ 213928 w 577119"/>
                <a:gd name="connsiteY33" fmla="*/ 222951 h 605592"/>
                <a:gd name="connsiteX34" fmla="*/ 233056 w 577119"/>
                <a:gd name="connsiteY34" fmla="*/ 129321 h 605592"/>
                <a:gd name="connsiteX35" fmla="*/ 229899 w 577119"/>
                <a:gd name="connsiteY35" fmla="*/ 163899 h 605592"/>
                <a:gd name="connsiteX36" fmla="*/ 233242 w 577119"/>
                <a:gd name="connsiteY36" fmla="*/ 198478 h 605592"/>
                <a:gd name="connsiteX37" fmla="*/ 276328 w 577119"/>
                <a:gd name="connsiteY37" fmla="*/ 198478 h 605592"/>
                <a:gd name="connsiteX38" fmla="*/ 276328 w 577119"/>
                <a:gd name="connsiteY38" fmla="*/ 129321 h 605592"/>
                <a:gd name="connsiteX39" fmla="*/ 171307 w 577119"/>
                <a:gd name="connsiteY39" fmla="*/ 129321 h 605592"/>
                <a:gd name="connsiteX40" fmla="*/ 166200 w 577119"/>
                <a:gd name="connsiteY40" fmla="*/ 163899 h 605592"/>
                <a:gd name="connsiteX41" fmla="*/ 171307 w 577119"/>
                <a:gd name="connsiteY41" fmla="*/ 198478 h 605592"/>
                <a:gd name="connsiteX42" fmla="*/ 208078 w 577119"/>
                <a:gd name="connsiteY42" fmla="*/ 198478 h 605592"/>
                <a:gd name="connsiteX43" fmla="*/ 205200 w 577119"/>
                <a:gd name="connsiteY43" fmla="*/ 163899 h 605592"/>
                <a:gd name="connsiteX44" fmla="*/ 208078 w 577119"/>
                <a:gd name="connsiteY44" fmla="*/ 129321 h 605592"/>
                <a:gd name="connsiteX45" fmla="*/ 368999 w 577119"/>
                <a:gd name="connsiteY45" fmla="*/ 129136 h 605592"/>
                <a:gd name="connsiteX46" fmla="*/ 371877 w 577119"/>
                <a:gd name="connsiteY46" fmla="*/ 163807 h 605592"/>
                <a:gd name="connsiteX47" fmla="*/ 368999 w 577119"/>
                <a:gd name="connsiteY47" fmla="*/ 198385 h 605592"/>
                <a:gd name="connsiteX48" fmla="*/ 405770 w 577119"/>
                <a:gd name="connsiteY48" fmla="*/ 198385 h 605592"/>
                <a:gd name="connsiteX49" fmla="*/ 410877 w 577119"/>
                <a:gd name="connsiteY49" fmla="*/ 163807 h 605592"/>
                <a:gd name="connsiteX50" fmla="*/ 405770 w 577119"/>
                <a:gd name="connsiteY50" fmla="*/ 129136 h 605592"/>
                <a:gd name="connsiteX51" fmla="*/ 300842 w 577119"/>
                <a:gd name="connsiteY51" fmla="*/ 129136 h 605592"/>
                <a:gd name="connsiteX52" fmla="*/ 300842 w 577119"/>
                <a:gd name="connsiteY52" fmla="*/ 198385 h 605592"/>
                <a:gd name="connsiteX53" fmla="*/ 344020 w 577119"/>
                <a:gd name="connsiteY53" fmla="*/ 198385 h 605592"/>
                <a:gd name="connsiteX54" fmla="*/ 347270 w 577119"/>
                <a:gd name="connsiteY54" fmla="*/ 163807 h 605592"/>
                <a:gd name="connsiteX55" fmla="*/ 343927 w 577119"/>
                <a:gd name="connsiteY55" fmla="*/ 129136 h 605592"/>
                <a:gd name="connsiteX56" fmla="*/ 336963 w 577119"/>
                <a:gd name="connsiteY56" fmla="*/ 51821 h 605592"/>
                <a:gd name="connsiteX57" fmla="*/ 363241 w 577119"/>
                <a:gd name="connsiteY57" fmla="*/ 104662 h 605592"/>
                <a:gd name="connsiteX58" fmla="*/ 395556 w 577119"/>
                <a:gd name="connsiteY58" fmla="*/ 104662 h 605592"/>
                <a:gd name="connsiteX59" fmla="*/ 336963 w 577119"/>
                <a:gd name="connsiteY59" fmla="*/ 51821 h 605592"/>
                <a:gd name="connsiteX60" fmla="*/ 240114 w 577119"/>
                <a:gd name="connsiteY60" fmla="*/ 51636 h 605592"/>
                <a:gd name="connsiteX61" fmla="*/ 181614 w 577119"/>
                <a:gd name="connsiteY61" fmla="*/ 104569 h 605592"/>
                <a:gd name="connsiteX62" fmla="*/ 213928 w 577119"/>
                <a:gd name="connsiteY62" fmla="*/ 104569 h 605592"/>
                <a:gd name="connsiteX63" fmla="*/ 240114 w 577119"/>
                <a:gd name="connsiteY63" fmla="*/ 51636 h 605592"/>
                <a:gd name="connsiteX64" fmla="*/ 300842 w 577119"/>
                <a:gd name="connsiteY64" fmla="*/ 47093 h 605592"/>
                <a:gd name="connsiteX65" fmla="*/ 300842 w 577119"/>
                <a:gd name="connsiteY65" fmla="*/ 104662 h 605592"/>
                <a:gd name="connsiteX66" fmla="*/ 337242 w 577119"/>
                <a:gd name="connsiteY66" fmla="*/ 104662 h 605592"/>
                <a:gd name="connsiteX67" fmla="*/ 300842 w 577119"/>
                <a:gd name="connsiteY67" fmla="*/ 47093 h 605592"/>
                <a:gd name="connsiteX68" fmla="*/ 276328 w 577119"/>
                <a:gd name="connsiteY68" fmla="*/ 46815 h 605592"/>
                <a:gd name="connsiteX69" fmla="*/ 239742 w 577119"/>
                <a:gd name="connsiteY69" fmla="*/ 104662 h 605592"/>
                <a:gd name="connsiteX70" fmla="*/ 276328 w 577119"/>
                <a:gd name="connsiteY70" fmla="*/ 104662 h 605592"/>
                <a:gd name="connsiteX71" fmla="*/ 288585 w 577119"/>
                <a:gd name="connsiteY71" fmla="*/ 0 h 605592"/>
                <a:gd name="connsiteX72" fmla="*/ 452755 w 577119"/>
                <a:gd name="connsiteY72" fmla="*/ 163899 h 605592"/>
                <a:gd name="connsiteX73" fmla="*/ 288585 w 577119"/>
                <a:gd name="connsiteY73" fmla="*/ 327706 h 605592"/>
                <a:gd name="connsiteX74" fmla="*/ 124414 w 577119"/>
                <a:gd name="connsiteY74" fmla="*/ 163899 h 605592"/>
                <a:gd name="connsiteX75" fmla="*/ 288585 w 577119"/>
                <a:gd name="connsiteY7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77119" h="605592">
                  <a:moveTo>
                    <a:pt x="187361" y="338996"/>
                  </a:moveTo>
                  <a:lnTo>
                    <a:pt x="241860" y="510949"/>
                  </a:lnTo>
                  <a:lnTo>
                    <a:pt x="249288" y="534308"/>
                  </a:lnTo>
                  <a:lnTo>
                    <a:pt x="273706" y="465342"/>
                  </a:lnTo>
                  <a:cubicBezTo>
                    <a:pt x="217721" y="387384"/>
                    <a:pt x="277977" y="383676"/>
                    <a:pt x="288375" y="383490"/>
                  </a:cubicBezTo>
                  <a:lnTo>
                    <a:pt x="288561" y="383490"/>
                  </a:lnTo>
                  <a:lnTo>
                    <a:pt x="288653" y="383490"/>
                  </a:lnTo>
                  <a:lnTo>
                    <a:pt x="288746" y="383490"/>
                  </a:lnTo>
                  <a:lnTo>
                    <a:pt x="288932" y="383490"/>
                  </a:lnTo>
                  <a:cubicBezTo>
                    <a:pt x="299423" y="383490"/>
                    <a:pt x="359679" y="387198"/>
                    <a:pt x="303601" y="465342"/>
                  </a:cubicBezTo>
                  <a:lnTo>
                    <a:pt x="328019" y="534308"/>
                  </a:lnTo>
                  <a:lnTo>
                    <a:pt x="335447" y="510949"/>
                  </a:lnTo>
                  <a:lnTo>
                    <a:pt x="389946" y="338996"/>
                  </a:lnTo>
                  <a:cubicBezTo>
                    <a:pt x="389946" y="338996"/>
                    <a:pt x="432282" y="366620"/>
                    <a:pt x="502936" y="393502"/>
                  </a:cubicBezTo>
                  <a:cubicBezTo>
                    <a:pt x="572475" y="418715"/>
                    <a:pt x="576003" y="472479"/>
                    <a:pt x="577118" y="569162"/>
                  </a:cubicBezTo>
                  <a:cubicBezTo>
                    <a:pt x="577303" y="589185"/>
                    <a:pt x="561148" y="605592"/>
                    <a:pt x="540909" y="605592"/>
                  </a:cubicBezTo>
                  <a:lnTo>
                    <a:pt x="288932" y="605592"/>
                  </a:lnTo>
                  <a:lnTo>
                    <a:pt x="288189" y="605592"/>
                  </a:lnTo>
                  <a:lnTo>
                    <a:pt x="36120" y="605592"/>
                  </a:lnTo>
                  <a:cubicBezTo>
                    <a:pt x="16066" y="605592"/>
                    <a:pt x="-275" y="589277"/>
                    <a:pt x="4" y="569162"/>
                  </a:cubicBezTo>
                  <a:cubicBezTo>
                    <a:pt x="1118" y="472479"/>
                    <a:pt x="4646" y="418715"/>
                    <a:pt x="74371" y="393502"/>
                  </a:cubicBezTo>
                  <a:cubicBezTo>
                    <a:pt x="145025" y="366620"/>
                    <a:pt x="187361" y="338996"/>
                    <a:pt x="187361" y="338996"/>
                  </a:cubicBezTo>
                  <a:close/>
                  <a:moveTo>
                    <a:pt x="363241" y="222951"/>
                  </a:moveTo>
                  <a:cubicBezTo>
                    <a:pt x="356649" y="244644"/>
                    <a:pt x="346992" y="262165"/>
                    <a:pt x="336963" y="275978"/>
                  </a:cubicBezTo>
                  <a:cubicBezTo>
                    <a:pt x="361849" y="265224"/>
                    <a:pt x="382370" y="246498"/>
                    <a:pt x="395556" y="222951"/>
                  </a:cubicBezTo>
                  <a:close/>
                  <a:moveTo>
                    <a:pt x="300842" y="222951"/>
                  </a:moveTo>
                  <a:lnTo>
                    <a:pt x="300842" y="280798"/>
                  </a:lnTo>
                  <a:cubicBezTo>
                    <a:pt x="312727" y="268839"/>
                    <a:pt x="327677" y="249928"/>
                    <a:pt x="337334" y="222951"/>
                  </a:cubicBezTo>
                  <a:close/>
                  <a:moveTo>
                    <a:pt x="239928" y="222951"/>
                  </a:moveTo>
                  <a:cubicBezTo>
                    <a:pt x="249585" y="249650"/>
                    <a:pt x="264442" y="268561"/>
                    <a:pt x="276328" y="280613"/>
                  </a:cubicBezTo>
                  <a:lnTo>
                    <a:pt x="276328" y="222951"/>
                  </a:lnTo>
                  <a:close/>
                  <a:moveTo>
                    <a:pt x="181614" y="222951"/>
                  </a:moveTo>
                  <a:cubicBezTo>
                    <a:pt x="194707" y="246498"/>
                    <a:pt x="215228" y="265224"/>
                    <a:pt x="240114" y="275885"/>
                  </a:cubicBezTo>
                  <a:cubicBezTo>
                    <a:pt x="230085" y="262072"/>
                    <a:pt x="220428" y="244458"/>
                    <a:pt x="213928" y="222951"/>
                  </a:cubicBezTo>
                  <a:close/>
                  <a:moveTo>
                    <a:pt x="233056" y="129321"/>
                  </a:moveTo>
                  <a:cubicBezTo>
                    <a:pt x="231106" y="139889"/>
                    <a:pt x="229899" y="151384"/>
                    <a:pt x="229899" y="163899"/>
                  </a:cubicBezTo>
                  <a:cubicBezTo>
                    <a:pt x="229899" y="176414"/>
                    <a:pt x="231106" y="187909"/>
                    <a:pt x="233242" y="198478"/>
                  </a:cubicBezTo>
                  <a:lnTo>
                    <a:pt x="276328" y="198478"/>
                  </a:lnTo>
                  <a:lnTo>
                    <a:pt x="276328" y="129321"/>
                  </a:lnTo>
                  <a:close/>
                  <a:moveTo>
                    <a:pt x="171307" y="129321"/>
                  </a:moveTo>
                  <a:cubicBezTo>
                    <a:pt x="167964" y="140260"/>
                    <a:pt x="166200" y="151941"/>
                    <a:pt x="166200" y="163899"/>
                  </a:cubicBezTo>
                  <a:cubicBezTo>
                    <a:pt x="166200" y="175858"/>
                    <a:pt x="168057" y="187539"/>
                    <a:pt x="171307" y="198478"/>
                  </a:cubicBezTo>
                  <a:lnTo>
                    <a:pt x="208078" y="198478"/>
                  </a:lnTo>
                  <a:cubicBezTo>
                    <a:pt x="206221" y="187724"/>
                    <a:pt x="205200" y="176229"/>
                    <a:pt x="205200" y="163899"/>
                  </a:cubicBezTo>
                  <a:cubicBezTo>
                    <a:pt x="205200" y="151570"/>
                    <a:pt x="206221" y="140075"/>
                    <a:pt x="208078" y="129321"/>
                  </a:cubicBezTo>
                  <a:close/>
                  <a:moveTo>
                    <a:pt x="368999" y="129136"/>
                  </a:moveTo>
                  <a:cubicBezTo>
                    <a:pt x="370856" y="139889"/>
                    <a:pt x="371877" y="151384"/>
                    <a:pt x="371877" y="163807"/>
                  </a:cubicBezTo>
                  <a:cubicBezTo>
                    <a:pt x="371877" y="176136"/>
                    <a:pt x="370856" y="187631"/>
                    <a:pt x="368999" y="198385"/>
                  </a:cubicBezTo>
                  <a:lnTo>
                    <a:pt x="405770" y="198385"/>
                  </a:lnTo>
                  <a:cubicBezTo>
                    <a:pt x="409113" y="187353"/>
                    <a:pt x="410877" y="175765"/>
                    <a:pt x="410877" y="163807"/>
                  </a:cubicBezTo>
                  <a:cubicBezTo>
                    <a:pt x="410877" y="151755"/>
                    <a:pt x="409020" y="140167"/>
                    <a:pt x="405770" y="129136"/>
                  </a:cubicBezTo>
                  <a:close/>
                  <a:moveTo>
                    <a:pt x="300842" y="129136"/>
                  </a:moveTo>
                  <a:lnTo>
                    <a:pt x="300842" y="198385"/>
                  </a:lnTo>
                  <a:lnTo>
                    <a:pt x="344020" y="198385"/>
                  </a:lnTo>
                  <a:cubicBezTo>
                    <a:pt x="345970" y="187724"/>
                    <a:pt x="347270" y="176229"/>
                    <a:pt x="347270" y="163807"/>
                  </a:cubicBezTo>
                  <a:cubicBezTo>
                    <a:pt x="347270" y="151292"/>
                    <a:pt x="345970" y="139797"/>
                    <a:pt x="343927" y="129136"/>
                  </a:cubicBezTo>
                  <a:close/>
                  <a:moveTo>
                    <a:pt x="336963" y="51821"/>
                  </a:moveTo>
                  <a:cubicBezTo>
                    <a:pt x="346992" y="65634"/>
                    <a:pt x="356649" y="83155"/>
                    <a:pt x="363241" y="104662"/>
                  </a:cubicBezTo>
                  <a:lnTo>
                    <a:pt x="395556" y="104662"/>
                  </a:lnTo>
                  <a:cubicBezTo>
                    <a:pt x="382370" y="81208"/>
                    <a:pt x="361849" y="62389"/>
                    <a:pt x="336963" y="51821"/>
                  </a:cubicBezTo>
                  <a:close/>
                  <a:moveTo>
                    <a:pt x="240114" y="51636"/>
                  </a:moveTo>
                  <a:cubicBezTo>
                    <a:pt x="215228" y="62389"/>
                    <a:pt x="194707" y="81208"/>
                    <a:pt x="181614" y="104569"/>
                  </a:cubicBezTo>
                  <a:lnTo>
                    <a:pt x="213928" y="104569"/>
                  </a:lnTo>
                  <a:cubicBezTo>
                    <a:pt x="220428" y="83062"/>
                    <a:pt x="230085" y="65541"/>
                    <a:pt x="240114" y="51636"/>
                  </a:cubicBezTo>
                  <a:close/>
                  <a:moveTo>
                    <a:pt x="300842" y="47093"/>
                  </a:moveTo>
                  <a:lnTo>
                    <a:pt x="300842" y="104662"/>
                  </a:lnTo>
                  <a:lnTo>
                    <a:pt x="337242" y="104662"/>
                  </a:lnTo>
                  <a:cubicBezTo>
                    <a:pt x="327585" y="77963"/>
                    <a:pt x="312727" y="59052"/>
                    <a:pt x="300842" y="47093"/>
                  </a:cubicBezTo>
                  <a:close/>
                  <a:moveTo>
                    <a:pt x="276328" y="46815"/>
                  </a:moveTo>
                  <a:cubicBezTo>
                    <a:pt x="264442" y="58867"/>
                    <a:pt x="249399" y="77778"/>
                    <a:pt x="239742" y="104662"/>
                  </a:cubicBezTo>
                  <a:lnTo>
                    <a:pt x="276328" y="104662"/>
                  </a:lnTo>
                  <a:close/>
                  <a:moveTo>
                    <a:pt x="288585" y="0"/>
                  </a:moveTo>
                  <a:cubicBezTo>
                    <a:pt x="379027" y="0"/>
                    <a:pt x="452755" y="73514"/>
                    <a:pt x="452755" y="163899"/>
                  </a:cubicBezTo>
                  <a:cubicBezTo>
                    <a:pt x="452755" y="254285"/>
                    <a:pt x="379027" y="327706"/>
                    <a:pt x="288585" y="327706"/>
                  </a:cubicBezTo>
                  <a:cubicBezTo>
                    <a:pt x="198050" y="327706"/>
                    <a:pt x="124414" y="254285"/>
                    <a:pt x="124414" y="163899"/>
                  </a:cubicBezTo>
                  <a:cubicBezTo>
                    <a:pt x="124414" y="73514"/>
                    <a:pt x="198050" y="0"/>
                    <a:pt x="288585" y="0"/>
                  </a:cubicBezTo>
                  <a:close/>
                </a:path>
              </a:pathLst>
            </a:custGeom>
            <a:solidFill>
              <a:srgbClr val="F78500"/>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263"/>
              <a:endParaRPr lang="zh-CN" altLang="en-US" sz="2000" b="1" i="1">
                <a:solidFill>
                  <a:srgbClr val="000000"/>
                </a:solidFill>
                <a:latin typeface="Arial"/>
                <a:ea typeface="微软雅黑"/>
                <a:cs typeface="+mn-ea"/>
                <a:sym typeface="+mn-lt"/>
              </a:endParaRPr>
            </a:p>
          </p:txBody>
        </p:sp>
        <p:sp>
          <p:nvSpPr>
            <p:cNvPr id="54" name="îšľiďé">
              <a:extLst>
                <a:ext uri="{FF2B5EF4-FFF2-40B4-BE49-F238E27FC236}">
                  <a16:creationId xmlns:a16="http://schemas.microsoft.com/office/drawing/2014/main" id="{37046A60-7F92-E283-A70B-1DB1570C6297}"/>
                </a:ext>
              </a:extLst>
            </p:cNvPr>
            <p:cNvSpPr/>
            <p:nvPr/>
          </p:nvSpPr>
          <p:spPr>
            <a:xfrm>
              <a:off x="8805413" y="3500273"/>
              <a:ext cx="2147468"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rgbClr val="363E47"/>
            </a:solidFill>
            <a:ln w="19050">
              <a:noFill/>
              <a:miter lim="400000"/>
            </a:ln>
          </p:spPr>
          <p:txBody>
            <a:bodyPr wrap="square" lIns="91428" tIns="45714" rIns="91428" bIns="45714"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09">
                <a:defRPr sz="3200">
                  <a:solidFill>
                    <a:srgbClr val="FFFFFF"/>
                  </a:solidFill>
                </a:defRPr>
              </a:pPr>
              <a:endParaRPr sz="3200">
                <a:solidFill>
                  <a:srgbClr val="FFFFFF"/>
                </a:solidFill>
                <a:latin typeface="Arial"/>
                <a:ea typeface="微软雅黑"/>
                <a:cs typeface="+mn-ea"/>
                <a:sym typeface="+mn-lt"/>
              </a:endParaRPr>
            </a:p>
          </p:txBody>
        </p:sp>
        <p:sp>
          <p:nvSpPr>
            <p:cNvPr id="55" name="işḻíḋê">
              <a:extLst>
                <a:ext uri="{FF2B5EF4-FFF2-40B4-BE49-F238E27FC236}">
                  <a16:creationId xmlns:a16="http://schemas.microsoft.com/office/drawing/2014/main" id="{A9AD7E49-3518-F4B9-48A3-16FCD4F22B15}"/>
                </a:ext>
              </a:extLst>
            </p:cNvPr>
            <p:cNvSpPr/>
            <p:nvPr/>
          </p:nvSpPr>
          <p:spPr>
            <a:xfrm>
              <a:off x="9720735" y="3883480"/>
              <a:ext cx="316826" cy="332456"/>
            </a:xfrm>
            <a:custGeom>
              <a:avLst/>
              <a:gdLst>
                <a:gd name="connsiteX0" fmla="*/ 187361 w 577119"/>
                <a:gd name="connsiteY0" fmla="*/ 338996 h 605592"/>
                <a:gd name="connsiteX1" fmla="*/ 241860 w 577119"/>
                <a:gd name="connsiteY1" fmla="*/ 510949 h 605592"/>
                <a:gd name="connsiteX2" fmla="*/ 249288 w 577119"/>
                <a:gd name="connsiteY2" fmla="*/ 534308 h 605592"/>
                <a:gd name="connsiteX3" fmla="*/ 273706 w 577119"/>
                <a:gd name="connsiteY3" fmla="*/ 465342 h 605592"/>
                <a:gd name="connsiteX4" fmla="*/ 288375 w 577119"/>
                <a:gd name="connsiteY4" fmla="*/ 383490 h 605592"/>
                <a:gd name="connsiteX5" fmla="*/ 288561 w 577119"/>
                <a:gd name="connsiteY5" fmla="*/ 383490 h 605592"/>
                <a:gd name="connsiteX6" fmla="*/ 288653 w 577119"/>
                <a:gd name="connsiteY6" fmla="*/ 383490 h 605592"/>
                <a:gd name="connsiteX7" fmla="*/ 288746 w 577119"/>
                <a:gd name="connsiteY7" fmla="*/ 383490 h 605592"/>
                <a:gd name="connsiteX8" fmla="*/ 288932 w 577119"/>
                <a:gd name="connsiteY8" fmla="*/ 383490 h 605592"/>
                <a:gd name="connsiteX9" fmla="*/ 303601 w 577119"/>
                <a:gd name="connsiteY9" fmla="*/ 465342 h 605592"/>
                <a:gd name="connsiteX10" fmla="*/ 328019 w 577119"/>
                <a:gd name="connsiteY10" fmla="*/ 534308 h 605592"/>
                <a:gd name="connsiteX11" fmla="*/ 335447 w 577119"/>
                <a:gd name="connsiteY11" fmla="*/ 510949 h 605592"/>
                <a:gd name="connsiteX12" fmla="*/ 389946 w 577119"/>
                <a:gd name="connsiteY12" fmla="*/ 338996 h 605592"/>
                <a:gd name="connsiteX13" fmla="*/ 502936 w 577119"/>
                <a:gd name="connsiteY13" fmla="*/ 393502 h 605592"/>
                <a:gd name="connsiteX14" fmla="*/ 577118 w 577119"/>
                <a:gd name="connsiteY14" fmla="*/ 569162 h 605592"/>
                <a:gd name="connsiteX15" fmla="*/ 540909 w 577119"/>
                <a:gd name="connsiteY15" fmla="*/ 605592 h 605592"/>
                <a:gd name="connsiteX16" fmla="*/ 288932 w 577119"/>
                <a:gd name="connsiteY16" fmla="*/ 605592 h 605592"/>
                <a:gd name="connsiteX17" fmla="*/ 288189 w 577119"/>
                <a:gd name="connsiteY17" fmla="*/ 605592 h 605592"/>
                <a:gd name="connsiteX18" fmla="*/ 36120 w 577119"/>
                <a:gd name="connsiteY18" fmla="*/ 605592 h 605592"/>
                <a:gd name="connsiteX19" fmla="*/ 4 w 577119"/>
                <a:gd name="connsiteY19" fmla="*/ 569162 h 605592"/>
                <a:gd name="connsiteX20" fmla="*/ 74371 w 577119"/>
                <a:gd name="connsiteY20" fmla="*/ 393502 h 605592"/>
                <a:gd name="connsiteX21" fmla="*/ 187361 w 577119"/>
                <a:gd name="connsiteY21" fmla="*/ 338996 h 605592"/>
                <a:gd name="connsiteX22" fmla="*/ 363241 w 577119"/>
                <a:gd name="connsiteY22" fmla="*/ 222951 h 605592"/>
                <a:gd name="connsiteX23" fmla="*/ 336963 w 577119"/>
                <a:gd name="connsiteY23" fmla="*/ 275978 h 605592"/>
                <a:gd name="connsiteX24" fmla="*/ 395556 w 577119"/>
                <a:gd name="connsiteY24" fmla="*/ 222951 h 605592"/>
                <a:gd name="connsiteX25" fmla="*/ 300842 w 577119"/>
                <a:gd name="connsiteY25" fmla="*/ 222951 h 605592"/>
                <a:gd name="connsiteX26" fmla="*/ 300842 w 577119"/>
                <a:gd name="connsiteY26" fmla="*/ 280798 h 605592"/>
                <a:gd name="connsiteX27" fmla="*/ 337334 w 577119"/>
                <a:gd name="connsiteY27" fmla="*/ 222951 h 605592"/>
                <a:gd name="connsiteX28" fmla="*/ 239928 w 577119"/>
                <a:gd name="connsiteY28" fmla="*/ 222951 h 605592"/>
                <a:gd name="connsiteX29" fmla="*/ 276328 w 577119"/>
                <a:gd name="connsiteY29" fmla="*/ 280613 h 605592"/>
                <a:gd name="connsiteX30" fmla="*/ 276328 w 577119"/>
                <a:gd name="connsiteY30" fmla="*/ 222951 h 605592"/>
                <a:gd name="connsiteX31" fmla="*/ 181614 w 577119"/>
                <a:gd name="connsiteY31" fmla="*/ 222951 h 605592"/>
                <a:gd name="connsiteX32" fmla="*/ 240114 w 577119"/>
                <a:gd name="connsiteY32" fmla="*/ 275885 h 605592"/>
                <a:gd name="connsiteX33" fmla="*/ 213928 w 577119"/>
                <a:gd name="connsiteY33" fmla="*/ 222951 h 605592"/>
                <a:gd name="connsiteX34" fmla="*/ 233056 w 577119"/>
                <a:gd name="connsiteY34" fmla="*/ 129321 h 605592"/>
                <a:gd name="connsiteX35" fmla="*/ 229899 w 577119"/>
                <a:gd name="connsiteY35" fmla="*/ 163899 h 605592"/>
                <a:gd name="connsiteX36" fmla="*/ 233242 w 577119"/>
                <a:gd name="connsiteY36" fmla="*/ 198478 h 605592"/>
                <a:gd name="connsiteX37" fmla="*/ 276328 w 577119"/>
                <a:gd name="connsiteY37" fmla="*/ 198478 h 605592"/>
                <a:gd name="connsiteX38" fmla="*/ 276328 w 577119"/>
                <a:gd name="connsiteY38" fmla="*/ 129321 h 605592"/>
                <a:gd name="connsiteX39" fmla="*/ 171307 w 577119"/>
                <a:gd name="connsiteY39" fmla="*/ 129321 h 605592"/>
                <a:gd name="connsiteX40" fmla="*/ 166200 w 577119"/>
                <a:gd name="connsiteY40" fmla="*/ 163899 h 605592"/>
                <a:gd name="connsiteX41" fmla="*/ 171307 w 577119"/>
                <a:gd name="connsiteY41" fmla="*/ 198478 h 605592"/>
                <a:gd name="connsiteX42" fmla="*/ 208078 w 577119"/>
                <a:gd name="connsiteY42" fmla="*/ 198478 h 605592"/>
                <a:gd name="connsiteX43" fmla="*/ 205200 w 577119"/>
                <a:gd name="connsiteY43" fmla="*/ 163899 h 605592"/>
                <a:gd name="connsiteX44" fmla="*/ 208078 w 577119"/>
                <a:gd name="connsiteY44" fmla="*/ 129321 h 605592"/>
                <a:gd name="connsiteX45" fmla="*/ 368999 w 577119"/>
                <a:gd name="connsiteY45" fmla="*/ 129136 h 605592"/>
                <a:gd name="connsiteX46" fmla="*/ 371877 w 577119"/>
                <a:gd name="connsiteY46" fmla="*/ 163807 h 605592"/>
                <a:gd name="connsiteX47" fmla="*/ 368999 w 577119"/>
                <a:gd name="connsiteY47" fmla="*/ 198385 h 605592"/>
                <a:gd name="connsiteX48" fmla="*/ 405770 w 577119"/>
                <a:gd name="connsiteY48" fmla="*/ 198385 h 605592"/>
                <a:gd name="connsiteX49" fmla="*/ 410877 w 577119"/>
                <a:gd name="connsiteY49" fmla="*/ 163807 h 605592"/>
                <a:gd name="connsiteX50" fmla="*/ 405770 w 577119"/>
                <a:gd name="connsiteY50" fmla="*/ 129136 h 605592"/>
                <a:gd name="connsiteX51" fmla="*/ 300842 w 577119"/>
                <a:gd name="connsiteY51" fmla="*/ 129136 h 605592"/>
                <a:gd name="connsiteX52" fmla="*/ 300842 w 577119"/>
                <a:gd name="connsiteY52" fmla="*/ 198385 h 605592"/>
                <a:gd name="connsiteX53" fmla="*/ 344020 w 577119"/>
                <a:gd name="connsiteY53" fmla="*/ 198385 h 605592"/>
                <a:gd name="connsiteX54" fmla="*/ 347270 w 577119"/>
                <a:gd name="connsiteY54" fmla="*/ 163807 h 605592"/>
                <a:gd name="connsiteX55" fmla="*/ 343927 w 577119"/>
                <a:gd name="connsiteY55" fmla="*/ 129136 h 605592"/>
                <a:gd name="connsiteX56" fmla="*/ 336963 w 577119"/>
                <a:gd name="connsiteY56" fmla="*/ 51821 h 605592"/>
                <a:gd name="connsiteX57" fmla="*/ 363241 w 577119"/>
                <a:gd name="connsiteY57" fmla="*/ 104662 h 605592"/>
                <a:gd name="connsiteX58" fmla="*/ 395556 w 577119"/>
                <a:gd name="connsiteY58" fmla="*/ 104662 h 605592"/>
                <a:gd name="connsiteX59" fmla="*/ 336963 w 577119"/>
                <a:gd name="connsiteY59" fmla="*/ 51821 h 605592"/>
                <a:gd name="connsiteX60" fmla="*/ 240114 w 577119"/>
                <a:gd name="connsiteY60" fmla="*/ 51636 h 605592"/>
                <a:gd name="connsiteX61" fmla="*/ 181614 w 577119"/>
                <a:gd name="connsiteY61" fmla="*/ 104569 h 605592"/>
                <a:gd name="connsiteX62" fmla="*/ 213928 w 577119"/>
                <a:gd name="connsiteY62" fmla="*/ 104569 h 605592"/>
                <a:gd name="connsiteX63" fmla="*/ 240114 w 577119"/>
                <a:gd name="connsiteY63" fmla="*/ 51636 h 605592"/>
                <a:gd name="connsiteX64" fmla="*/ 300842 w 577119"/>
                <a:gd name="connsiteY64" fmla="*/ 47093 h 605592"/>
                <a:gd name="connsiteX65" fmla="*/ 300842 w 577119"/>
                <a:gd name="connsiteY65" fmla="*/ 104662 h 605592"/>
                <a:gd name="connsiteX66" fmla="*/ 337242 w 577119"/>
                <a:gd name="connsiteY66" fmla="*/ 104662 h 605592"/>
                <a:gd name="connsiteX67" fmla="*/ 300842 w 577119"/>
                <a:gd name="connsiteY67" fmla="*/ 47093 h 605592"/>
                <a:gd name="connsiteX68" fmla="*/ 276328 w 577119"/>
                <a:gd name="connsiteY68" fmla="*/ 46815 h 605592"/>
                <a:gd name="connsiteX69" fmla="*/ 239742 w 577119"/>
                <a:gd name="connsiteY69" fmla="*/ 104662 h 605592"/>
                <a:gd name="connsiteX70" fmla="*/ 276328 w 577119"/>
                <a:gd name="connsiteY70" fmla="*/ 104662 h 605592"/>
                <a:gd name="connsiteX71" fmla="*/ 288585 w 577119"/>
                <a:gd name="connsiteY71" fmla="*/ 0 h 605592"/>
                <a:gd name="connsiteX72" fmla="*/ 452755 w 577119"/>
                <a:gd name="connsiteY72" fmla="*/ 163899 h 605592"/>
                <a:gd name="connsiteX73" fmla="*/ 288585 w 577119"/>
                <a:gd name="connsiteY73" fmla="*/ 327706 h 605592"/>
                <a:gd name="connsiteX74" fmla="*/ 124414 w 577119"/>
                <a:gd name="connsiteY74" fmla="*/ 163899 h 605592"/>
                <a:gd name="connsiteX75" fmla="*/ 288585 w 577119"/>
                <a:gd name="connsiteY7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77119" h="605592">
                  <a:moveTo>
                    <a:pt x="187361" y="338996"/>
                  </a:moveTo>
                  <a:lnTo>
                    <a:pt x="241860" y="510949"/>
                  </a:lnTo>
                  <a:lnTo>
                    <a:pt x="249288" y="534308"/>
                  </a:lnTo>
                  <a:lnTo>
                    <a:pt x="273706" y="465342"/>
                  </a:lnTo>
                  <a:cubicBezTo>
                    <a:pt x="217721" y="387384"/>
                    <a:pt x="277977" y="383676"/>
                    <a:pt x="288375" y="383490"/>
                  </a:cubicBezTo>
                  <a:lnTo>
                    <a:pt x="288561" y="383490"/>
                  </a:lnTo>
                  <a:lnTo>
                    <a:pt x="288653" y="383490"/>
                  </a:lnTo>
                  <a:lnTo>
                    <a:pt x="288746" y="383490"/>
                  </a:lnTo>
                  <a:lnTo>
                    <a:pt x="288932" y="383490"/>
                  </a:lnTo>
                  <a:cubicBezTo>
                    <a:pt x="299423" y="383490"/>
                    <a:pt x="359679" y="387198"/>
                    <a:pt x="303601" y="465342"/>
                  </a:cubicBezTo>
                  <a:lnTo>
                    <a:pt x="328019" y="534308"/>
                  </a:lnTo>
                  <a:lnTo>
                    <a:pt x="335447" y="510949"/>
                  </a:lnTo>
                  <a:lnTo>
                    <a:pt x="389946" y="338996"/>
                  </a:lnTo>
                  <a:cubicBezTo>
                    <a:pt x="389946" y="338996"/>
                    <a:pt x="432282" y="366620"/>
                    <a:pt x="502936" y="393502"/>
                  </a:cubicBezTo>
                  <a:cubicBezTo>
                    <a:pt x="572475" y="418715"/>
                    <a:pt x="576003" y="472479"/>
                    <a:pt x="577118" y="569162"/>
                  </a:cubicBezTo>
                  <a:cubicBezTo>
                    <a:pt x="577303" y="589185"/>
                    <a:pt x="561148" y="605592"/>
                    <a:pt x="540909" y="605592"/>
                  </a:cubicBezTo>
                  <a:lnTo>
                    <a:pt x="288932" y="605592"/>
                  </a:lnTo>
                  <a:lnTo>
                    <a:pt x="288189" y="605592"/>
                  </a:lnTo>
                  <a:lnTo>
                    <a:pt x="36120" y="605592"/>
                  </a:lnTo>
                  <a:cubicBezTo>
                    <a:pt x="16066" y="605592"/>
                    <a:pt x="-275" y="589277"/>
                    <a:pt x="4" y="569162"/>
                  </a:cubicBezTo>
                  <a:cubicBezTo>
                    <a:pt x="1118" y="472479"/>
                    <a:pt x="4646" y="418715"/>
                    <a:pt x="74371" y="393502"/>
                  </a:cubicBezTo>
                  <a:cubicBezTo>
                    <a:pt x="145025" y="366620"/>
                    <a:pt x="187361" y="338996"/>
                    <a:pt x="187361" y="338996"/>
                  </a:cubicBezTo>
                  <a:close/>
                  <a:moveTo>
                    <a:pt x="363241" y="222951"/>
                  </a:moveTo>
                  <a:cubicBezTo>
                    <a:pt x="356649" y="244644"/>
                    <a:pt x="346992" y="262165"/>
                    <a:pt x="336963" y="275978"/>
                  </a:cubicBezTo>
                  <a:cubicBezTo>
                    <a:pt x="361849" y="265224"/>
                    <a:pt x="382370" y="246498"/>
                    <a:pt x="395556" y="222951"/>
                  </a:cubicBezTo>
                  <a:close/>
                  <a:moveTo>
                    <a:pt x="300842" y="222951"/>
                  </a:moveTo>
                  <a:lnTo>
                    <a:pt x="300842" y="280798"/>
                  </a:lnTo>
                  <a:cubicBezTo>
                    <a:pt x="312727" y="268839"/>
                    <a:pt x="327677" y="249928"/>
                    <a:pt x="337334" y="222951"/>
                  </a:cubicBezTo>
                  <a:close/>
                  <a:moveTo>
                    <a:pt x="239928" y="222951"/>
                  </a:moveTo>
                  <a:cubicBezTo>
                    <a:pt x="249585" y="249650"/>
                    <a:pt x="264442" y="268561"/>
                    <a:pt x="276328" y="280613"/>
                  </a:cubicBezTo>
                  <a:lnTo>
                    <a:pt x="276328" y="222951"/>
                  </a:lnTo>
                  <a:close/>
                  <a:moveTo>
                    <a:pt x="181614" y="222951"/>
                  </a:moveTo>
                  <a:cubicBezTo>
                    <a:pt x="194707" y="246498"/>
                    <a:pt x="215228" y="265224"/>
                    <a:pt x="240114" y="275885"/>
                  </a:cubicBezTo>
                  <a:cubicBezTo>
                    <a:pt x="230085" y="262072"/>
                    <a:pt x="220428" y="244458"/>
                    <a:pt x="213928" y="222951"/>
                  </a:cubicBezTo>
                  <a:close/>
                  <a:moveTo>
                    <a:pt x="233056" y="129321"/>
                  </a:moveTo>
                  <a:cubicBezTo>
                    <a:pt x="231106" y="139889"/>
                    <a:pt x="229899" y="151384"/>
                    <a:pt x="229899" y="163899"/>
                  </a:cubicBezTo>
                  <a:cubicBezTo>
                    <a:pt x="229899" y="176414"/>
                    <a:pt x="231106" y="187909"/>
                    <a:pt x="233242" y="198478"/>
                  </a:cubicBezTo>
                  <a:lnTo>
                    <a:pt x="276328" y="198478"/>
                  </a:lnTo>
                  <a:lnTo>
                    <a:pt x="276328" y="129321"/>
                  </a:lnTo>
                  <a:close/>
                  <a:moveTo>
                    <a:pt x="171307" y="129321"/>
                  </a:moveTo>
                  <a:cubicBezTo>
                    <a:pt x="167964" y="140260"/>
                    <a:pt x="166200" y="151941"/>
                    <a:pt x="166200" y="163899"/>
                  </a:cubicBezTo>
                  <a:cubicBezTo>
                    <a:pt x="166200" y="175858"/>
                    <a:pt x="168057" y="187539"/>
                    <a:pt x="171307" y="198478"/>
                  </a:cubicBezTo>
                  <a:lnTo>
                    <a:pt x="208078" y="198478"/>
                  </a:lnTo>
                  <a:cubicBezTo>
                    <a:pt x="206221" y="187724"/>
                    <a:pt x="205200" y="176229"/>
                    <a:pt x="205200" y="163899"/>
                  </a:cubicBezTo>
                  <a:cubicBezTo>
                    <a:pt x="205200" y="151570"/>
                    <a:pt x="206221" y="140075"/>
                    <a:pt x="208078" y="129321"/>
                  </a:cubicBezTo>
                  <a:close/>
                  <a:moveTo>
                    <a:pt x="368999" y="129136"/>
                  </a:moveTo>
                  <a:cubicBezTo>
                    <a:pt x="370856" y="139889"/>
                    <a:pt x="371877" y="151384"/>
                    <a:pt x="371877" y="163807"/>
                  </a:cubicBezTo>
                  <a:cubicBezTo>
                    <a:pt x="371877" y="176136"/>
                    <a:pt x="370856" y="187631"/>
                    <a:pt x="368999" y="198385"/>
                  </a:cubicBezTo>
                  <a:lnTo>
                    <a:pt x="405770" y="198385"/>
                  </a:lnTo>
                  <a:cubicBezTo>
                    <a:pt x="409113" y="187353"/>
                    <a:pt x="410877" y="175765"/>
                    <a:pt x="410877" y="163807"/>
                  </a:cubicBezTo>
                  <a:cubicBezTo>
                    <a:pt x="410877" y="151755"/>
                    <a:pt x="409020" y="140167"/>
                    <a:pt x="405770" y="129136"/>
                  </a:cubicBezTo>
                  <a:close/>
                  <a:moveTo>
                    <a:pt x="300842" y="129136"/>
                  </a:moveTo>
                  <a:lnTo>
                    <a:pt x="300842" y="198385"/>
                  </a:lnTo>
                  <a:lnTo>
                    <a:pt x="344020" y="198385"/>
                  </a:lnTo>
                  <a:cubicBezTo>
                    <a:pt x="345970" y="187724"/>
                    <a:pt x="347270" y="176229"/>
                    <a:pt x="347270" y="163807"/>
                  </a:cubicBezTo>
                  <a:cubicBezTo>
                    <a:pt x="347270" y="151292"/>
                    <a:pt x="345970" y="139797"/>
                    <a:pt x="343927" y="129136"/>
                  </a:cubicBezTo>
                  <a:close/>
                  <a:moveTo>
                    <a:pt x="336963" y="51821"/>
                  </a:moveTo>
                  <a:cubicBezTo>
                    <a:pt x="346992" y="65634"/>
                    <a:pt x="356649" y="83155"/>
                    <a:pt x="363241" y="104662"/>
                  </a:cubicBezTo>
                  <a:lnTo>
                    <a:pt x="395556" y="104662"/>
                  </a:lnTo>
                  <a:cubicBezTo>
                    <a:pt x="382370" y="81208"/>
                    <a:pt x="361849" y="62389"/>
                    <a:pt x="336963" y="51821"/>
                  </a:cubicBezTo>
                  <a:close/>
                  <a:moveTo>
                    <a:pt x="240114" y="51636"/>
                  </a:moveTo>
                  <a:cubicBezTo>
                    <a:pt x="215228" y="62389"/>
                    <a:pt x="194707" y="81208"/>
                    <a:pt x="181614" y="104569"/>
                  </a:cubicBezTo>
                  <a:lnTo>
                    <a:pt x="213928" y="104569"/>
                  </a:lnTo>
                  <a:cubicBezTo>
                    <a:pt x="220428" y="83062"/>
                    <a:pt x="230085" y="65541"/>
                    <a:pt x="240114" y="51636"/>
                  </a:cubicBezTo>
                  <a:close/>
                  <a:moveTo>
                    <a:pt x="300842" y="47093"/>
                  </a:moveTo>
                  <a:lnTo>
                    <a:pt x="300842" y="104662"/>
                  </a:lnTo>
                  <a:lnTo>
                    <a:pt x="337242" y="104662"/>
                  </a:lnTo>
                  <a:cubicBezTo>
                    <a:pt x="327585" y="77963"/>
                    <a:pt x="312727" y="59052"/>
                    <a:pt x="300842" y="47093"/>
                  </a:cubicBezTo>
                  <a:close/>
                  <a:moveTo>
                    <a:pt x="276328" y="46815"/>
                  </a:moveTo>
                  <a:cubicBezTo>
                    <a:pt x="264442" y="58867"/>
                    <a:pt x="249399" y="77778"/>
                    <a:pt x="239742" y="104662"/>
                  </a:cubicBezTo>
                  <a:lnTo>
                    <a:pt x="276328" y="104662"/>
                  </a:lnTo>
                  <a:close/>
                  <a:moveTo>
                    <a:pt x="288585" y="0"/>
                  </a:moveTo>
                  <a:cubicBezTo>
                    <a:pt x="379027" y="0"/>
                    <a:pt x="452755" y="73514"/>
                    <a:pt x="452755" y="163899"/>
                  </a:cubicBezTo>
                  <a:cubicBezTo>
                    <a:pt x="452755" y="254285"/>
                    <a:pt x="379027" y="327706"/>
                    <a:pt x="288585" y="327706"/>
                  </a:cubicBezTo>
                  <a:cubicBezTo>
                    <a:pt x="198050" y="327706"/>
                    <a:pt x="124414" y="254285"/>
                    <a:pt x="124414" y="163899"/>
                  </a:cubicBezTo>
                  <a:cubicBezTo>
                    <a:pt x="124414" y="73514"/>
                    <a:pt x="198050" y="0"/>
                    <a:pt x="288585" y="0"/>
                  </a:cubicBezTo>
                  <a:close/>
                </a:path>
              </a:pathLst>
            </a:custGeom>
            <a:solidFill>
              <a:srgbClr val="F78500"/>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263"/>
              <a:endParaRPr lang="zh-CN" altLang="en-US" sz="2000" b="1" i="1">
                <a:solidFill>
                  <a:srgbClr val="000000"/>
                </a:solidFill>
                <a:latin typeface="Arial"/>
                <a:ea typeface="微软雅黑"/>
                <a:cs typeface="+mn-ea"/>
                <a:sym typeface="+mn-lt"/>
              </a:endParaRPr>
            </a:p>
          </p:txBody>
        </p:sp>
        <p:sp>
          <p:nvSpPr>
            <p:cNvPr id="56" name="ïṣľîďe">
              <a:extLst>
                <a:ext uri="{FF2B5EF4-FFF2-40B4-BE49-F238E27FC236}">
                  <a16:creationId xmlns:a16="http://schemas.microsoft.com/office/drawing/2014/main" id="{1022F65D-379D-92BD-F43F-2F8BD9CB107D}"/>
                </a:ext>
              </a:extLst>
            </p:cNvPr>
            <p:cNvSpPr/>
            <p:nvPr/>
          </p:nvSpPr>
          <p:spPr>
            <a:xfrm>
              <a:off x="2722317" y="3906625"/>
              <a:ext cx="1703172" cy="2861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060"/>
                    <a:pt x="20794" y="21600"/>
                    <a:pt x="19800" y="21600"/>
                  </a:cubicBezTo>
                  <a:lnTo>
                    <a:pt x="1800" y="21600"/>
                  </a:lnTo>
                  <a:cubicBezTo>
                    <a:pt x="806" y="21600"/>
                    <a:pt x="0" y="17060"/>
                    <a:pt x="0" y="10800"/>
                  </a:cubicBezTo>
                  <a:lnTo>
                    <a:pt x="0" y="10800"/>
                  </a:lnTo>
                  <a:cubicBezTo>
                    <a:pt x="0" y="4540"/>
                    <a:pt x="806" y="0"/>
                    <a:pt x="1800" y="0"/>
                  </a:cubicBezTo>
                  <a:lnTo>
                    <a:pt x="19800" y="0"/>
                  </a:lnTo>
                  <a:cubicBezTo>
                    <a:pt x="20794" y="0"/>
                    <a:pt x="21600" y="4540"/>
                    <a:pt x="21600" y="10800"/>
                  </a:cubicBezTo>
                  <a:cubicBezTo>
                    <a:pt x="21600" y="10800"/>
                    <a:pt x="21600" y="10800"/>
                    <a:pt x="21600" y="10800"/>
                  </a:cubicBezTo>
                  <a:close/>
                </a:path>
              </a:pathLst>
            </a:custGeom>
            <a:solidFill>
              <a:srgbClr val="F78500"/>
            </a:solidFill>
            <a:ln w="38100">
              <a:solidFill>
                <a:srgbClr val="FFFFFF"/>
              </a:solidFill>
              <a:miter lim="400000"/>
            </a:ln>
          </p:spPr>
          <p:txBody>
            <a:bodyPr wrap="square" lIns="91428" tIns="45714" rIns="91428" bIns="45714" anchor="ctr">
              <a:normAutofit fontScale="47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09">
                <a:defRPr sz="3200">
                  <a:solidFill>
                    <a:srgbClr val="FFFFFF"/>
                  </a:solidFill>
                </a:defRPr>
              </a:pPr>
              <a:endParaRPr sz="3200">
                <a:solidFill>
                  <a:srgbClr val="FFFFFF"/>
                </a:solidFill>
                <a:latin typeface="Arial"/>
                <a:ea typeface="微软雅黑"/>
                <a:cs typeface="+mn-ea"/>
                <a:sym typeface="+mn-lt"/>
              </a:endParaRPr>
            </a:p>
          </p:txBody>
        </p:sp>
        <p:sp>
          <p:nvSpPr>
            <p:cNvPr id="57" name="išḻîḑé">
              <a:extLst>
                <a:ext uri="{FF2B5EF4-FFF2-40B4-BE49-F238E27FC236}">
                  <a16:creationId xmlns:a16="http://schemas.microsoft.com/office/drawing/2014/main" id="{21E2BA9B-1CBB-74E0-016A-FFE5FAC444CA}"/>
                </a:ext>
              </a:extLst>
            </p:cNvPr>
            <p:cNvSpPr/>
            <p:nvPr/>
          </p:nvSpPr>
          <p:spPr>
            <a:xfrm>
              <a:off x="5244415" y="3906625"/>
              <a:ext cx="1703166" cy="2861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060"/>
                    <a:pt x="20794" y="21600"/>
                    <a:pt x="19800" y="21600"/>
                  </a:cubicBezTo>
                  <a:lnTo>
                    <a:pt x="1800" y="21600"/>
                  </a:lnTo>
                  <a:cubicBezTo>
                    <a:pt x="806" y="21600"/>
                    <a:pt x="0" y="17060"/>
                    <a:pt x="0" y="10800"/>
                  </a:cubicBezTo>
                  <a:lnTo>
                    <a:pt x="0" y="10800"/>
                  </a:lnTo>
                  <a:cubicBezTo>
                    <a:pt x="0" y="4540"/>
                    <a:pt x="806" y="0"/>
                    <a:pt x="1800" y="0"/>
                  </a:cubicBezTo>
                  <a:lnTo>
                    <a:pt x="19800" y="0"/>
                  </a:lnTo>
                  <a:cubicBezTo>
                    <a:pt x="20794" y="0"/>
                    <a:pt x="21600" y="4540"/>
                    <a:pt x="21600" y="10800"/>
                  </a:cubicBezTo>
                  <a:cubicBezTo>
                    <a:pt x="21600" y="10800"/>
                    <a:pt x="21600" y="10800"/>
                    <a:pt x="21600" y="10800"/>
                  </a:cubicBezTo>
                  <a:close/>
                </a:path>
              </a:pathLst>
            </a:custGeom>
            <a:solidFill>
              <a:srgbClr val="F78500"/>
            </a:solidFill>
            <a:ln w="38100">
              <a:solidFill>
                <a:srgbClr val="FFFFFF"/>
              </a:solidFill>
              <a:miter lim="400000"/>
            </a:ln>
          </p:spPr>
          <p:txBody>
            <a:bodyPr wrap="square" lIns="91428" tIns="45714" rIns="91428" bIns="45714" anchor="ctr">
              <a:normAutofit fontScale="47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09">
                <a:defRPr sz="3200">
                  <a:solidFill>
                    <a:srgbClr val="FFFFFF"/>
                  </a:solidFill>
                </a:defRPr>
              </a:pPr>
              <a:endParaRPr sz="3200">
                <a:solidFill>
                  <a:srgbClr val="FFFFFF"/>
                </a:solidFill>
                <a:latin typeface="Arial"/>
                <a:ea typeface="微软雅黑"/>
                <a:cs typeface="+mn-ea"/>
                <a:sym typeface="+mn-lt"/>
              </a:endParaRPr>
            </a:p>
          </p:txBody>
        </p:sp>
        <p:sp>
          <p:nvSpPr>
            <p:cNvPr id="59" name="ïŝ1íḍe">
              <a:extLst>
                <a:ext uri="{FF2B5EF4-FFF2-40B4-BE49-F238E27FC236}">
                  <a16:creationId xmlns:a16="http://schemas.microsoft.com/office/drawing/2014/main" id="{A5D453ED-D720-334B-F270-630430A9F75F}"/>
                </a:ext>
              </a:extLst>
            </p:cNvPr>
            <p:cNvSpPr/>
            <p:nvPr/>
          </p:nvSpPr>
          <p:spPr>
            <a:xfrm>
              <a:off x="7766501" y="3906625"/>
              <a:ext cx="1703167" cy="2861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060"/>
                    <a:pt x="20794" y="21600"/>
                    <a:pt x="19800" y="21600"/>
                  </a:cubicBezTo>
                  <a:lnTo>
                    <a:pt x="1800" y="21600"/>
                  </a:lnTo>
                  <a:cubicBezTo>
                    <a:pt x="806" y="21600"/>
                    <a:pt x="0" y="17060"/>
                    <a:pt x="0" y="10800"/>
                  </a:cubicBezTo>
                  <a:lnTo>
                    <a:pt x="0" y="10800"/>
                  </a:lnTo>
                  <a:cubicBezTo>
                    <a:pt x="0" y="4540"/>
                    <a:pt x="806" y="0"/>
                    <a:pt x="1800" y="0"/>
                  </a:cubicBezTo>
                  <a:lnTo>
                    <a:pt x="19800" y="0"/>
                  </a:lnTo>
                  <a:cubicBezTo>
                    <a:pt x="20794" y="0"/>
                    <a:pt x="21600" y="4540"/>
                    <a:pt x="21600" y="10800"/>
                  </a:cubicBezTo>
                  <a:cubicBezTo>
                    <a:pt x="21600" y="10800"/>
                    <a:pt x="21600" y="10800"/>
                    <a:pt x="21600" y="10800"/>
                  </a:cubicBezTo>
                  <a:close/>
                </a:path>
              </a:pathLst>
            </a:custGeom>
            <a:solidFill>
              <a:srgbClr val="F78500"/>
            </a:solidFill>
            <a:ln w="38100">
              <a:solidFill>
                <a:srgbClr val="FFFFFF"/>
              </a:solidFill>
              <a:miter lim="400000"/>
            </a:ln>
          </p:spPr>
          <p:txBody>
            <a:bodyPr wrap="square" lIns="91428" tIns="45714" rIns="91428" bIns="45714" anchor="ctr">
              <a:normAutofit fontScale="47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09">
                <a:defRPr sz="3200">
                  <a:solidFill>
                    <a:srgbClr val="FFFFFF"/>
                  </a:solidFill>
                </a:defRPr>
              </a:pPr>
              <a:endParaRPr sz="3200">
                <a:solidFill>
                  <a:srgbClr val="FFFFFF"/>
                </a:solidFill>
                <a:latin typeface="Arial"/>
                <a:ea typeface="微软雅黑"/>
                <a:cs typeface="+mn-ea"/>
                <a:sym typeface="+mn-lt"/>
              </a:endParaRPr>
            </a:p>
          </p:txBody>
        </p:sp>
      </p:grpSp>
      <p:sp>
        <p:nvSpPr>
          <p:cNvPr id="74" name="文本框 73">
            <a:extLst>
              <a:ext uri="{FF2B5EF4-FFF2-40B4-BE49-F238E27FC236}">
                <a16:creationId xmlns:a16="http://schemas.microsoft.com/office/drawing/2014/main" id="{2305637A-8F12-B246-9264-E93AF86DC48C}"/>
              </a:ext>
            </a:extLst>
          </p:cNvPr>
          <p:cNvSpPr txBox="1"/>
          <p:nvPr/>
        </p:nvSpPr>
        <p:spPr>
          <a:xfrm>
            <a:off x="1460242" y="5038575"/>
            <a:ext cx="2055231" cy="523220"/>
          </a:xfrm>
          <a:prstGeom prst="rect">
            <a:avLst/>
          </a:prstGeom>
          <a:noFill/>
        </p:spPr>
        <p:txBody>
          <a:bodyPr wrap="square" rtlCol="0">
            <a:spAutoFit/>
            <a:scene3d>
              <a:camera prst="orthographicFront"/>
              <a:lightRig rig="threePt" dir="t"/>
            </a:scene3d>
            <a:sp3d contourW="12700"/>
          </a:bodyPr>
          <a:lstStyle/>
          <a:p>
            <a:pPr algn="ctr" defTabSz="457154"/>
            <a:r>
              <a:rPr lang="zh-CN" altLang="en-US" sz="2800" b="1" dirty="0">
                <a:solidFill>
                  <a:srgbClr val="000000"/>
                </a:solidFill>
                <a:cs typeface="+mn-ea"/>
                <a:sym typeface="+mn-lt"/>
              </a:rPr>
              <a:t>跨视角问题</a:t>
            </a:r>
            <a:endParaRPr lang="zh-CN" altLang="en-US" sz="2800" b="1" dirty="0">
              <a:solidFill>
                <a:srgbClr val="000000"/>
              </a:solidFill>
              <a:latin typeface="Arial"/>
              <a:ea typeface="微软雅黑"/>
              <a:cs typeface="+mn-ea"/>
              <a:sym typeface="+mn-lt"/>
            </a:endParaRPr>
          </a:p>
        </p:txBody>
      </p:sp>
      <p:sp>
        <p:nvSpPr>
          <p:cNvPr id="75" name="文本框 74">
            <a:extLst>
              <a:ext uri="{FF2B5EF4-FFF2-40B4-BE49-F238E27FC236}">
                <a16:creationId xmlns:a16="http://schemas.microsoft.com/office/drawing/2014/main" id="{A0508DC9-E2D5-46A7-165D-5F095CD82BDA}"/>
              </a:ext>
            </a:extLst>
          </p:cNvPr>
          <p:cNvSpPr txBox="1"/>
          <p:nvPr/>
        </p:nvSpPr>
        <p:spPr>
          <a:xfrm>
            <a:off x="3985242" y="5038575"/>
            <a:ext cx="2055236" cy="954107"/>
          </a:xfrm>
          <a:prstGeom prst="rect">
            <a:avLst/>
          </a:prstGeom>
          <a:noFill/>
        </p:spPr>
        <p:txBody>
          <a:bodyPr wrap="square" rtlCol="0">
            <a:spAutoFit/>
            <a:scene3d>
              <a:camera prst="orthographicFront"/>
              <a:lightRig rig="threePt" dir="t"/>
            </a:scene3d>
            <a:sp3d contourW="12700"/>
          </a:bodyPr>
          <a:lstStyle/>
          <a:p>
            <a:pPr algn="ctr" defTabSz="457154"/>
            <a:r>
              <a:rPr lang="zh-CN" altLang="en-US" sz="2800" b="1" dirty="0">
                <a:solidFill>
                  <a:srgbClr val="000000"/>
                </a:solidFill>
                <a:cs typeface="+mn-ea"/>
                <a:sym typeface="+mn-lt"/>
              </a:rPr>
              <a:t>姿态和行为变化</a:t>
            </a:r>
          </a:p>
        </p:txBody>
      </p:sp>
      <p:sp>
        <p:nvSpPr>
          <p:cNvPr id="76" name="文本框 75">
            <a:extLst>
              <a:ext uri="{FF2B5EF4-FFF2-40B4-BE49-F238E27FC236}">
                <a16:creationId xmlns:a16="http://schemas.microsoft.com/office/drawing/2014/main" id="{EB68EF0D-1B2D-E067-66B8-6650A881BF5F}"/>
              </a:ext>
            </a:extLst>
          </p:cNvPr>
          <p:cNvSpPr txBox="1"/>
          <p:nvPr/>
        </p:nvSpPr>
        <p:spPr>
          <a:xfrm>
            <a:off x="6661037" y="5045006"/>
            <a:ext cx="1764907" cy="954107"/>
          </a:xfrm>
          <a:prstGeom prst="rect">
            <a:avLst/>
          </a:prstGeom>
          <a:noFill/>
        </p:spPr>
        <p:txBody>
          <a:bodyPr wrap="square" rtlCol="0">
            <a:spAutoFit/>
            <a:scene3d>
              <a:camera prst="orthographicFront"/>
              <a:lightRig rig="threePt" dir="t"/>
            </a:scene3d>
            <a:sp3d contourW="12700"/>
          </a:bodyPr>
          <a:lstStyle/>
          <a:p>
            <a:pPr algn="ctr" defTabSz="457154"/>
            <a:r>
              <a:rPr lang="zh-CN" altLang="en-US" sz="2800" b="1" dirty="0">
                <a:solidFill>
                  <a:srgbClr val="000000"/>
                </a:solidFill>
                <a:cs typeface="+mn-ea"/>
                <a:sym typeface="+mn-lt"/>
              </a:rPr>
              <a:t>时间序列数据</a:t>
            </a:r>
          </a:p>
        </p:txBody>
      </p:sp>
      <p:cxnSp>
        <p:nvCxnSpPr>
          <p:cNvPr id="78" name="直接箭头连接符 77">
            <a:extLst>
              <a:ext uri="{FF2B5EF4-FFF2-40B4-BE49-F238E27FC236}">
                <a16:creationId xmlns:a16="http://schemas.microsoft.com/office/drawing/2014/main" id="{6470EB92-E155-2285-AD24-CD7B35E32361}"/>
              </a:ext>
            </a:extLst>
          </p:cNvPr>
          <p:cNvCxnSpPr>
            <a:cxnSpLocks/>
          </p:cNvCxnSpPr>
          <p:nvPr/>
        </p:nvCxnSpPr>
        <p:spPr>
          <a:xfrm flipV="1">
            <a:off x="2493294" y="3873063"/>
            <a:ext cx="0" cy="978501"/>
          </a:xfrm>
          <a:prstGeom prst="straightConnector1">
            <a:avLst/>
          </a:prstGeom>
          <a:ln w="12700" cap="rnd">
            <a:solidFill>
              <a:srgbClr val="363E47"/>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82FCCC55-3E03-CEE8-5D37-2A47A4A64C2C}"/>
              </a:ext>
            </a:extLst>
          </p:cNvPr>
          <p:cNvCxnSpPr>
            <a:cxnSpLocks/>
          </p:cNvCxnSpPr>
          <p:nvPr/>
        </p:nvCxnSpPr>
        <p:spPr>
          <a:xfrm flipV="1">
            <a:off x="5015061" y="3873063"/>
            <a:ext cx="20343" cy="978501"/>
          </a:xfrm>
          <a:prstGeom prst="straightConnector1">
            <a:avLst/>
          </a:prstGeom>
          <a:ln w="12700" cap="rnd">
            <a:solidFill>
              <a:srgbClr val="363E47"/>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11511EEA-768F-73D4-9ECD-47111467C5DB}"/>
              </a:ext>
            </a:extLst>
          </p:cNvPr>
          <p:cNvCxnSpPr>
            <a:cxnSpLocks/>
          </p:cNvCxnSpPr>
          <p:nvPr/>
        </p:nvCxnSpPr>
        <p:spPr>
          <a:xfrm flipV="1">
            <a:off x="7536820" y="3891025"/>
            <a:ext cx="12" cy="960539"/>
          </a:xfrm>
          <a:prstGeom prst="straightConnector1">
            <a:avLst/>
          </a:prstGeom>
          <a:ln w="12700" cap="rnd">
            <a:solidFill>
              <a:srgbClr val="363E47"/>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E14D7771-3791-06D8-C985-7BD6D79C4DC1}"/>
              </a:ext>
            </a:extLst>
          </p:cNvPr>
          <p:cNvSpPr txBox="1"/>
          <p:nvPr/>
        </p:nvSpPr>
        <p:spPr>
          <a:xfrm>
            <a:off x="9080095" y="5045006"/>
            <a:ext cx="1990046" cy="523220"/>
          </a:xfrm>
          <a:prstGeom prst="rect">
            <a:avLst/>
          </a:prstGeom>
          <a:noFill/>
        </p:spPr>
        <p:txBody>
          <a:bodyPr wrap="square" rtlCol="0">
            <a:spAutoFit/>
            <a:scene3d>
              <a:camera prst="orthographicFront"/>
              <a:lightRig rig="threePt" dir="t"/>
            </a:scene3d>
            <a:sp3d contourW="12700"/>
          </a:bodyPr>
          <a:lstStyle/>
          <a:p>
            <a:pPr algn="ctr" defTabSz="457154"/>
            <a:r>
              <a:rPr lang="zh-CN" altLang="en-US" sz="2800" b="1" dirty="0">
                <a:solidFill>
                  <a:srgbClr val="000000"/>
                </a:solidFill>
                <a:cs typeface="+mn-ea"/>
                <a:sym typeface="+mn-lt"/>
              </a:rPr>
              <a:t>数据集限制</a:t>
            </a:r>
            <a:endParaRPr lang="zh-CN" altLang="en-US" sz="2800" b="1" dirty="0">
              <a:solidFill>
                <a:srgbClr val="000000"/>
              </a:solidFill>
              <a:latin typeface="Arial"/>
              <a:ea typeface="微软雅黑"/>
              <a:cs typeface="+mn-ea"/>
              <a:sym typeface="+mn-lt"/>
            </a:endParaRPr>
          </a:p>
        </p:txBody>
      </p:sp>
      <p:cxnSp>
        <p:nvCxnSpPr>
          <p:cNvPr id="88" name="直接箭头连接符 87">
            <a:extLst>
              <a:ext uri="{FF2B5EF4-FFF2-40B4-BE49-F238E27FC236}">
                <a16:creationId xmlns:a16="http://schemas.microsoft.com/office/drawing/2014/main" id="{F47B5A4B-99CE-7007-49EC-68BF8AFF53C4}"/>
              </a:ext>
            </a:extLst>
          </p:cNvPr>
          <p:cNvCxnSpPr>
            <a:cxnSpLocks/>
          </p:cNvCxnSpPr>
          <p:nvPr/>
        </p:nvCxnSpPr>
        <p:spPr>
          <a:xfrm flipV="1">
            <a:off x="10106052" y="3888514"/>
            <a:ext cx="12" cy="960539"/>
          </a:xfrm>
          <a:prstGeom prst="straightConnector1">
            <a:avLst/>
          </a:prstGeom>
          <a:ln w="12700" cap="rnd">
            <a:solidFill>
              <a:srgbClr val="363E47"/>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991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p:cTn id="11" dur="500" fill="hold"/>
                                        <p:tgtEl>
                                          <p:spTgt spid="74"/>
                                        </p:tgtEl>
                                        <p:attrNameLst>
                                          <p:attrName>ppt_w</p:attrName>
                                        </p:attrNameLst>
                                      </p:cBhvr>
                                      <p:tavLst>
                                        <p:tav tm="0">
                                          <p:val>
                                            <p:fltVal val="0"/>
                                          </p:val>
                                        </p:tav>
                                        <p:tav tm="100000">
                                          <p:val>
                                            <p:strVal val="#ppt_w"/>
                                          </p:val>
                                        </p:tav>
                                      </p:tavLst>
                                    </p:anim>
                                    <p:anim calcmode="lin" valueType="num">
                                      <p:cBhvr>
                                        <p:cTn id="12" dur="500" fill="hold"/>
                                        <p:tgtEl>
                                          <p:spTgt spid="74"/>
                                        </p:tgtEl>
                                        <p:attrNameLst>
                                          <p:attrName>ppt_h</p:attrName>
                                        </p:attrNameLst>
                                      </p:cBhvr>
                                      <p:tavLst>
                                        <p:tav tm="0">
                                          <p:val>
                                            <p:fltVal val="0"/>
                                          </p:val>
                                        </p:tav>
                                        <p:tav tm="100000">
                                          <p:val>
                                            <p:strVal val="#ppt_h"/>
                                          </p:val>
                                        </p:tav>
                                      </p:tavLst>
                                    </p:anim>
                                    <p:animEffect transition="in" filter="fade">
                                      <p:cBhvr>
                                        <p:cTn id="13" dur="500"/>
                                        <p:tgtEl>
                                          <p:spTgt spid="7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500" fill="hold"/>
                                        <p:tgtEl>
                                          <p:spTgt spid="75"/>
                                        </p:tgtEl>
                                        <p:attrNameLst>
                                          <p:attrName>ppt_w</p:attrName>
                                        </p:attrNameLst>
                                      </p:cBhvr>
                                      <p:tavLst>
                                        <p:tav tm="0">
                                          <p:val>
                                            <p:fltVal val="0"/>
                                          </p:val>
                                        </p:tav>
                                        <p:tav tm="100000">
                                          <p:val>
                                            <p:strVal val="#ppt_w"/>
                                          </p:val>
                                        </p:tav>
                                      </p:tavLst>
                                    </p:anim>
                                    <p:anim calcmode="lin" valueType="num">
                                      <p:cBhvr>
                                        <p:cTn id="17" dur="500" fill="hold"/>
                                        <p:tgtEl>
                                          <p:spTgt spid="75"/>
                                        </p:tgtEl>
                                        <p:attrNameLst>
                                          <p:attrName>ppt_h</p:attrName>
                                        </p:attrNameLst>
                                      </p:cBhvr>
                                      <p:tavLst>
                                        <p:tav tm="0">
                                          <p:val>
                                            <p:fltVal val="0"/>
                                          </p:val>
                                        </p:tav>
                                        <p:tav tm="100000">
                                          <p:val>
                                            <p:strVal val="#ppt_h"/>
                                          </p:val>
                                        </p:tav>
                                      </p:tavLst>
                                    </p:anim>
                                    <p:animEffect transition="in" filter="fade">
                                      <p:cBhvr>
                                        <p:cTn id="18" dur="500"/>
                                        <p:tgtEl>
                                          <p:spTgt spid="7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 calcmode="lin" valueType="num">
                                      <p:cBhvr>
                                        <p:cTn id="21" dur="500" fill="hold"/>
                                        <p:tgtEl>
                                          <p:spTgt spid="76"/>
                                        </p:tgtEl>
                                        <p:attrNameLst>
                                          <p:attrName>ppt_w</p:attrName>
                                        </p:attrNameLst>
                                      </p:cBhvr>
                                      <p:tavLst>
                                        <p:tav tm="0">
                                          <p:val>
                                            <p:fltVal val="0"/>
                                          </p:val>
                                        </p:tav>
                                        <p:tav tm="100000">
                                          <p:val>
                                            <p:strVal val="#ppt_w"/>
                                          </p:val>
                                        </p:tav>
                                      </p:tavLst>
                                    </p:anim>
                                    <p:anim calcmode="lin" valueType="num">
                                      <p:cBhvr>
                                        <p:cTn id="22" dur="500" fill="hold"/>
                                        <p:tgtEl>
                                          <p:spTgt spid="76"/>
                                        </p:tgtEl>
                                        <p:attrNameLst>
                                          <p:attrName>ppt_h</p:attrName>
                                        </p:attrNameLst>
                                      </p:cBhvr>
                                      <p:tavLst>
                                        <p:tav tm="0">
                                          <p:val>
                                            <p:fltVal val="0"/>
                                          </p:val>
                                        </p:tav>
                                        <p:tav tm="100000">
                                          <p:val>
                                            <p:strVal val="#ppt_h"/>
                                          </p:val>
                                        </p:tav>
                                      </p:tavLst>
                                    </p:anim>
                                    <p:animEffect transition="in" filter="fade">
                                      <p:cBhvr>
                                        <p:cTn id="23" dur="500"/>
                                        <p:tgtEl>
                                          <p:spTgt spid="76"/>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down)">
                                      <p:cBhvr>
                                        <p:cTn id="27" dur="500"/>
                                        <p:tgtEl>
                                          <p:spTgt spid="78"/>
                                        </p:tgtEl>
                                      </p:cBhvr>
                                    </p:animEffect>
                                  </p:childTnLst>
                                </p:cTn>
                              </p:par>
                              <p:par>
                                <p:cTn id="28" presetID="22" presetClass="entr" presetSubtype="4" fill="hold"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down)">
                                      <p:cBhvr>
                                        <p:cTn id="30" dur="500"/>
                                        <p:tgtEl>
                                          <p:spTgt spid="79"/>
                                        </p:tgtEl>
                                      </p:cBhvr>
                                    </p:animEffect>
                                  </p:childTnLst>
                                </p:cTn>
                              </p:par>
                              <p:par>
                                <p:cTn id="31" presetID="22" presetClass="entr" presetSubtype="4"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ipe(down)">
                                      <p:cBhvr>
                                        <p:cTn id="33" dur="500"/>
                                        <p:tgtEl>
                                          <p:spTgt spid="8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 calcmode="lin" valueType="num">
                                      <p:cBhvr>
                                        <p:cTn id="36" dur="500" fill="hold"/>
                                        <p:tgtEl>
                                          <p:spTgt spid="87"/>
                                        </p:tgtEl>
                                        <p:attrNameLst>
                                          <p:attrName>ppt_w</p:attrName>
                                        </p:attrNameLst>
                                      </p:cBhvr>
                                      <p:tavLst>
                                        <p:tav tm="0">
                                          <p:val>
                                            <p:fltVal val="0"/>
                                          </p:val>
                                        </p:tav>
                                        <p:tav tm="100000">
                                          <p:val>
                                            <p:strVal val="#ppt_w"/>
                                          </p:val>
                                        </p:tav>
                                      </p:tavLst>
                                    </p:anim>
                                    <p:anim calcmode="lin" valueType="num">
                                      <p:cBhvr>
                                        <p:cTn id="37" dur="500" fill="hold"/>
                                        <p:tgtEl>
                                          <p:spTgt spid="87"/>
                                        </p:tgtEl>
                                        <p:attrNameLst>
                                          <p:attrName>ppt_h</p:attrName>
                                        </p:attrNameLst>
                                      </p:cBhvr>
                                      <p:tavLst>
                                        <p:tav tm="0">
                                          <p:val>
                                            <p:fltVal val="0"/>
                                          </p:val>
                                        </p:tav>
                                        <p:tav tm="100000">
                                          <p:val>
                                            <p:strVal val="#ppt_h"/>
                                          </p:val>
                                        </p:tav>
                                      </p:tavLst>
                                    </p:anim>
                                    <p:animEffect transition="in" filter="fade">
                                      <p:cBhvr>
                                        <p:cTn id="38" dur="500"/>
                                        <p:tgtEl>
                                          <p:spTgt spid="87"/>
                                        </p:tgtEl>
                                      </p:cBhvr>
                                    </p:animEffect>
                                  </p:childTnLst>
                                </p:cTn>
                              </p:par>
                              <p:par>
                                <p:cTn id="39" presetID="22" presetClass="entr" presetSubtype="4"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down)">
                                      <p:cBhvr>
                                        <p:cTn id="4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8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A36"/>
        </a:solidFill>
        <a:effectLst/>
      </p:bgPr>
    </p:bg>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5345FB20-4CF9-4EA4-8C60-0B6D1020E77E}"/>
              </a:ext>
            </a:extLst>
          </p:cNvPr>
          <p:cNvSpPr/>
          <p:nvPr/>
        </p:nvSpPr>
        <p:spPr>
          <a:xfrm rot="16200000" flipH="1">
            <a:off x="-179970" y="3712263"/>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blipFill>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3" name="任意多边形: 形状 12">
            <a:extLst>
              <a:ext uri="{FF2B5EF4-FFF2-40B4-BE49-F238E27FC236}">
                <a16:creationId xmlns:a16="http://schemas.microsoft.com/office/drawing/2014/main" id="{F98F6167-6F5F-46CE-9FF0-B5244E5AFE73}"/>
              </a:ext>
            </a:extLst>
          </p:cNvPr>
          <p:cNvSpPr/>
          <p:nvPr/>
        </p:nvSpPr>
        <p:spPr>
          <a:xfrm rot="16200000" flipH="1">
            <a:off x="7387391" y="-239962"/>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blipFill>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1" name="任意多边形: 形状 10">
            <a:extLst>
              <a:ext uri="{FF2B5EF4-FFF2-40B4-BE49-F238E27FC236}">
                <a16:creationId xmlns:a16="http://schemas.microsoft.com/office/drawing/2014/main" id="{9D35C233-2F71-48BB-B9F7-B4E63CDC59BE}"/>
              </a:ext>
            </a:extLst>
          </p:cNvPr>
          <p:cNvSpPr/>
          <p:nvPr/>
        </p:nvSpPr>
        <p:spPr>
          <a:xfrm rot="16200000" flipH="1">
            <a:off x="3687350" y="1702132"/>
            <a:ext cx="4815713" cy="3098401"/>
          </a:xfrm>
          <a:custGeom>
            <a:avLst/>
            <a:gdLst>
              <a:gd name="connsiteX0" fmla="*/ 0 w 660992"/>
              <a:gd name="connsiteY0" fmla="*/ 425278 h 425278"/>
              <a:gd name="connsiteX1" fmla="*/ 415003 w 660992"/>
              <a:gd name="connsiteY1" fmla="*/ 425278 h 425278"/>
              <a:gd name="connsiteX2" fmla="*/ 660992 w 660992"/>
              <a:gd name="connsiteY2" fmla="*/ 0 h 425278"/>
              <a:gd name="connsiteX3" fmla="*/ 245990 w 660992"/>
              <a:gd name="connsiteY3" fmla="*/ 0 h 425278"/>
            </a:gdLst>
            <a:ahLst/>
            <a:cxnLst>
              <a:cxn ang="0">
                <a:pos x="connsiteX0" y="connsiteY0"/>
              </a:cxn>
              <a:cxn ang="0">
                <a:pos x="connsiteX1" y="connsiteY1"/>
              </a:cxn>
              <a:cxn ang="0">
                <a:pos x="connsiteX2" y="connsiteY2"/>
              </a:cxn>
              <a:cxn ang="0">
                <a:pos x="connsiteX3" y="connsiteY3"/>
              </a:cxn>
            </a:cxnLst>
            <a:rect l="l" t="t" r="r" b="b"/>
            <a:pathLst>
              <a:path w="660992" h="425278">
                <a:moveTo>
                  <a:pt x="0" y="425278"/>
                </a:moveTo>
                <a:lnTo>
                  <a:pt x="415003" y="425278"/>
                </a:lnTo>
                <a:lnTo>
                  <a:pt x="660992" y="0"/>
                </a:lnTo>
                <a:lnTo>
                  <a:pt x="245990" y="0"/>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2" name="任意多边形: 形状 1">
            <a:extLst>
              <a:ext uri="{FF2B5EF4-FFF2-40B4-BE49-F238E27FC236}">
                <a16:creationId xmlns:a16="http://schemas.microsoft.com/office/drawing/2014/main" id="{C0FC874D-CBB3-43E2-AB0A-FC83D36B0DE8}"/>
              </a:ext>
            </a:extLst>
          </p:cNvPr>
          <p:cNvSpPr/>
          <p:nvPr/>
        </p:nvSpPr>
        <p:spPr>
          <a:xfrm rot="16200000" flipH="1">
            <a:off x="6899657" y="1245485"/>
            <a:ext cx="1159215" cy="1286722"/>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3" name="任意多边形: 形状 2">
            <a:extLst>
              <a:ext uri="{FF2B5EF4-FFF2-40B4-BE49-F238E27FC236}">
                <a16:creationId xmlns:a16="http://schemas.microsoft.com/office/drawing/2014/main" id="{5A8FF773-B225-4EAF-A69C-C172454A2A69}"/>
              </a:ext>
            </a:extLst>
          </p:cNvPr>
          <p:cNvSpPr/>
          <p:nvPr/>
        </p:nvSpPr>
        <p:spPr>
          <a:xfrm rot="16200000" flipH="1">
            <a:off x="3288479" y="4745910"/>
            <a:ext cx="916426" cy="1017228"/>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solidFill>
            <a:srgbClr val="F785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C6FD6FC1-0BC4-4208-96CA-6943813867B7}"/>
              </a:ext>
            </a:extLst>
          </p:cNvPr>
          <p:cNvSpPr/>
          <p:nvPr/>
        </p:nvSpPr>
        <p:spPr>
          <a:xfrm rot="16200000" flipH="1">
            <a:off x="7239496" y="4128361"/>
            <a:ext cx="633130" cy="702770"/>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solidFill>
            <a:srgbClr val="363E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5" name="任意多边形: 形状 4">
            <a:extLst>
              <a:ext uri="{FF2B5EF4-FFF2-40B4-BE49-F238E27FC236}">
                <a16:creationId xmlns:a16="http://schemas.microsoft.com/office/drawing/2014/main" id="{35778E25-0BC4-4AB6-869F-663A6DAF3A1B}"/>
              </a:ext>
            </a:extLst>
          </p:cNvPr>
          <p:cNvSpPr/>
          <p:nvPr/>
        </p:nvSpPr>
        <p:spPr>
          <a:xfrm rot="16200000" flipH="1">
            <a:off x="4006775" y="3473439"/>
            <a:ext cx="673012" cy="747040"/>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6" name="任意多边形: 形状 5">
            <a:extLst>
              <a:ext uri="{FF2B5EF4-FFF2-40B4-BE49-F238E27FC236}">
                <a16:creationId xmlns:a16="http://schemas.microsoft.com/office/drawing/2014/main" id="{9ABED696-40D2-4FC4-B54E-4F111C19B6C5}"/>
              </a:ext>
            </a:extLst>
          </p:cNvPr>
          <p:cNvSpPr/>
          <p:nvPr/>
        </p:nvSpPr>
        <p:spPr>
          <a:xfrm rot="16200000" flipH="1">
            <a:off x="5176280" y="1324145"/>
            <a:ext cx="520650" cy="577919"/>
          </a:xfrm>
          <a:custGeom>
            <a:avLst/>
            <a:gdLst>
              <a:gd name="connsiteX0" fmla="*/ 0 w 1822566"/>
              <a:gd name="connsiteY0" fmla="*/ 2023039 h 2023039"/>
              <a:gd name="connsiteX1" fmla="*/ 652400 w 1822566"/>
              <a:gd name="connsiteY1" fmla="*/ 2023039 h 2023039"/>
              <a:gd name="connsiteX2" fmla="*/ 1822566 w 1822566"/>
              <a:gd name="connsiteY2" fmla="*/ 0 h 2023039"/>
              <a:gd name="connsiteX3" fmla="*/ 590638 w 1822566"/>
              <a:gd name="connsiteY3" fmla="*/ 0 h 2023039"/>
              <a:gd name="connsiteX4" fmla="*/ 590637 w 1822566"/>
              <a:gd name="connsiteY4" fmla="*/ 2 h 2023039"/>
              <a:gd name="connsiteX5" fmla="*/ 1170165 w 1822566"/>
              <a:gd name="connsiteY5" fmla="*/ 2 h 202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566" h="2023039">
                <a:moveTo>
                  <a:pt x="0" y="2023039"/>
                </a:moveTo>
                <a:lnTo>
                  <a:pt x="652400" y="2023039"/>
                </a:lnTo>
                <a:lnTo>
                  <a:pt x="1822566" y="0"/>
                </a:lnTo>
                <a:lnTo>
                  <a:pt x="590638" y="0"/>
                </a:lnTo>
                <a:lnTo>
                  <a:pt x="590637" y="2"/>
                </a:lnTo>
                <a:lnTo>
                  <a:pt x="1170165" y="2"/>
                </a:lnTo>
                <a:close/>
              </a:path>
            </a:pathLst>
          </a:custGeom>
          <a:gradFill flip="none" rotWithShape="0">
            <a:gsLst>
              <a:gs pos="0">
                <a:srgbClr val="F78500"/>
              </a:gs>
              <a:gs pos="100000">
                <a:srgbClr val="F785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defRPr/>
            </a:pPr>
            <a:endParaRPr lang="zh-CN" altLang="en-US" sz="1800" dirty="0">
              <a:solidFill>
                <a:srgbClr val="FFFFFF"/>
              </a:solidFill>
              <a:latin typeface="Arial"/>
              <a:ea typeface="微软雅黑"/>
              <a:cs typeface="+mn-ea"/>
              <a:sym typeface="+mn-lt"/>
            </a:endParaRPr>
          </a:p>
        </p:txBody>
      </p:sp>
      <p:sp>
        <p:nvSpPr>
          <p:cNvPr id="15" name="文本框 14">
            <a:extLst>
              <a:ext uri="{FF2B5EF4-FFF2-40B4-BE49-F238E27FC236}">
                <a16:creationId xmlns:a16="http://schemas.microsoft.com/office/drawing/2014/main" id="{981E2B1B-AECA-4E50-B858-013141F4BD51}"/>
              </a:ext>
            </a:extLst>
          </p:cNvPr>
          <p:cNvSpPr txBox="1"/>
          <p:nvPr/>
        </p:nvSpPr>
        <p:spPr>
          <a:xfrm>
            <a:off x="3424982" y="1416259"/>
            <a:ext cx="1553428" cy="1569456"/>
          </a:xfrm>
          <a:prstGeom prst="rect">
            <a:avLst/>
          </a:prstGeom>
          <a:noFill/>
        </p:spPr>
        <p:txBody>
          <a:bodyPr wrap="none" rtlCol="0">
            <a:spAutoFit/>
            <a:scene3d>
              <a:camera prst="orthographicFront"/>
              <a:lightRig rig="threePt" dir="t"/>
            </a:scene3d>
            <a:sp3d contourW="12700"/>
          </a:bodyPr>
          <a:lstStyle>
            <a:defPPr>
              <a:defRPr lang="en-US"/>
            </a:defPPr>
            <a:lvl1pPr>
              <a:defRPr sz="13800" b="1">
                <a:solidFill>
                  <a:srgbClr val="363E47"/>
                </a:solidFill>
                <a:latin typeface="Geometr415 Blk BT" panose="020B0802020204020303" pitchFamily="34" charset="0"/>
              </a:defRPr>
            </a:lvl1pPr>
          </a:lstStyle>
          <a:p>
            <a:pPr defTabSz="457154">
              <a:defRPr/>
            </a:pPr>
            <a:r>
              <a:rPr lang="en-US" altLang="zh-CN" sz="9599" dirty="0">
                <a:solidFill>
                  <a:srgbClr val="FFFFFF"/>
                </a:solidFill>
                <a:latin typeface="Arial"/>
                <a:ea typeface="微软雅黑"/>
                <a:cs typeface="+mn-ea"/>
                <a:sym typeface="+mn-lt"/>
              </a:rPr>
              <a:t>02</a:t>
            </a:r>
            <a:endParaRPr lang="zh-CN" altLang="en-US" sz="9599" dirty="0">
              <a:solidFill>
                <a:srgbClr val="FFFFFF"/>
              </a:solidFill>
              <a:latin typeface="Arial"/>
              <a:ea typeface="微软雅黑"/>
              <a:cs typeface="+mn-ea"/>
              <a:sym typeface="+mn-lt"/>
            </a:endParaRPr>
          </a:p>
        </p:txBody>
      </p:sp>
      <p:sp>
        <p:nvSpPr>
          <p:cNvPr id="16" name="文本框 15">
            <a:extLst>
              <a:ext uri="{FF2B5EF4-FFF2-40B4-BE49-F238E27FC236}">
                <a16:creationId xmlns:a16="http://schemas.microsoft.com/office/drawing/2014/main" id="{69650CDC-CECB-4119-A6C8-32360CC2502C}"/>
              </a:ext>
            </a:extLst>
          </p:cNvPr>
          <p:cNvSpPr txBox="1"/>
          <p:nvPr/>
        </p:nvSpPr>
        <p:spPr>
          <a:xfrm>
            <a:off x="5466245" y="2709408"/>
            <a:ext cx="1260212" cy="1323439"/>
          </a:xfrm>
          <a:prstGeom prst="rect">
            <a:avLst/>
          </a:prstGeom>
          <a:noFill/>
        </p:spPr>
        <p:txBody>
          <a:bodyPr wrap="square" rtlCol="0">
            <a:spAutoFit/>
            <a:scene3d>
              <a:camera prst="orthographicFront"/>
              <a:lightRig rig="threePt" dir="t"/>
            </a:scene3d>
            <a:sp3d contourW="12700"/>
          </a:bodyPr>
          <a:lstStyle/>
          <a:p>
            <a:pPr algn="dist" defTabSz="457154">
              <a:defRPr/>
            </a:pPr>
            <a:r>
              <a:rPr lang="zh-CN" altLang="en-US" sz="4000" b="1" dirty="0">
                <a:solidFill>
                  <a:srgbClr val="FFFFFF"/>
                </a:solidFill>
                <a:latin typeface="Arial"/>
                <a:ea typeface="微软雅黑"/>
                <a:cs typeface="+mn-ea"/>
                <a:sym typeface="+mn-lt"/>
              </a:rPr>
              <a:t>模型介绍</a:t>
            </a:r>
            <a:endParaRPr lang="en-US" altLang="zh-CN" sz="4000" b="1" dirty="0">
              <a:solidFill>
                <a:srgbClr val="FFFFFF"/>
              </a:solidFill>
              <a:latin typeface="Arial"/>
              <a:ea typeface="微软雅黑"/>
              <a:cs typeface="+mn-ea"/>
              <a:sym typeface="+mn-lt"/>
            </a:endParaRPr>
          </a:p>
        </p:txBody>
      </p:sp>
      <p:sp>
        <p:nvSpPr>
          <p:cNvPr id="7" name="文本框 6">
            <a:extLst>
              <a:ext uri="{FF2B5EF4-FFF2-40B4-BE49-F238E27FC236}">
                <a16:creationId xmlns:a16="http://schemas.microsoft.com/office/drawing/2014/main" id="{FA7D76F4-6704-41DB-5C93-AC72D55346B1}"/>
              </a:ext>
            </a:extLst>
          </p:cNvPr>
          <p:cNvSpPr txBox="1"/>
          <p:nvPr/>
        </p:nvSpPr>
        <p:spPr>
          <a:xfrm>
            <a:off x="7556061" y="5231282"/>
            <a:ext cx="4357283" cy="1569660"/>
          </a:xfrm>
          <a:prstGeom prst="rect">
            <a:avLst/>
          </a:prstGeom>
          <a:noFill/>
        </p:spPr>
        <p:txBody>
          <a:bodyPr wrap="none" rtlCol="0">
            <a:spAutoFit/>
          </a:bodyPr>
          <a:lstStyle/>
          <a:p>
            <a:pPr defTabSz="457154"/>
            <a:r>
              <a:rPr lang="en-US" altLang="zh-CN" sz="9600" b="1" dirty="0">
                <a:solidFill>
                  <a:srgbClr val="363E47"/>
                </a:solidFill>
                <a:cs typeface="+mn-ea"/>
                <a:sym typeface="+mn-lt"/>
              </a:rPr>
              <a:t>Gaitset</a:t>
            </a:r>
            <a:endParaRPr lang="zh-CN" altLang="en-US" sz="9600" b="1" dirty="0">
              <a:solidFill>
                <a:srgbClr val="363E47"/>
              </a:solidFill>
              <a:latin typeface="Arial"/>
              <a:ea typeface="微软雅黑"/>
              <a:cs typeface="+mn-ea"/>
              <a:sym typeface="+mn-lt"/>
            </a:endParaRPr>
          </a:p>
        </p:txBody>
      </p:sp>
    </p:spTree>
    <p:extLst>
      <p:ext uri="{BB962C8B-B14F-4D97-AF65-F5344CB8AC3E}">
        <p14:creationId xmlns:p14="http://schemas.microsoft.com/office/powerpoint/2010/main" val="34434154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0-#ppt_w/2"/>
                                          </p:val>
                                        </p:tav>
                                        <p:tav tm="100000">
                                          <p:val>
                                            <p:strVal val="#ppt_x"/>
                                          </p:val>
                                        </p:tav>
                                      </p:tavLst>
                                    </p:anim>
                                    <p:anim calcmode="lin" valueType="num">
                                      <p:cBhvr additive="base">
                                        <p:cTn id="24" dur="75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750" fill="hold"/>
                                        <p:tgtEl>
                                          <p:spTgt spid="3"/>
                                        </p:tgtEl>
                                        <p:attrNameLst>
                                          <p:attrName>ppt_x</p:attrName>
                                        </p:attrNameLst>
                                      </p:cBhvr>
                                      <p:tavLst>
                                        <p:tav tm="0">
                                          <p:val>
                                            <p:strVal val="0-#ppt_w/2"/>
                                          </p:val>
                                        </p:tav>
                                        <p:tav tm="100000">
                                          <p:val>
                                            <p:strVal val="#ppt_x"/>
                                          </p:val>
                                        </p:tav>
                                      </p:tavLst>
                                    </p:anim>
                                    <p:anim calcmode="lin" valueType="num">
                                      <p:cBhvr additive="base">
                                        <p:cTn id="28" dur="75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0-#ppt_w/2"/>
                                          </p:val>
                                        </p:tav>
                                        <p:tav tm="100000">
                                          <p:val>
                                            <p:strVal val="#ppt_x"/>
                                          </p:val>
                                        </p:tav>
                                      </p:tavLst>
                                    </p:anim>
                                    <p:anim calcmode="lin" valueType="num">
                                      <p:cBhvr additive="base">
                                        <p:cTn id="32" dur="75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2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750" fill="hold"/>
                                        <p:tgtEl>
                                          <p:spTgt spid="12"/>
                                        </p:tgtEl>
                                        <p:attrNameLst>
                                          <p:attrName>ppt_x</p:attrName>
                                        </p:attrNameLst>
                                      </p:cBhvr>
                                      <p:tavLst>
                                        <p:tav tm="0">
                                          <p:val>
                                            <p:strVal val="0-#ppt_w/2"/>
                                          </p:val>
                                        </p:tav>
                                        <p:tav tm="100000">
                                          <p:val>
                                            <p:strVal val="#ppt_x"/>
                                          </p:val>
                                        </p:tav>
                                      </p:tavLst>
                                    </p:anim>
                                    <p:anim calcmode="lin" valueType="num">
                                      <p:cBhvr additive="base">
                                        <p:cTn id="36" dur="750" fill="hold"/>
                                        <p:tgtEl>
                                          <p:spTgt spid="12"/>
                                        </p:tgtEl>
                                        <p:attrNameLst>
                                          <p:attrName>ppt_y</p:attrName>
                                        </p:attrNameLst>
                                      </p:cBhvr>
                                      <p:tavLst>
                                        <p:tav tm="0">
                                          <p:val>
                                            <p:strVal val="1+#ppt_h/2"/>
                                          </p:val>
                                        </p:tav>
                                        <p:tav tm="100000">
                                          <p:val>
                                            <p:strVal val="#ppt_y"/>
                                          </p:val>
                                        </p:tav>
                                      </p:tavLst>
                                    </p:anim>
                                  </p:childTnLst>
                                </p:cTn>
                              </p:par>
                            </p:childTnLst>
                          </p:cTn>
                        </p:par>
                        <p:par>
                          <p:cTn id="37" fill="hold">
                            <p:stCondLst>
                              <p:cond delay="1450"/>
                            </p:stCondLst>
                            <p:childTnLst>
                              <p:par>
                                <p:cTn id="38" presetID="47"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par>
                          <p:cTn id="43" fill="hold">
                            <p:stCondLst>
                              <p:cond delay="2450"/>
                            </p:stCondLst>
                            <p:childTnLst>
                              <p:par>
                                <p:cTn id="44" presetID="53" presetClass="entr" presetSubtype="16"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2950"/>
                            </p:stCondLst>
                            <p:childTnLst>
                              <p:par>
                                <p:cTn id="50" presetID="2" presetClass="entr" presetSubtype="4"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2" grpId="0" animBg="1"/>
      <p:bldP spid="3" grpId="0" animBg="1"/>
      <p:bldP spid="4" grpId="0" animBg="1"/>
      <p:bldP spid="5" grpId="0" animBg="1"/>
      <p:bldP spid="6" grpId="0" animBg="1"/>
      <p:bldP spid="15" grpId="0"/>
      <p:bldP spid="1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067191"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00.</a:t>
              </a:r>
              <a:r>
                <a:rPr lang="zh-CN" altLang="en-US" sz="2800" b="1" dirty="0">
                  <a:solidFill>
                    <a:srgbClr val="000000">
                      <a:lumMod val="85000"/>
                      <a:lumOff val="15000"/>
                    </a:srgbClr>
                  </a:solidFill>
                  <a:latin typeface="Arial"/>
                  <a:ea typeface="微软雅黑"/>
                  <a:cs typeface="+mn-ea"/>
                  <a:sym typeface="+mn-lt"/>
                </a:rPr>
                <a:t>论文介绍</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Paper Introduction</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sp>
        <p:nvSpPr>
          <p:cNvPr id="73" name="文本框 72">
            <a:extLst>
              <a:ext uri="{FF2B5EF4-FFF2-40B4-BE49-F238E27FC236}">
                <a16:creationId xmlns:a16="http://schemas.microsoft.com/office/drawing/2014/main" id="{125B11EE-6BE8-4735-B010-568D66B982C6}"/>
              </a:ext>
            </a:extLst>
          </p:cNvPr>
          <p:cNvSpPr txBox="1"/>
          <p:nvPr/>
        </p:nvSpPr>
        <p:spPr>
          <a:xfrm>
            <a:off x="1924230" y="2354807"/>
            <a:ext cx="8699025" cy="1617815"/>
          </a:xfrm>
          <a:prstGeom prst="rect">
            <a:avLst/>
          </a:prstGeom>
          <a:noFill/>
        </p:spPr>
        <p:txBody>
          <a:bodyPr wrap="square">
            <a:spAutoFit/>
            <a:scene3d>
              <a:camera prst="orthographicFront"/>
              <a:lightRig rig="threePt" dir="t"/>
            </a:scene3d>
            <a:sp3d contourW="12700"/>
          </a:bodyPr>
          <a:lstStyle/>
          <a:p>
            <a:pPr algn="ctr" defTabSz="457154">
              <a:lnSpc>
                <a:spcPct val="130000"/>
              </a:lnSpc>
              <a:defRPr/>
            </a:pPr>
            <a:r>
              <a:rPr lang="en-US" altLang="zh-CN" sz="4400" b="1" dirty="0"/>
              <a:t>Gaitset</a:t>
            </a:r>
            <a:r>
              <a:rPr lang="en-US" altLang="zh-CN" sz="3600" b="1" dirty="0"/>
              <a:t>: Regarding Gait as a Set for Cross-View Gait Recognition</a:t>
            </a:r>
            <a:endParaRPr lang="en-US" altLang="zh-CN" sz="2400" dirty="0">
              <a:latin typeface="Arial"/>
              <a:ea typeface="微软雅黑"/>
              <a:cs typeface="+mn-ea"/>
              <a:sym typeface="+mn-lt"/>
            </a:endParaRPr>
          </a:p>
        </p:txBody>
      </p:sp>
      <p:sp>
        <p:nvSpPr>
          <p:cNvPr id="41" name="文本框 40">
            <a:extLst>
              <a:ext uri="{FF2B5EF4-FFF2-40B4-BE49-F238E27FC236}">
                <a16:creationId xmlns:a16="http://schemas.microsoft.com/office/drawing/2014/main" id="{5499530A-6A0D-1EFE-95FF-A2500312C5B5}"/>
              </a:ext>
            </a:extLst>
          </p:cNvPr>
          <p:cNvSpPr txBox="1"/>
          <p:nvPr/>
        </p:nvSpPr>
        <p:spPr>
          <a:xfrm>
            <a:off x="1199590" y="4437906"/>
            <a:ext cx="9958699" cy="461665"/>
          </a:xfrm>
          <a:prstGeom prst="rect">
            <a:avLst/>
          </a:prstGeom>
          <a:noFill/>
        </p:spPr>
        <p:txBody>
          <a:bodyPr wrap="square" rtlCol="0">
            <a:spAutoFit/>
          </a:bodyPr>
          <a:lstStyle/>
          <a:p>
            <a:r>
              <a:rPr lang="en-US" altLang="zh-CN" sz="2400" dirty="0" err="1"/>
              <a:t>Hanqing</a:t>
            </a:r>
            <a:r>
              <a:rPr lang="en-US" altLang="zh-CN" sz="2400" dirty="0"/>
              <a:t> Chao, </a:t>
            </a:r>
            <a:r>
              <a:rPr lang="en-US" altLang="zh-CN" sz="2400" dirty="0" err="1"/>
              <a:t>Yiwei</a:t>
            </a:r>
            <a:r>
              <a:rPr lang="en-US" altLang="zh-CN" sz="2400" dirty="0"/>
              <a:t> He, </a:t>
            </a:r>
            <a:r>
              <a:rPr lang="en-US" altLang="zh-CN" sz="2400" dirty="0" err="1"/>
              <a:t>Junping</a:t>
            </a:r>
            <a:r>
              <a:rPr lang="en-US" altLang="zh-CN" sz="2400" dirty="0"/>
              <a:t> Zhang; Fudan University; AAAI(2019)</a:t>
            </a:r>
            <a:endParaRPr lang="zh-CN" altLang="en-US" sz="2400" dirty="0"/>
          </a:p>
        </p:txBody>
      </p:sp>
    </p:spTree>
    <p:extLst>
      <p:ext uri="{BB962C8B-B14F-4D97-AF65-F5344CB8AC3E}">
        <p14:creationId xmlns:p14="http://schemas.microsoft.com/office/powerpoint/2010/main" val="28394785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5B6155C-E637-4D49-9B80-A824AE1D20F2}"/>
              </a:ext>
            </a:extLst>
          </p:cNvPr>
          <p:cNvSpPr/>
          <p:nvPr/>
        </p:nvSpPr>
        <p:spPr>
          <a:xfrm rot="5400000" flipH="1" flipV="1">
            <a:off x="-198905" y="428167"/>
            <a:ext cx="897370" cy="499561"/>
          </a:xfrm>
          <a:custGeom>
            <a:avLst/>
            <a:gdLst>
              <a:gd name="connsiteX0" fmla="*/ 897487 w 897487"/>
              <a:gd name="connsiteY0" fmla="*/ 1 h 499626"/>
              <a:gd name="connsiteX1" fmla="*/ 608494 w 897487"/>
              <a:gd name="connsiteY1" fmla="*/ 499626 h 499626"/>
              <a:gd name="connsiteX2" fmla="*/ 0 w 897487"/>
              <a:gd name="connsiteY2" fmla="*/ 499626 h 499626"/>
              <a:gd name="connsiteX3" fmla="*/ 288993 w 897487"/>
              <a:gd name="connsiteY3" fmla="*/ 0 h 499626"/>
            </a:gdLst>
            <a:ahLst/>
            <a:cxnLst>
              <a:cxn ang="0">
                <a:pos x="connsiteX0" y="connsiteY0"/>
              </a:cxn>
              <a:cxn ang="0">
                <a:pos x="connsiteX1" y="connsiteY1"/>
              </a:cxn>
              <a:cxn ang="0">
                <a:pos x="connsiteX2" y="connsiteY2"/>
              </a:cxn>
              <a:cxn ang="0">
                <a:pos x="connsiteX3" y="connsiteY3"/>
              </a:cxn>
            </a:cxnLst>
            <a:rect l="l" t="t" r="r" b="b"/>
            <a:pathLst>
              <a:path w="897487" h="499626">
                <a:moveTo>
                  <a:pt x="897487" y="1"/>
                </a:moveTo>
                <a:lnTo>
                  <a:pt x="608494" y="499626"/>
                </a:lnTo>
                <a:lnTo>
                  <a:pt x="0" y="499626"/>
                </a:lnTo>
                <a:lnTo>
                  <a:pt x="288993" y="0"/>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54"/>
            <a:endParaRPr lang="zh-CN" altLang="en-US" sz="1800" dirty="0">
              <a:solidFill>
                <a:srgbClr val="FFFFFF"/>
              </a:solidFill>
              <a:latin typeface="Arial"/>
              <a:ea typeface="微软雅黑"/>
              <a:cs typeface="+mn-ea"/>
              <a:sym typeface="+mn-lt"/>
            </a:endParaRPr>
          </a:p>
        </p:txBody>
      </p:sp>
      <p:sp>
        <p:nvSpPr>
          <p:cNvPr id="3" name="平行四边形 2">
            <a:extLst>
              <a:ext uri="{FF2B5EF4-FFF2-40B4-BE49-F238E27FC236}">
                <a16:creationId xmlns:a16="http://schemas.microsoft.com/office/drawing/2014/main" id="{070517D6-0ABD-42E1-83BF-A285E926552A}"/>
              </a:ext>
            </a:extLst>
          </p:cNvPr>
          <p:cNvSpPr/>
          <p:nvPr/>
        </p:nvSpPr>
        <p:spPr>
          <a:xfrm rot="5400000" flipH="1" flipV="1">
            <a:off x="462692" y="150675"/>
            <a:ext cx="467281" cy="393544"/>
          </a:xfrm>
          <a:prstGeom prst="parallelogram">
            <a:avLst>
              <a:gd name="adj" fmla="val 57842"/>
            </a:avLst>
          </a:prstGeom>
          <a:solidFill>
            <a:srgbClr val="25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 name="任意多边形: 形状 3">
            <a:extLst>
              <a:ext uri="{FF2B5EF4-FFF2-40B4-BE49-F238E27FC236}">
                <a16:creationId xmlns:a16="http://schemas.microsoft.com/office/drawing/2014/main" id="{279AD247-5DD0-4F4C-A702-BC0214AE9504}"/>
              </a:ext>
            </a:extLst>
          </p:cNvPr>
          <p:cNvSpPr/>
          <p:nvPr/>
        </p:nvSpPr>
        <p:spPr>
          <a:xfrm rot="5400000" flipH="1" flipV="1">
            <a:off x="590079" y="765609"/>
            <a:ext cx="541418" cy="328909"/>
          </a:xfrm>
          <a:custGeom>
            <a:avLst/>
            <a:gdLst>
              <a:gd name="connsiteX0" fmla="*/ 541489 w 541489"/>
              <a:gd name="connsiteY0" fmla="*/ 0 h 328952"/>
              <a:gd name="connsiteX1" fmla="*/ 351216 w 541489"/>
              <a:gd name="connsiteY1" fmla="*/ 328952 h 328952"/>
              <a:gd name="connsiteX2" fmla="*/ 0 w 541489"/>
              <a:gd name="connsiteY2" fmla="*/ 328952 h 328952"/>
              <a:gd name="connsiteX3" fmla="*/ 190273 w 541489"/>
              <a:gd name="connsiteY3" fmla="*/ 0 h 328952"/>
            </a:gdLst>
            <a:ahLst/>
            <a:cxnLst>
              <a:cxn ang="0">
                <a:pos x="connsiteX0" y="connsiteY0"/>
              </a:cxn>
              <a:cxn ang="0">
                <a:pos x="connsiteX1" y="connsiteY1"/>
              </a:cxn>
              <a:cxn ang="0">
                <a:pos x="connsiteX2" y="connsiteY2"/>
              </a:cxn>
              <a:cxn ang="0">
                <a:pos x="connsiteX3" y="connsiteY3"/>
              </a:cxn>
            </a:cxnLst>
            <a:rect l="l" t="t" r="r" b="b"/>
            <a:pathLst>
              <a:path w="541489" h="328952">
                <a:moveTo>
                  <a:pt x="541489" y="0"/>
                </a:moveTo>
                <a:lnTo>
                  <a:pt x="351216" y="328952"/>
                </a:lnTo>
                <a:lnTo>
                  <a:pt x="0" y="328952"/>
                </a:lnTo>
                <a:lnTo>
                  <a:pt x="190273" y="0"/>
                </a:lnTo>
                <a:close/>
              </a:path>
            </a:pathLst>
          </a:cu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5" name="平行四边形 4">
            <a:extLst>
              <a:ext uri="{FF2B5EF4-FFF2-40B4-BE49-F238E27FC236}">
                <a16:creationId xmlns:a16="http://schemas.microsoft.com/office/drawing/2014/main" id="{1A827FA8-E154-43C3-9E82-069D4804FEA4}"/>
              </a:ext>
            </a:extLst>
          </p:cNvPr>
          <p:cNvSpPr/>
          <p:nvPr/>
        </p:nvSpPr>
        <p:spPr>
          <a:xfrm rot="5400000" flipH="1" flipV="1">
            <a:off x="1084161" y="555222"/>
            <a:ext cx="275706" cy="232200"/>
          </a:xfrm>
          <a:prstGeom prst="parallelogram">
            <a:avLst>
              <a:gd name="adj" fmla="val 57842"/>
            </a:avLst>
          </a:prstGeom>
          <a:gradFill flip="none" rotWithShape="0">
            <a:gsLst>
              <a:gs pos="0">
                <a:srgbClr val="F78500"/>
              </a:gs>
              <a:gs pos="100000">
                <a:srgbClr val="F785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nvGrpSpPr>
          <p:cNvPr id="6" name="组合 5">
            <a:extLst>
              <a:ext uri="{FF2B5EF4-FFF2-40B4-BE49-F238E27FC236}">
                <a16:creationId xmlns:a16="http://schemas.microsoft.com/office/drawing/2014/main" id="{9E9A6F90-D2B8-45B9-B0B8-1D8B744F3C36}"/>
              </a:ext>
            </a:extLst>
          </p:cNvPr>
          <p:cNvGrpSpPr/>
          <p:nvPr/>
        </p:nvGrpSpPr>
        <p:grpSpPr>
          <a:xfrm>
            <a:off x="1538225" y="441768"/>
            <a:ext cx="4494466" cy="721610"/>
            <a:chOff x="1538425" y="440585"/>
            <a:chExt cx="4495051" cy="721704"/>
          </a:xfrm>
        </p:grpSpPr>
        <p:sp>
          <p:nvSpPr>
            <p:cNvPr id="7" name="文本框 6">
              <a:extLst>
                <a:ext uri="{FF2B5EF4-FFF2-40B4-BE49-F238E27FC236}">
                  <a16:creationId xmlns:a16="http://schemas.microsoft.com/office/drawing/2014/main" id="{C69C9FE1-2196-4A2D-94C2-5898AE23419B}"/>
                </a:ext>
              </a:extLst>
            </p:cNvPr>
            <p:cNvSpPr txBox="1"/>
            <p:nvPr/>
          </p:nvSpPr>
          <p:spPr>
            <a:xfrm>
              <a:off x="1538425" y="440585"/>
              <a:ext cx="3067191" cy="523220"/>
            </a:xfrm>
            <a:prstGeom prst="rect">
              <a:avLst/>
            </a:prstGeom>
            <a:noFill/>
          </p:spPr>
          <p:txBody>
            <a:bodyPr wrap="square" rtlCol="0">
              <a:spAutoFit/>
              <a:scene3d>
                <a:camera prst="orthographicFront"/>
                <a:lightRig rig="threePt" dir="t"/>
              </a:scene3d>
              <a:sp3d contourW="12700"/>
            </a:bodyPr>
            <a:lstStyle/>
            <a:p>
              <a:pPr algn="dist" defTabSz="457154"/>
              <a:r>
                <a:rPr lang="en-US" altLang="zh-CN" sz="2800" b="1" dirty="0">
                  <a:solidFill>
                    <a:srgbClr val="000000">
                      <a:lumMod val="85000"/>
                      <a:lumOff val="15000"/>
                    </a:srgbClr>
                  </a:solidFill>
                  <a:latin typeface="Arial"/>
                  <a:ea typeface="微软雅黑"/>
                  <a:cs typeface="+mn-ea"/>
                  <a:sym typeface="+mn-lt"/>
                </a:rPr>
                <a:t>00.</a:t>
              </a:r>
              <a:r>
                <a:rPr lang="zh-CN" altLang="en-US" sz="2800" b="1" dirty="0">
                  <a:solidFill>
                    <a:srgbClr val="000000">
                      <a:lumMod val="85000"/>
                      <a:lumOff val="15000"/>
                    </a:srgbClr>
                  </a:solidFill>
                  <a:latin typeface="Arial"/>
                  <a:ea typeface="微软雅黑"/>
                  <a:cs typeface="+mn-ea"/>
                  <a:sym typeface="+mn-lt"/>
                </a:rPr>
                <a:t>论文介绍</a:t>
              </a:r>
            </a:p>
          </p:txBody>
        </p:sp>
        <p:sp>
          <p:nvSpPr>
            <p:cNvPr id="8" name="文本框 7">
              <a:extLst>
                <a:ext uri="{FF2B5EF4-FFF2-40B4-BE49-F238E27FC236}">
                  <a16:creationId xmlns:a16="http://schemas.microsoft.com/office/drawing/2014/main" id="{DE2F5B7C-10F1-4046-8F60-452957085457}"/>
                </a:ext>
              </a:extLst>
            </p:cNvPr>
            <p:cNvSpPr txBox="1"/>
            <p:nvPr/>
          </p:nvSpPr>
          <p:spPr>
            <a:xfrm>
              <a:off x="1538425" y="887214"/>
              <a:ext cx="4495051" cy="275075"/>
            </a:xfrm>
            <a:prstGeom prst="rect">
              <a:avLst/>
            </a:prstGeom>
            <a:noFill/>
          </p:spPr>
          <p:txBody>
            <a:bodyPr wrap="square">
              <a:spAutoFit/>
              <a:scene3d>
                <a:camera prst="orthographicFront"/>
                <a:lightRig rig="threePt" dir="t"/>
              </a:scene3d>
              <a:sp3d contourW="12700"/>
            </a:bodyPr>
            <a:lstStyle/>
            <a:p>
              <a:pPr defTabSz="457154">
                <a:lnSpc>
                  <a:spcPct val="125000"/>
                </a:lnSpc>
                <a:defRPr/>
              </a:pPr>
              <a:r>
                <a:rPr lang="en-US" altLang="zh-CN" sz="1000" dirty="0">
                  <a:solidFill>
                    <a:srgbClr val="FFFFFF">
                      <a:lumMod val="65000"/>
                    </a:srgbClr>
                  </a:solidFill>
                  <a:latin typeface="Arial"/>
                  <a:ea typeface="微软雅黑"/>
                  <a:cs typeface="+mn-ea"/>
                  <a:sym typeface="+mn-lt"/>
                </a:rPr>
                <a:t>Paper Introduction</a:t>
              </a:r>
            </a:p>
          </p:txBody>
        </p:sp>
      </p:grpSp>
      <p:grpSp>
        <p:nvGrpSpPr>
          <p:cNvPr id="9" name="组合 8">
            <a:extLst>
              <a:ext uri="{FF2B5EF4-FFF2-40B4-BE49-F238E27FC236}">
                <a16:creationId xmlns:a16="http://schemas.microsoft.com/office/drawing/2014/main" id="{2AA9C37D-223C-44FC-8091-CB7AC7628282}"/>
              </a:ext>
            </a:extLst>
          </p:cNvPr>
          <p:cNvGrpSpPr/>
          <p:nvPr/>
        </p:nvGrpSpPr>
        <p:grpSpPr>
          <a:xfrm>
            <a:off x="5398174" y="701237"/>
            <a:ext cx="6690863" cy="147339"/>
            <a:chOff x="5398877" y="700088"/>
            <a:chExt cx="6691734" cy="147358"/>
          </a:xfrm>
        </p:grpSpPr>
        <p:sp>
          <p:nvSpPr>
            <p:cNvPr id="10" name="平行四边形 9">
              <a:extLst>
                <a:ext uri="{FF2B5EF4-FFF2-40B4-BE49-F238E27FC236}">
                  <a16:creationId xmlns:a16="http://schemas.microsoft.com/office/drawing/2014/main" id="{E4F8EF7F-6A9A-44F7-8DE4-2E315EA2BEBA}"/>
                </a:ext>
              </a:extLst>
            </p:cNvPr>
            <p:cNvSpPr/>
            <p:nvPr/>
          </p:nvSpPr>
          <p:spPr>
            <a:xfrm rot="16200000">
              <a:off x="538725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1" name="平行四边形 10">
              <a:extLst>
                <a:ext uri="{FF2B5EF4-FFF2-40B4-BE49-F238E27FC236}">
                  <a16:creationId xmlns:a16="http://schemas.microsoft.com/office/drawing/2014/main" id="{62DFC22B-CB84-4EB2-9B17-C8044E04FC58}"/>
                </a:ext>
              </a:extLst>
            </p:cNvPr>
            <p:cNvSpPr/>
            <p:nvPr/>
          </p:nvSpPr>
          <p:spPr>
            <a:xfrm rot="16200000">
              <a:off x="560617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2" name="平行四边形 11">
              <a:extLst>
                <a:ext uri="{FF2B5EF4-FFF2-40B4-BE49-F238E27FC236}">
                  <a16:creationId xmlns:a16="http://schemas.microsoft.com/office/drawing/2014/main" id="{3E82DF56-9491-4ABD-9F0B-A17E0F583241}"/>
                </a:ext>
              </a:extLst>
            </p:cNvPr>
            <p:cNvSpPr/>
            <p:nvPr/>
          </p:nvSpPr>
          <p:spPr>
            <a:xfrm rot="16200000">
              <a:off x="582509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3" name="平行四边形 12">
              <a:extLst>
                <a:ext uri="{FF2B5EF4-FFF2-40B4-BE49-F238E27FC236}">
                  <a16:creationId xmlns:a16="http://schemas.microsoft.com/office/drawing/2014/main" id="{F1E3A746-5BB7-4346-9F5F-DFDE3F496B31}"/>
                </a:ext>
              </a:extLst>
            </p:cNvPr>
            <p:cNvSpPr/>
            <p:nvPr/>
          </p:nvSpPr>
          <p:spPr>
            <a:xfrm rot="16200000">
              <a:off x="604401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4" name="平行四边形 13">
              <a:extLst>
                <a:ext uri="{FF2B5EF4-FFF2-40B4-BE49-F238E27FC236}">
                  <a16:creationId xmlns:a16="http://schemas.microsoft.com/office/drawing/2014/main" id="{1E96CA19-66B4-4B5B-BE11-55EB712E1EC0}"/>
                </a:ext>
              </a:extLst>
            </p:cNvPr>
            <p:cNvSpPr/>
            <p:nvPr/>
          </p:nvSpPr>
          <p:spPr>
            <a:xfrm rot="16200000">
              <a:off x="626293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59D0A942-117C-4CAE-9855-6C72B2E86DA2}"/>
                </a:ext>
              </a:extLst>
            </p:cNvPr>
            <p:cNvSpPr/>
            <p:nvPr/>
          </p:nvSpPr>
          <p:spPr>
            <a:xfrm rot="16200000">
              <a:off x="648185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6" name="平行四边形 15">
              <a:extLst>
                <a:ext uri="{FF2B5EF4-FFF2-40B4-BE49-F238E27FC236}">
                  <a16:creationId xmlns:a16="http://schemas.microsoft.com/office/drawing/2014/main" id="{5E10DE14-9EA7-4702-8454-F1346EAE358D}"/>
                </a:ext>
              </a:extLst>
            </p:cNvPr>
            <p:cNvSpPr/>
            <p:nvPr/>
          </p:nvSpPr>
          <p:spPr>
            <a:xfrm rot="16200000">
              <a:off x="670077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7" name="平行四边形 16">
              <a:extLst>
                <a:ext uri="{FF2B5EF4-FFF2-40B4-BE49-F238E27FC236}">
                  <a16:creationId xmlns:a16="http://schemas.microsoft.com/office/drawing/2014/main" id="{8F6927D4-FE0F-4256-8088-699CC5FAED1F}"/>
                </a:ext>
              </a:extLst>
            </p:cNvPr>
            <p:cNvSpPr/>
            <p:nvPr/>
          </p:nvSpPr>
          <p:spPr>
            <a:xfrm rot="16200000">
              <a:off x="691969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8" name="平行四边形 17">
              <a:extLst>
                <a:ext uri="{FF2B5EF4-FFF2-40B4-BE49-F238E27FC236}">
                  <a16:creationId xmlns:a16="http://schemas.microsoft.com/office/drawing/2014/main" id="{028B541E-B32F-4A4D-8FD9-FB3EE2E8C2C1}"/>
                </a:ext>
              </a:extLst>
            </p:cNvPr>
            <p:cNvSpPr/>
            <p:nvPr/>
          </p:nvSpPr>
          <p:spPr>
            <a:xfrm rot="16200000">
              <a:off x="713861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19" name="平行四边形 18">
              <a:extLst>
                <a:ext uri="{FF2B5EF4-FFF2-40B4-BE49-F238E27FC236}">
                  <a16:creationId xmlns:a16="http://schemas.microsoft.com/office/drawing/2014/main" id="{8E2156BE-07BD-44F0-9FDC-DD614A0C0D86}"/>
                </a:ext>
              </a:extLst>
            </p:cNvPr>
            <p:cNvSpPr/>
            <p:nvPr/>
          </p:nvSpPr>
          <p:spPr>
            <a:xfrm rot="16200000">
              <a:off x="735753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0" name="平行四边形 19">
              <a:extLst>
                <a:ext uri="{FF2B5EF4-FFF2-40B4-BE49-F238E27FC236}">
                  <a16:creationId xmlns:a16="http://schemas.microsoft.com/office/drawing/2014/main" id="{D18BC483-32A7-41F2-83F9-A367846D8FF0}"/>
                </a:ext>
              </a:extLst>
            </p:cNvPr>
            <p:cNvSpPr/>
            <p:nvPr/>
          </p:nvSpPr>
          <p:spPr>
            <a:xfrm rot="16200000">
              <a:off x="757646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1" name="平行四边形 20">
              <a:extLst>
                <a:ext uri="{FF2B5EF4-FFF2-40B4-BE49-F238E27FC236}">
                  <a16:creationId xmlns:a16="http://schemas.microsoft.com/office/drawing/2014/main" id="{45507BB8-8E4A-4268-8C9F-3F5D8386C0D7}"/>
                </a:ext>
              </a:extLst>
            </p:cNvPr>
            <p:cNvSpPr/>
            <p:nvPr/>
          </p:nvSpPr>
          <p:spPr>
            <a:xfrm rot="16200000">
              <a:off x="779538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2" name="平行四边形 21">
              <a:extLst>
                <a:ext uri="{FF2B5EF4-FFF2-40B4-BE49-F238E27FC236}">
                  <a16:creationId xmlns:a16="http://schemas.microsoft.com/office/drawing/2014/main" id="{CB36277E-1D4A-4167-9178-CD038E3CD0C4}"/>
                </a:ext>
              </a:extLst>
            </p:cNvPr>
            <p:cNvSpPr/>
            <p:nvPr/>
          </p:nvSpPr>
          <p:spPr>
            <a:xfrm rot="16200000">
              <a:off x="801430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3" name="平行四边形 22">
              <a:extLst>
                <a:ext uri="{FF2B5EF4-FFF2-40B4-BE49-F238E27FC236}">
                  <a16:creationId xmlns:a16="http://schemas.microsoft.com/office/drawing/2014/main" id="{4ED1C2FC-E99A-4AE1-9896-8982DE852B7D}"/>
                </a:ext>
              </a:extLst>
            </p:cNvPr>
            <p:cNvSpPr/>
            <p:nvPr/>
          </p:nvSpPr>
          <p:spPr>
            <a:xfrm rot="16200000">
              <a:off x="823322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4" name="平行四边形 23">
              <a:extLst>
                <a:ext uri="{FF2B5EF4-FFF2-40B4-BE49-F238E27FC236}">
                  <a16:creationId xmlns:a16="http://schemas.microsoft.com/office/drawing/2014/main" id="{59180F08-E9A8-4C3D-A521-9F0614B4C357}"/>
                </a:ext>
              </a:extLst>
            </p:cNvPr>
            <p:cNvSpPr/>
            <p:nvPr/>
          </p:nvSpPr>
          <p:spPr>
            <a:xfrm rot="16200000">
              <a:off x="845214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5" name="平行四边形 24">
              <a:extLst>
                <a:ext uri="{FF2B5EF4-FFF2-40B4-BE49-F238E27FC236}">
                  <a16:creationId xmlns:a16="http://schemas.microsoft.com/office/drawing/2014/main" id="{24B7D77E-A30B-4B35-B507-AF7A4D0E1FEA}"/>
                </a:ext>
              </a:extLst>
            </p:cNvPr>
            <p:cNvSpPr/>
            <p:nvPr/>
          </p:nvSpPr>
          <p:spPr>
            <a:xfrm rot="16200000">
              <a:off x="867106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6" name="平行四边形 25">
              <a:extLst>
                <a:ext uri="{FF2B5EF4-FFF2-40B4-BE49-F238E27FC236}">
                  <a16:creationId xmlns:a16="http://schemas.microsoft.com/office/drawing/2014/main" id="{AFCD299E-06C5-4D1B-A154-CE6CDE773B96}"/>
                </a:ext>
              </a:extLst>
            </p:cNvPr>
            <p:cNvSpPr/>
            <p:nvPr/>
          </p:nvSpPr>
          <p:spPr>
            <a:xfrm rot="16200000">
              <a:off x="888998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7" name="平行四边形 26">
              <a:extLst>
                <a:ext uri="{FF2B5EF4-FFF2-40B4-BE49-F238E27FC236}">
                  <a16:creationId xmlns:a16="http://schemas.microsoft.com/office/drawing/2014/main" id="{137ACEA4-363E-4EBA-ADB8-1F3AF3CE8110}"/>
                </a:ext>
              </a:extLst>
            </p:cNvPr>
            <p:cNvSpPr/>
            <p:nvPr/>
          </p:nvSpPr>
          <p:spPr>
            <a:xfrm rot="16200000">
              <a:off x="910890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8" name="平行四边形 27">
              <a:extLst>
                <a:ext uri="{FF2B5EF4-FFF2-40B4-BE49-F238E27FC236}">
                  <a16:creationId xmlns:a16="http://schemas.microsoft.com/office/drawing/2014/main" id="{8EDACF83-ECC9-4775-93BC-E168450976FC}"/>
                </a:ext>
              </a:extLst>
            </p:cNvPr>
            <p:cNvSpPr/>
            <p:nvPr/>
          </p:nvSpPr>
          <p:spPr>
            <a:xfrm rot="16200000">
              <a:off x="932782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29" name="平行四边形 28">
              <a:extLst>
                <a:ext uri="{FF2B5EF4-FFF2-40B4-BE49-F238E27FC236}">
                  <a16:creationId xmlns:a16="http://schemas.microsoft.com/office/drawing/2014/main" id="{9D686D0A-1970-40FE-BC47-CE149DF159DA}"/>
                </a:ext>
              </a:extLst>
            </p:cNvPr>
            <p:cNvSpPr/>
            <p:nvPr/>
          </p:nvSpPr>
          <p:spPr>
            <a:xfrm rot="16200000">
              <a:off x="954674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0" name="平行四边形 29">
              <a:extLst>
                <a:ext uri="{FF2B5EF4-FFF2-40B4-BE49-F238E27FC236}">
                  <a16:creationId xmlns:a16="http://schemas.microsoft.com/office/drawing/2014/main" id="{93BD7E84-027C-4348-A594-FECC17B370D7}"/>
                </a:ext>
              </a:extLst>
            </p:cNvPr>
            <p:cNvSpPr/>
            <p:nvPr/>
          </p:nvSpPr>
          <p:spPr>
            <a:xfrm rot="16200000">
              <a:off x="976567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1" name="平行四边形 30">
              <a:extLst>
                <a:ext uri="{FF2B5EF4-FFF2-40B4-BE49-F238E27FC236}">
                  <a16:creationId xmlns:a16="http://schemas.microsoft.com/office/drawing/2014/main" id="{CB8A78FF-C2F8-4DC8-9C3F-151DF5260AD7}"/>
                </a:ext>
              </a:extLst>
            </p:cNvPr>
            <p:cNvSpPr/>
            <p:nvPr/>
          </p:nvSpPr>
          <p:spPr>
            <a:xfrm rot="16200000">
              <a:off x="9984591"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2" name="平行四边形 31">
              <a:extLst>
                <a:ext uri="{FF2B5EF4-FFF2-40B4-BE49-F238E27FC236}">
                  <a16:creationId xmlns:a16="http://schemas.microsoft.com/office/drawing/2014/main" id="{83F01A38-3466-4192-B0C2-75D19AEE9BA9}"/>
                </a:ext>
              </a:extLst>
            </p:cNvPr>
            <p:cNvSpPr/>
            <p:nvPr/>
          </p:nvSpPr>
          <p:spPr>
            <a:xfrm rot="16200000">
              <a:off x="10203512"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3" name="平行四边形 32">
              <a:extLst>
                <a:ext uri="{FF2B5EF4-FFF2-40B4-BE49-F238E27FC236}">
                  <a16:creationId xmlns:a16="http://schemas.microsoft.com/office/drawing/2014/main" id="{A4040263-6E06-454A-9A8B-C526E3184E27}"/>
                </a:ext>
              </a:extLst>
            </p:cNvPr>
            <p:cNvSpPr/>
            <p:nvPr/>
          </p:nvSpPr>
          <p:spPr>
            <a:xfrm rot="16200000">
              <a:off x="10422433"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4" name="平行四边形 33">
              <a:extLst>
                <a:ext uri="{FF2B5EF4-FFF2-40B4-BE49-F238E27FC236}">
                  <a16:creationId xmlns:a16="http://schemas.microsoft.com/office/drawing/2014/main" id="{F89E94A9-E37B-4BA9-876A-3CF0BE998756}"/>
                </a:ext>
              </a:extLst>
            </p:cNvPr>
            <p:cNvSpPr/>
            <p:nvPr/>
          </p:nvSpPr>
          <p:spPr>
            <a:xfrm rot="16200000">
              <a:off x="10641354"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5" name="平行四边形 34">
              <a:extLst>
                <a:ext uri="{FF2B5EF4-FFF2-40B4-BE49-F238E27FC236}">
                  <a16:creationId xmlns:a16="http://schemas.microsoft.com/office/drawing/2014/main" id="{1C32605D-BA92-4C2A-A664-1FEBE4EBB800}"/>
                </a:ext>
              </a:extLst>
            </p:cNvPr>
            <p:cNvSpPr/>
            <p:nvPr/>
          </p:nvSpPr>
          <p:spPr>
            <a:xfrm rot="16200000">
              <a:off x="10860275"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6" name="平行四边形 35">
              <a:extLst>
                <a:ext uri="{FF2B5EF4-FFF2-40B4-BE49-F238E27FC236}">
                  <a16:creationId xmlns:a16="http://schemas.microsoft.com/office/drawing/2014/main" id="{7D6F81C1-89C6-44CC-A9CF-DB10D9B7B45B}"/>
                </a:ext>
              </a:extLst>
            </p:cNvPr>
            <p:cNvSpPr/>
            <p:nvPr/>
          </p:nvSpPr>
          <p:spPr>
            <a:xfrm rot="16200000">
              <a:off x="11079196"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7" name="平行四边形 36">
              <a:extLst>
                <a:ext uri="{FF2B5EF4-FFF2-40B4-BE49-F238E27FC236}">
                  <a16:creationId xmlns:a16="http://schemas.microsoft.com/office/drawing/2014/main" id="{4086CC8F-9B77-4E37-A754-391C4BF5648E}"/>
                </a:ext>
              </a:extLst>
            </p:cNvPr>
            <p:cNvSpPr/>
            <p:nvPr/>
          </p:nvSpPr>
          <p:spPr>
            <a:xfrm rot="16200000">
              <a:off x="11298117"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8" name="平行四边形 37">
              <a:extLst>
                <a:ext uri="{FF2B5EF4-FFF2-40B4-BE49-F238E27FC236}">
                  <a16:creationId xmlns:a16="http://schemas.microsoft.com/office/drawing/2014/main" id="{68255AEF-154A-4D3A-91E3-0E8B60E7E771}"/>
                </a:ext>
              </a:extLst>
            </p:cNvPr>
            <p:cNvSpPr/>
            <p:nvPr/>
          </p:nvSpPr>
          <p:spPr>
            <a:xfrm rot="16200000">
              <a:off x="11517038"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39" name="平行四边形 38">
              <a:extLst>
                <a:ext uri="{FF2B5EF4-FFF2-40B4-BE49-F238E27FC236}">
                  <a16:creationId xmlns:a16="http://schemas.microsoft.com/office/drawing/2014/main" id="{27D41692-0E64-4F7C-BFC7-39FA5D935CEB}"/>
                </a:ext>
              </a:extLst>
            </p:cNvPr>
            <p:cNvSpPr/>
            <p:nvPr/>
          </p:nvSpPr>
          <p:spPr>
            <a:xfrm rot="16200000">
              <a:off x="11735959"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sp>
          <p:nvSpPr>
            <p:cNvPr id="40" name="平行四边形 39">
              <a:extLst>
                <a:ext uri="{FF2B5EF4-FFF2-40B4-BE49-F238E27FC236}">
                  <a16:creationId xmlns:a16="http://schemas.microsoft.com/office/drawing/2014/main" id="{4FD41E8F-C634-41D0-B165-1A1873FF751B}"/>
                </a:ext>
              </a:extLst>
            </p:cNvPr>
            <p:cNvSpPr/>
            <p:nvPr/>
          </p:nvSpPr>
          <p:spPr>
            <a:xfrm rot="16200000">
              <a:off x="11954880" y="711715"/>
              <a:ext cx="147358" cy="124104"/>
            </a:xfrm>
            <a:prstGeom prst="parallelogram">
              <a:avLst>
                <a:gd name="adj" fmla="val 57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0" dirty="0">
                <a:solidFill>
                  <a:srgbClr val="FFFFFF"/>
                </a:solidFill>
                <a:latin typeface="Arial"/>
                <a:ea typeface="微软雅黑"/>
                <a:cs typeface="+mn-ea"/>
                <a:sym typeface="+mn-lt"/>
              </a:endParaRPr>
            </a:p>
          </p:txBody>
        </p:sp>
      </p:grpSp>
      <p:grpSp>
        <p:nvGrpSpPr>
          <p:cNvPr id="91" name="组合 90">
            <a:extLst>
              <a:ext uri="{FF2B5EF4-FFF2-40B4-BE49-F238E27FC236}">
                <a16:creationId xmlns:a16="http://schemas.microsoft.com/office/drawing/2014/main" id="{05622687-A2D1-4B2B-91DD-D5C07ED37B00}"/>
              </a:ext>
            </a:extLst>
          </p:cNvPr>
          <p:cNvGrpSpPr/>
          <p:nvPr/>
        </p:nvGrpSpPr>
        <p:grpSpPr>
          <a:xfrm>
            <a:off x="3915898" y="1411491"/>
            <a:ext cx="3262010" cy="4746860"/>
            <a:chOff x="2790822" y="1728748"/>
            <a:chExt cx="3262435" cy="4579977"/>
          </a:xfrm>
        </p:grpSpPr>
        <p:sp>
          <p:nvSpPr>
            <p:cNvPr id="69" name="iŝļíḋe">
              <a:extLst>
                <a:ext uri="{FF2B5EF4-FFF2-40B4-BE49-F238E27FC236}">
                  <a16:creationId xmlns:a16="http://schemas.microsoft.com/office/drawing/2014/main" id="{5C96A8FA-677D-48F5-8446-FC09B4F01498}"/>
                </a:ext>
              </a:extLst>
            </p:cNvPr>
            <p:cNvSpPr/>
            <p:nvPr/>
          </p:nvSpPr>
          <p:spPr>
            <a:xfrm>
              <a:off x="3595450" y="4704686"/>
              <a:ext cx="321851" cy="324681"/>
            </a:xfrm>
            <a:prstGeom prst="rect">
              <a:avLst/>
            </a:prstGeom>
            <a:solidFill>
              <a:srgbClr val="252A36"/>
            </a:solidFill>
            <a:ln w="12700" cap="flat">
              <a:noFill/>
              <a:miter lim="400000"/>
            </a:ln>
            <a:effectLst/>
          </p:spPr>
          <p:txBody>
            <a:bodyPr wrap="square" lIns="91428" tIns="45714" rIns="91428" bIns="45714" numCol="1" anchor="t">
              <a:normAutofit fontScale="47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9pPr>
            </a:lstStyle>
            <a:p>
              <a:pPr defTabSz="457154">
                <a:spcBef>
                  <a:spcPts val="5499"/>
                </a:spcBef>
              </a:pPr>
              <a:endParaRPr>
                <a:latin typeface="Arial"/>
                <a:ea typeface="微软雅黑"/>
                <a:cs typeface="+mn-ea"/>
                <a:sym typeface="+mn-lt"/>
              </a:endParaRPr>
            </a:p>
          </p:txBody>
        </p:sp>
        <p:sp>
          <p:nvSpPr>
            <p:cNvPr id="70" name="íṩḷiďê">
              <a:extLst>
                <a:ext uri="{FF2B5EF4-FFF2-40B4-BE49-F238E27FC236}">
                  <a16:creationId xmlns:a16="http://schemas.microsoft.com/office/drawing/2014/main" id="{A3FF8760-EFDB-4780-A749-E42ED81B71EF}"/>
                </a:ext>
              </a:extLst>
            </p:cNvPr>
            <p:cNvSpPr/>
            <p:nvPr/>
          </p:nvSpPr>
          <p:spPr>
            <a:xfrm>
              <a:off x="2790822" y="4699469"/>
              <a:ext cx="804628" cy="1609256"/>
            </a:xfrm>
            <a:prstGeom prst="rect">
              <a:avLst/>
            </a:prstGeom>
            <a:solidFill>
              <a:srgbClr val="363E47"/>
            </a:solidFill>
            <a:ln w="12700" cap="flat">
              <a:noFill/>
              <a:miter lim="400000"/>
            </a:ln>
            <a:effectLst/>
          </p:spPr>
          <p:txBody>
            <a:bodyPr wrap="square" lIns="91428" tIns="45714" rIns="91428" bIns="45714" numCol="1"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9pPr>
            </a:lstStyle>
            <a:p>
              <a:pPr defTabSz="457154">
                <a:spcBef>
                  <a:spcPts val="5499"/>
                </a:spcBef>
              </a:pPr>
              <a:r>
                <a:rPr lang="en-US" altLang="zh-CN" sz="3600" b="1" dirty="0">
                  <a:solidFill>
                    <a:srgbClr val="FFFFFF"/>
                  </a:solidFill>
                  <a:latin typeface="Arial"/>
                  <a:ea typeface="微软雅黑"/>
                  <a:cs typeface="+mn-ea"/>
                  <a:sym typeface="+mn-lt"/>
                </a:rPr>
                <a:t>1</a:t>
              </a:r>
              <a:endParaRPr sz="3600" b="1" dirty="0">
                <a:solidFill>
                  <a:srgbClr val="FFFFFF"/>
                </a:solidFill>
                <a:latin typeface="Arial"/>
                <a:ea typeface="微软雅黑"/>
                <a:cs typeface="+mn-ea"/>
                <a:sym typeface="+mn-lt"/>
              </a:endParaRPr>
            </a:p>
          </p:txBody>
        </p:sp>
        <p:sp>
          <p:nvSpPr>
            <p:cNvPr id="67" name="íŝļiďé">
              <a:extLst>
                <a:ext uri="{FF2B5EF4-FFF2-40B4-BE49-F238E27FC236}">
                  <a16:creationId xmlns:a16="http://schemas.microsoft.com/office/drawing/2014/main" id="{0010E4A3-D110-40C4-8D91-580D1B6500C2}"/>
                </a:ext>
              </a:extLst>
            </p:cNvPr>
            <p:cNvSpPr/>
            <p:nvPr/>
          </p:nvSpPr>
          <p:spPr>
            <a:xfrm>
              <a:off x="4721929" y="3420112"/>
              <a:ext cx="321851" cy="324681"/>
            </a:xfrm>
            <a:prstGeom prst="rect">
              <a:avLst/>
            </a:prstGeom>
            <a:solidFill>
              <a:srgbClr val="252A36"/>
            </a:solidFill>
            <a:ln w="12700" cap="flat">
              <a:noFill/>
              <a:miter lim="400000"/>
            </a:ln>
            <a:effectLst/>
          </p:spPr>
          <p:txBody>
            <a:bodyPr wrap="square" lIns="91428" tIns="45714" rIns="91428" bIns="45714" numCol="1" anchor="t">
              <a:normAutofit fontScale="47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9pPr>
            </a:lstStyle>
            <a:p>
              <a:pPr defTabSz="457154">
                <a:spcBef>
                  <a:spcPts val="5499"/>
                </a:spcBef>
              </a:pPr>
              <a:endParaRPr>
                <a:latin typeface="Arial"/>
                <a:ea typeface="微软雅黑"/>
                <a:cs typeface="+mn-ea"/>
                <a:sym typeface="+mn-lt"/>
              </a:endParaRPr>
            </a:p>
          </p:txBody>
        </p:sp>
        <p:sp>
          <p:nvSpPr>
            <p:cNvPr id="68" name="îṥḻïḑè">
              <a:extLst>
                <a:ext uri="{FF2B5EF4-FFF2-40B4-BE49-F238E27FC236}">
                  <a16:creationId xmlns:a16="http://schemas.microsoft.com/office/drawing/2014/main" id="{3D15B4F7-0BC5-43B8-B5FD-E6253DF72437}"/>
                </a:ext>
              </a:extLst>
            </p:cNvPr>
            <p:cNvSpPr/>
            <p:nvPr/>
          </p:nvSpPr>
          <p:spPr>
            <a:xfrm>
              <a:off x="3917301" y="3420112"/>
              <a:ext cx="804628" cy="1609256"/>
            </a:xfrm>
            <a:prstGeom prst="rect">
              <a:avLst/>
            </a:prstGeom>
            <a:solidFill>
              <a:srgbClr val="F78500"/>
            </a:solidFill>
            <a:ln w="12700" cap="flat">
              <a:noFill/>
              <a:miter lim="400000"/>
            </a:ln>
            <a:effectLst/>
          </p:spPr>
          <p:txBody>
            <a:bodyPr wrap="square" lIns="91428" tIns="45714" rIns="91428" bIns="45714" numCol="1" anchor="ctr" anchorCtr="0">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ts val="0"/>
                </a:spcAft>
                <a:buClrTx/>
                <a:buSzTx/>
                <a:buFontTx/>
                <a:buNone/>
                <a:tabLst/>
                <a:defRPr kumimoji="0" sz="5000" b="0" i="0" u="none" strike="noStrike" cap="none" spc="0" normalizeH="0" baseline="0">
                  <a:ln>
                    <a:noFill/>
                  </a:ln>
                  <a:solidFill>
                    <a:srgbClr val="333333"/>
                  </a:solidFill>
                  <a:effectLst/>
                  <a:uFillTx/>
                </a:defRPr>
              </a:lvl9pPr>
            </a:lstStyle>
            <a:p>
              <a:pPr defTabSz="457154">
                <a:spcBef>
                  <a:spcPts val="5499"/>
                </a:spcBef>
              </a:pPr>
              <a:r>
                <a:rPr lang="en-US" altLang="zh-CN" sz="3600" b="1" dirty="0">
                  <a:solidFill>
                    <a:srgbClr val="FFFFFF"/>
                  </a:solidFill>
                  <a:latin typeface="Arial"/>
                  <a:ea typeface="微软雅黑"/>
                  <a:cs typeface="+mn-ea"/>
                  <a:sym typeface="+mn-lt"/>
                </a:rPr>
                <a:t>2</a:t>
              </a:r>
              <a:endParaRPr sz="3600" b="1" dirty="0">
                <a:solidFill>
                  <a:srgbClr val="FFFFFF"/>
                </a:solidFill>
                <a:latin typeface="Arial"/>
                <a:ea typeface="微软雅黑"/>
                <a:cs typeface="+mn-ea"/>
                <a:sym typeface="+mn-lt"/>
              </a:endParaRPr>
            </a:p>
          </p:txBody>
        </p:sp>
        <p:sp>
          <p:nvSpPr>
            <p:cNvPr id="44" name="ïşlîḓé">
              <a:extLst>
                <a:ext uri="{FF2B5EF4-FFF2-40B4-BE49-F238E27FC236}">
                  <a16:creationId xmlns:a16="http://schemas.microsoft.com/office/drawing/2014/main" id="{A6FE1D3C-EBC6-4B82-BBB7-EF47B82E6CF4}"/>
                </a:ext>
              </a:extLst>
            </p:cNvPr>
            <p:cNvSpPr/>
            <p:nvPr/>
          </p:nvSpPr>
          <p:spPr bwMode="auto">
            <a:xfrm>
              <a:off x="4843049" y="1728748"/>
              <a:ext cx="1210208" cy="2016044"/>
            </a:xfrm>
            <a:custGeom>
              <a:avLst/>
              <a:gdLst>
                <a:gd name="T0" fmla="*/ 138 w 832"/>
                <a:gd name="T1" fmla="*/ 1386 h 1386"/>
                <a:gd name="T2" fmla="*/ 138 w 832"/>
                <a:gd name="T3" fmla="*/ 330 h 1386"/>
                <a:gd name="T4" fmla="*/ 0 w 832"/>
                <a:gd name="T5" fmla="*/ 330 h 1386"/>
                <a:gd name="T6" fmla="*/ 416 w 832"/>
                <a:gd name="T7" fmla="*/ 0 h 1386"/>
                <a:gd name="T8" fmla="*/ 832 w 832"/>
                <a:gd name="T9" fmla="*/ 330 h 1386"/>
                <a:gd name="T10" fmla="*/ 694 w 832"/>
                <a:gd name="T11" fmla="*/ 330 h 1386"/>
                <a:gd name="T12" fmla="*/ 694 w 832"/>
                <a:gd name="T13" fmla="*/ 1386 h 1386"/>
                <a:gd name="T14" fmla="*/ 138 w 832"/>
                <a:gd name="T15" fmla="*/ 1386 h 1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2" h="1386">
                  <a:moveTo>
                    <a:pt x="138" y="1386"/>
                  </a:moveTo>
                  <a:lnTo>
                    <a:pt x="138" y="330"/>
                  </a:lnTo>
                  <a:lnTo>
                    <a:pt x="0" y="330"/>
                  </a:lnTo>
                  <a:lnTo>
                    <a:pt x="416" y="0"/>
                  </a:lnTo>
                  <a:lnTo>
                    <a:pt x="832" y="330"/>
                  </a:lnTo>
                  <a:lnTo>
                    <a:pt x="694" y="330"/>
                  </a:lnTo>
                  <a:lnTo>
                    <a:pt x="694" y="1386"/>
                  </a:lnTo>
                  <a:lnTo>
                    <a:pt x="138" y="1386"/>
                  </a:lnTo>
                  <a:close/>
                </a:path>
              </a:pathLst>
            </a:custGeom>
            <a:solidFill>
              <a:srgbClr val="363E47"/>
            </a:solidFill>
            <a:ln>
              <a:noFill/>
            </a:ln>
          </p:spPr>
          <p:txBody>
            <a:bodyPr vert="horz" wrap="square" lIns="91428" tIns="45714" rIns="91428" bIns="45714" numCol="1" anchor="ctr" anchorCtr="0" compatLnSpc="1">
              <a:prstTxWarp prst="textNoShape">
                <a:avLst/>
              </a:prstTxWarp>
              <a:normAutofit/>
            </a:bodyPr>
            <a:lstStyle/>
            <a:p>
              <a:pPr algn="ctr" defTabSz="457154"/>
              <a:r>
                <a:rPr lang="en-US" altLang="zh-CN" sz="3600" b="1" dirty="0">
                  <a:solidFill>
                    <a:srgbClr val="FFFFFF"/>
                  </a:solidFill>
                  <a:latin typeface="Arial"/>
                  <a:ea typeface="微软雅黑"/>
                  <a:cs typeface="+mn-ea"/>
                  <a:sym typeface="+mn-lt"/>
                </a:rPr>
                <a:t>3</a:t>
              </a:r>
              <a:endParaRPr lang="zh-CN" altLang="en-US" sz="3600" b="1" dirty="0">
                <a:solidFill>
                  <a:srgbClr val="FFFFFF"/>
                </a:solidFill>
                <a:latin typeface="Arial"/>
                <a:ea typeface="微软雅黑"/>
                <a:cs typeface="+mn-ea"/>
                <a:sym typeface="+mn-lt"/>
              </a:endParaRPr>
            </a:p>
          </p:txBody>
        </p:sp>
      </p:grpSp>
      <p:grpSp>
        <p:nvGrpSpPr>
          <p:cNvPr id="88" name="îṣľiḋe">
            <a:extLst>
              <a:ext uri="{FF2B5EF4-FFF2-40B4-BE49-F238E27FC236}">
                <a16:creationId xmlns:a16="http://schemas.microsoft.com/office/drawing/2014/main" id="{12D24A4C-C32F-4556-9260-3F4B599C19F6}"/>
              </a:ext>
            </a:extLst>
          </p:cNvPr>
          <p:cNvGrpSpPr/>
          <p:nvPr/>
        </p:nvGrpSpPr>
        <p:grpSpPr>
          <a:xfrm>
            <a:off x="5099363" y="5219470"/>
            <a:ext cx="437969" cy="465114"/>
            <a:chOff x="3552295" y="5250042"/>
            <a:chExt cx="478054" cy="478054"/>
          </a:xfrm>
        </p:grpSpPr>
        <p:sp>
          <p:nvSpPr>
            <p:cNvPr id="89" name="íŝḻîďe">
              <a:extLst>
                <a:ext uri="{FF2B5EF4-FFF2-40B4-BE49-F238E27FC236}">
                  <a16:creationId xmlns:a16="http://schemas.microsoft.com/office/drawing/2014/main" id="{826F855D-9A29-4BE3-B8EE-7F35FBABADCF}"/>
                </a:ext>
              </a:extLst>
            </p:cNvPr>
            <p:cNvSpPr/>
            <p:nvPr/>
          </p:nvSpPr>
          <p:spPr>
            <a:xfrm>
              <a:off x="3552295" y="5250042"/>
              <a:ext cx="478054" cy="478054"/>
            </a:xfrm>
            <a:prstGeom prst="ellipse">
              <a:avLst/>
            </a:prstGeom>
            <a:solidFill>
              <a:srgbClr val="363E47"/>
            </a:solidFill>
            <a:ln w="57150" cap="flat" cmpd="sng" algn="ctr">
              <a:noFill/>
              <a:prstDash val="solid"/>
              <a:miter lim="800000"/>
            </a:ln>
            <a:effectLst/>
          </p:spPr>
          <p:txBody>
            <a:bodyPr wrap="square" lIns="91428" tIns="45714" rIns="91428" bIns="45714" rtlCol="0" anchor="ctr">
              <a:normAutofit fontScale="92500"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54">
                <a:defRPr/>
              </a:pPr>
              <a:endParaRPr lang="de-DE">
                <a:solidFill>
                  <a:sysClr val="windowText" lastClr="000000"/>
                </a:solidFill>
                <a:latin typeface="Arial"/>
                <a:ea typeface="微软雅黑"/>
                <a:cs typeface="+mn-ea"/>
                <a:sym typeface="+mn-lt"/>
              </a:endParaRPr>
            </a:p>
          </p:txBody>
        </p:sp>
        <p:sp>
          <p:nvSpPr>
            <p:cNvPr id="90" name="îŝ1ïḑé">
              <a:extLst>
                <a:ext uri="{FF2B5EF4-FFF2-40B4-BE49-F238E27FC236}">
                  <a16:creationId xmlns:a16="http://schemas.microsoft.com/office/drawing/2014/main" id="{E8187616-E2C4-4C6A-BEAF-E74F91A837CD}"/>
                </a:ext>
              </a:extLst>
            </p:cNvPr>
            <p:cNvSpPr/>
            <p:nvPr/>
          </p:nvSpPr>
          <p:spPr>
            <a:xfrm>
              <a:off x="3669951" y="5376984"/>
              <a:ext cx="242742" cy="22416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ysClr val="window" lastClr="FFFFFF"/>
            </a:solidFill>
            <a:ln>
              <a:noFill/>
            </a:ln>
            <a:effectLst/>
          </p:spPr>
          <p:txBody>
            <a:bodyPr wrap="square" lIns="91428" tIns="45714" rIns="91428" bIns="45714" anchor="ctr" anchorCtr="0">
              <a:normAutofit fontScale="5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54">
                <a:defRPr/>
              </a:pPr>
              <a:endParaRPr>
                <a:solidFill>
                  <a:sysClr val="windowText" lastClr="000000"/>
                </a:solidFill>
                <a:latin typeface="Arial"/>
                <a:ea typeface="微软雅黑"/>
                <a:cs typeface="+mn-ea"/>
                <a:sym typeface="+mn-lt"/>
              </a:endParaRPr>
            </a:p>
          </p:txBody>
        </p:sp>
      </p:grpSp>
      <p:grpSp>
        <p:nvGrpSpPr>
          <p:cNvPr id="47" name="íṣḷîde">
            <a:extLst>
              <a:ext uri="{FF2B5EF4-FFF2-40B4-BE49-F238E27FC236}">
                <a16:creationId xmlns:a16="http://schemas.microsoft.com/office/drawing/2014/main" id="{64ED9AFD-E677-416D-8E6A-237E67E09BA0}"/>
              </a:ext>
            </a:extLst>
          </p:cNvPr>
          <p:cNvGrpSpPr/>
          <p:nvPr/>
        </p:nvGrpSpPr>
        <p:grpSpPr>
          <a:xfrm>
            <a:off x="7347418" y="2452503"/>
            <a:ext cx="437969" cy="465114"/>
            <a:chOff x="6014698" y="2237237"/>
            <a:chExt cx="478054" cy="478054"/>
          </a:xfrm>
        </p:grpSpPr>
        <p:sp>
          <p:nvSpPr>
            <p:cNvPr id="61" name="i$1íḑe">
              <a:extLst>
                <a:ext uri="{FF2B5EF4-FFF2-40B4-BE49-F238E27FC236}">
                  <a16:creationId xmlns:a16="http://schemas.microsoft.com/office/drawing/2014/main" id="{70BADB6E-01A6-446D-BFAA-EF69DC50DDE2}"/>
                </a:ext>
              </a:extLst>
            </p:cNvPr>
            <p:cNvSpPr/>
            <p:nvPr/>
          </p:nvSpPr>
          <p:spPr>
            <a:xfrm>
              <a:off x="6014698" y="2237237"/>
              <a:ext cx="478054" cy="478054"/>
            </a:xfrm>
            <a:prstGeom prst="ellipse">
              <a:avLst/>
            </a:prstGeom>
            <a:solidFill>
              <a:srgbClr val="363E47"/>
            </a:solidFill>
            <a:ln w="57150" cap="flat" cmpd="sng" algn="ctr">
              <a:noFill/>
              <a:prstDash val="solid"/>
              <a:miter lim="800000"/>
            </a:ln>
            <a:effectLst/>
          </p:spPr>
          <p:txBody>
            <a:bodyPr wrap="square" lIns="91428" tIns="45714" rIns="91428" bIns="45714" rtlCol="0" anchor="ctr">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57154">
                <a:defRPr/>
              </a:pPr>
              <a:endParaRPr lang="de-DE">
                <a:solidFill>
                  <a:sysClr val="windowText" lastClr="000000"/>
                </a:solidFill>
                <a:latin typeface="Arial"/>
                <a:ea typeface="微软雅黑"/>
                <a:cs typeface="+mn-ea"/>
                <a:sym typeface="+mn-lt"/>
              </a:endParaRPr>
            </a:p>
          </p:txBody>
        </p:sp>
        <p:sp>
          <p:nvSpPr>
            <p:cNvPr id="62" name="ïṧḷiďe">
              <a:extLst>
                <a:ext uri="{FF2B5EF4-FFF2-40B4-BE49-F238E27FC236}">
                  <a16:creationId xmlns:a16="http://schemas.microsoft.com/office/drawing/2014/main" id="{69FF7172-9EBE-46BC-933A-332513EF84AF}"/>
                </a:ext>
              </a:extLst>
            </p:cNvPr>
            <p:cNvSpPr/>
            <p:nvPr/>
          </p:nvSpPr>
          <p:spPr>
            <a:xfrm>
              <a:off x="6132343" y="2361065"/>
              <a:ext cx="242742" cy="230402"/>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ysClr val="window" lastClr="FFFFFF"/>
            </a:solidFill>
            <a:ln>
              <a:noFill/>
            </a:ln>
            <a:effectLst/>
          </p:spPr>
          <p:txBody>
            <a:bodyPr wrap="square" lIns="91428" tIns="45714" rIns="91428" bIns="45714" anchor="ctr" anchorCtr="0">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457154">
                <a:defRPr/>
              </a:pPr>
              <a:endParaRPr>
                <a:solidFill>
                  <a:sysClr val="windowText" lastClr="000000"/>
                </a:solidFill>
                <a:latin typeface="Arial"/>
                <a:ea typeface="微软雅黑"/>
                <a:cs typeface="+mn-ea"/>
                <a:sym typeface="+mn-lt"/>
              </a:endParaRPr>
            </a:p>
          </p:txBody>
        </p:sp>
      </p:grpSp>
      <p:grpSp>
        <p:nvGrpSpPr>
          <p:cNvPr id="85" name="îŝļíďe">
            <a:extLst>
              <a:ext uri="{FF2B5EF4-FFF2-40B4-BE49-F238E27FC236}">
                <a16:creationId xmlns:a16="http://schemas.microsoft.com/office/drawing/2014/main" id="{22DEF9D2-7A38-4717-8CDF-063E1BC7ACDF}"/>
              </a:ext>
            </a:extLst>
          </p:cNvPr>
          <p:cNvGrpSpPr/>
          <p:nvPr/>
        </p:nvGrpSpPr>
        <p:grpSpPr>
          <a:xfrm>
            <a:off x="6225695" y="3940278"/>
            <a:ext cx="437969" cy="465114"/>
            <a:chOff x="4687385" y="3853773"/>
            <a:chExt cx="478054" cy="478054"/>
          </a:xfrm>
        </p:grpSpPr>
        <p:sp>
          <p:nvSpPr>
            <p:cNvPr id="86" name="íṧľïḑê">
              <a:extLst>
                <a:ext uri="{FF2B5EF4-FFF2-40B4-BE49-F238E27FC236}">
                  <a16:creationId xmlns:a16="http://schemas.microsoft.com/office/drawing/2014/main" id="{3CA8B791-C7C5-4AB6-A926-E386A568A235}"/>
                </a:ext>
              </a:extLst>
            </p:cNvPr>
            <p:cNvSpPr/>
            <p:nvPr/>
          </p:nvSpPr>
          <p:spPr>
            <a:xfrm>
              <a:off x="4687385" y="3853773"/>
              <a:ext cx="478054" cy="478054"/>
            </a:xfrm>
            <a:prstGeom prst="ellipse">
              <a:avLst/>
            </a:prstGeom>
            <a:solidFill>
              <a:srgbClr val="F78500"/>
            </a:solidFill>
            <a:ln w="57150" cap="flat" cmpd="sng" algn="ctr">
              <a:noFill/>
              <a:prstDash val="solid"/>
              <a:miter lim="800000"/>
            </a:ln>
            <a:effectLst/>
          </p:spPr>
          <p:txBody>
            <a:bodyPr wrap="square" lIns="91428" tIns="45714" rIns="91428" bIns="45714" rtlCol="0" anchor="ctr">
              <a:normAutofit fontScale="92500"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54">
                <a:defRPr/>
              </a:pPr>
              <a:endParaRPr lang="de-DE">
                <a:solidFill>
                  <a:sysClr val="windowText" lastClr="000000"/>
                </a:solidFill>
                <a:latin typeface="Arial"/>
                <a:ea typeface="微软雅黑"/>
                <a:cs typeface="+mn-ea"/>
                <a:sym typeface="+mn-lt"/>
              </a:endParaRPr>
            </a:p>
          </p:txBody>
        </p:sp>
        <p:sp>
          <p:nvSpPr>
            <p:cNvPr id="87" name="ïšľíḍé">
              <a:extLst>
                <a:ext uri="{FF2B5EF4-FFF2-40B4-BE49-F238E27FC236}">
                  <a16:creationId xmlns:a16="http://schemas.microsoft.com/office/drawing/2014/main" id="{F403722F-FAC8-4BC1-9E40-BBE4BA71C61A}"/>
                </a:ext>
              </a:extLst>
            </p:cNvPr>
            <p:cNvSpPr/>
            <p:nvPr/>
          </p:nvSpPr>
          <p:spPr>
            <a:xfrm>
              <a:off x="4815711" y="3971431"/>
              <a:ext cx="221379" cy="24274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ysClr val="window" lastClr="FFFFFF"/>
            </a:solidFill>
            <a:ln>
              <a:noFill/>
            </a:ln>
            <a:effectLst/>
          </p:spPr>
          <p:txBody>
            <a:bodyPr wrap="square" lIns="91428" tIns="45714" rIns="91428" bIns="45714" anchor="ctr" anchorCtr="0">
              <a:normAutofit fontScale="6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54">
                <a:defRPr/>
              </a:pPr>
              <a:endParaRPr>
                <a:solidFill>
                  <a:sysClr val="windowText" lastClr="000000"/>
                </a:solidFill>
                <a:latin typeface="Arial"/>
                <a:ea typeface="微软雅黑"/>
                <a:cs typeface="+mn-ea"/>
                <a:sym typeface="+mn-lt"/>
              </a:endParaRPr>
            </a:p>
          </p:txBody>
        </p:sp>
      </p:grpSp>
      <p:cxnSp>
        <p:nvCxnSpPr>
          <p:cNvPr id="51" name="直接连接符 50">
            <a:extLst>
              <a:ext uri="{FF2B5EF4-FFF2-40B4-BE49-F238E27FC236}">
                <a16:creationId xmlns:a16="http://schemas.microsoft.com/office/drawing/2014/main" id="{174CF43E-93A3-44A7-839B-BA4858958FDC}"/>
              </a:ext>
            </a:extLst>
          </p:cNvPr>
          <p:cNvCxnSpPr>
            <a:cxnSpLocks/>
          </p:cNvCxnSpPr>
          <p:nvPr/>
        </p:nvCxnSpPr>
        <p:spPr>
          <a:xfrm>
            <a:off x="7510367" y="3289577"/>
            <a:ext cx="437340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4700194-E4E1-4BFB-82A1-E4213E1107EB}"/>
              </a:ext>
            </a:extLst>
          </p:cNvPr>
          <p:cNvCxnSpPr>
            <a:cxnSpLocks/>
          </p:cNvCxnSpPr>
          <p:nvPr/>
        </p:nvCxnSpPr>
        <p:spPr>
          <a:xfrm>
            <a:off x="6439528" y="4777352"/>
            <a:ext cx="544424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9DAE685-D19D-4917-B7D6-40D8B1CB0CAA}"/>
              </a:ext>
            </a:extLst>
          </p:cNvPr>
          <p:cNvCxnSpPr>
            <a:cxnSpLocks/>
          </p:cNvCxnSpPr>
          <p:nvPr/>
        </p:nvCxnSpPr>
        <p:spPr>
          <a:xfrm>
            <a:off x="5364288" y="6056543"/>
            <a:ext cx="6519484" cy="0"/>
          </a:xfrm>
          <a:prstGeom prst="line">
            <a:avLst/>
          </a:prstGeom>
          <a:ln w="12700" cap="rnd">
            <a:solidFill>
              <a:srgbClr val="363E47"/>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125B11EE-6BE8-4735-B010-568D66B982C6}"/>
              </a:ext>
            </a:extLst>
          </p:cNvPr>
          <p:cNvSpPr txBox="1"/>
          <p:nvPr/>
        </p:nvSpPr>
        <p:spPr>
          <a:xfrm>
            <a:off x="361232" y="2568404"/>
            <a:ext cx="3582996" cy="1722779"/>
          </a:xfrm>
          <a:prstGeom prst="rect">
            <a:avLst/>
          </a:prstGeom>
          <a:noFill/>
        </p:spPr>
        <p:txBody>
          <a:bodyPr wrap="square">
            <a:spAutoFit/>
            <a:scene3d>
              <a:camera prst="orthographicFront"/>
              <a:lightRig rig="threePt" dir="t"/>
            </a:scene3d>
            <a:sp3d contourW="12700"/>
          </a:bodyPr>
          <a:lstStyle/>
          <a:p>
            <a:pPr algn="ctr" defTabSz="457154">
              <a:lnSpc>
                <a:spcPct val="130000"/>
              </a:lnSpc>
              <a:defRPr/>
            </a:pPr>
            <a:r>
              <a:rPr lang="en-US" altLang="zh-CN" sz="3600" b="1" dirty="0">
                <a:effectLst>
                  <a:outerShdw blurRad="38100" dist="38100" dir="2700000" algn="tl">
                    <a:srgbClr val="000000">
                      <a:alpha val="43137"/>
                    </a:srgbClr>
                  </a:outerShdw>
                </a:effectLst>
              </a:rPr>
              <a:t>Gaitset</a:t>
            </a:r>
            <a:r>
              <a:rPr lang="en-US" altLang="zh-CN" sz="2400" b="1" dirty="0"/>
              <a:t>: Regarding Gait as a Set for Cross-View Gait Recognition</a:t>
            </a:r>
            <a:endParaRPr lang="en-US" altLang="zh-CN" sz="1600" dirty="0">
              <a:latin typeface="Arial"/>
              <a:ea typeface="微软雅黑"/>
              <a:cs typeface="+mn-ea"/>
              <a:sym typeface="+mn-lt"/>
            </a:endParaRPr>
          </a:p>
        </p:txBody>
      </p:sp>
      <p:grpSp>
        <p:nvGrpSpPr>
          <p:cNvPr id="78" name="组合 77">
            <a:extLst>
              <a:ext uri="{FF2B5EF4-FFF2-40B4-BE49-F238E27FC236}">
                <a16:creationId xmlns:a16="http://schemas.microsoft.com/office/drawing/2014/main" id="{82CB3F69-8E56-4D2C-AB48-8A5D9036451D}"/>
              </a:ext>
            </a:extLst>
          </p:cNvPr>
          <p:cNvGrpSpPr/>
          <p:nvPr/>
        </p:nvGrpSpPr>
        <p:grpSpPr>
          <a:xfrm>
            <a:off x="5835958" y="5102024"/>
            <a:ext cx="4313347" cy="1223798"/>
            <a:chOff x="6834212" y="2475573"/>
            <a:chExt cx="3587110" cy="1152526"/>
          </a:xfrm>
        </p:grpSpPr>
        <p:sp>
          <p:nvSpPr>
            <p:cNvPr id="76" name="文本框 75">
              <a:extLst>
                <a:ext uri="{FF2B5EF4-FFF2-40B4-BE49-F238E27FC236}">
                  <a16:creationId xmlns:a16="http://schemas.microsoft.com/office/drawing/2014/main" id="{FCBE5F5E-D1B9-41C3-8132-F29F4492E7B4}"/>
                </a:ext>
              </a:extLst>
            </p:cNvPr>
            <p:cNvSpPr txBox="1"/>
            <p:nvPr/>
          </p:nvSpPr>
          <p:spPr>
            <a:xfrm>
              <a:off x="6834213" y="2475573"/>
              <a:ext cx="1467935" cy="584851"/>
            </a:xfrm>
            <a:prstGeom prst="rect">
              <a:avLst/>
            </a:prstGeom>
            <a:noFill/>
          </p:spPr>
          <p:txBody>
            <a:bodyPr wrap="square" rtlCol="0">
              <a:spAutoFit/>
              <a:scene3d>
                <a:camera prst="orthographicFront"/>
                <a:lightRig rig="threePt" dir="t"/>
              </a:scene3d>
              <a:sp3d contourW="12700"/>
            </a:bodyPr>
            <a:lstStyle/>
            <a:p>
              <a:pPr algn="dist" defTabSz="457154"/>
              <a:r>
                <a:rPr lang="zh-CN" altLang="en-US" sz="3200" b="1" dirty="0">
                  <a:solidFill>
                    <a:srgbClr val="000000"/>
                  </a:solidFill>
                  <a:latin typeface="Arial"/>
                  <a:ea typeface="微软雅黑"/>
                  <a:cs typeface="+mn-ea"/>
                  <a:sym typeface="+mn-lt"/>
                </a:rPr>
                <a:t>数据集</a:t>
              </a:r>
            </a:p>
          </p:txBody>
        </p:sp>
        <p:sp>
          <p:nvSpPr>
            <p:cNvPr id="77" name="文本框 76">
              <a:extLst>
                <a:ext uri="{FF2B5EF4-FFF2-40B4-BE49-F238E27FC236}">
                  <a16:creationId xmlns:a16="http://schemas.microsoft.com/office/drawing/2014/main" id="{233D3910-976C-4944-859A-C1A84E0ECD9E}"/>
                </a:ext>
              </a:extLst>
            </p:cNvPr>
            <p:cNvSpPr txBox="1"/>
            <p:nvPr/>
          </p:nvSpPr>
          <p:spPr>
            <a:xfrm>
              <a:off x="6834212" y="2970205"/>
              <a:ext cx="3587110" cy="657894"/>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600" dirty="0">
                  <a:solidFill>
                    <a:srgbClr val="000000">
                      <a:lumMod val="50000"/>
                      <a:lumOff val="50000"/>
                    </a:srgbClr>
                  </a:solidFill>
                  <a:latin typeface="Arial"/>
                  <a:ea typeface="微软雅黑"/>
                  <a:cs typeface="+mn-ea"/>
                  <a:sym typeface="+mn-lt"/>
                </a:rPr>
                <a:t>CASIA-B-</a:t>
              </a:r>
              <a:r>
                <a:rPr lang="zh-CN" altLang="en-US" sz="1600" dirty="0">
                  <a:solidFill>
                    <a:srgbClr val="000000">
                      <a:lumMod val="50000"/>
                      <a:lumOff val="50000"/>
                    </a:srgbClr>
                  </a:solidFill>
                  <a:latin typeface="Arial"/>
                  <a:ea typeface="微软雅黑"/>
                  <a:cs typeface="+mn-ea"/>
                  <a:sym typeface="+mn-lt"/>
                </a:rPr>
                <a:t>步态周期图，每个人一个图片集合</a:t>
              </a:r>
              <a:endParaRPr lang="en-US" altLang="zh-CN" sz="1600" dirty="0">
                <a:solidFill>
                  <a:srgbClr val="000000">
                    <a:lumMod val="50000"/>
                    <a:lumOff val="50000"/>
                  </a:srgbClr>
                </a:solidFill>
                <a:latin typeface="Arial"/>
                <a:ea typeface="微软雅黑"/>
                <a:cs typeface="+mn-ea"/>
                <a:sym typeface="+mn-lt"/>
              </a:endParaRPr>
            </a:p>
          </p:txBody>
        </p:sp>
      </p:grpSp>
      <p:grpSp>
        <p:nvGrpSpPr>
          <p:cNvPr id="79" name="组合 78">
            <a:extLst>
              <a:ext uri="{FF2B5EF4-FFF2-40B4-BE49-F238E27FC236}">
                <a16:creationId xmlns:a16="http://schemas.microsoft.com/office/drawing/2014/main" id="{BCFFCB78-C845-430E-ACA4-DCA42181C19F}"/>
              </a:ext>
            </a:extLst>
          </p:cNvPr>
          <p:cNvGrpSpPr/>
          <p:nvPr/>
        </p:nvGrpSpPr>
        <p:grpSpPr>
          <a:xfrm>
            <a:off x="8086927" y="2261111"/>
            <a:ext cx="4522231" cy="996580"/>
            <a:chOff x="6834212" y="2475574"/>
            <a:chExt cx="4522820" cy="786696"/>
          </a:xfrm>
        </p:grpSpPr>
        <p:sp>
          <p:nvSpPr>
            <p:cNvPr id="80" name="文本框 79">
              <a:extLst>
                <a:ext uri="{FF2B5EF4-FFF2-40B4-BE49-F238E27FC236}">
                  <a16:creationId xmlns:a16="http://schemas.microsoft.com/office/drawing/2014/main" id="{87722CB1-1C1D-40F1-943D-4500F5C25C61}"/>
                </a:ext>
              </a:extLst>
            </p:cNvPr>
            <p:cNvSpPr txBox="1"/>
            <p:nvPr/>
          </p:nvSpPr>
          <p:spPr>
            <a:xfrm>
              <a:off x="6834212" y="2475574"/>
              <a:ext cx="3047091" cy="584850"/>
            </a:xfrm>
            <a:prstGeom prst="rect">
              <a:avLst/>
            </a:prstGeom>
            <a:noFill/>
          </p:spPr>
          <p:txBody>
            <a:bodyPr wrap="square" rtlCol="0">
              <a:spAutoFit/>
              <a:scene3d>
                <a:camera prst="orthographicFront"/>
                <a:lightRig rig="threePt" dir="t"/>
              </a:scene3d>
              <a:sp3d contourW="12700"/>
            </a:bodyPr>
            <a:lstStyle/>
            <a:p>
              <a:pPr algn="dist" defTabSz="457154"/>
              <a:r>
                <a:rPr lang="en-US" altLang="zh-CN" sz="3200" b="1" dirty="0">
                  <a:solidFill>
                    <a:srgbClr val="000000"/>
                  </a:solidFill>
                  <a:latin typeface="Arial"/>
                  <a:ea typeface="微软雅黑"/>
                  <a:cs typeface="+mn-ea"/>
                  <a:sym typeface="+mn-lt"/>
                </a:rPr>
                <a:t>Loss function</a:t>
              </a:r>
              <a:endParaRPr lang="zh-CN" altLang="en-US" sz="3200" b="1" dirty="0">
                <a:solidFill>
                  <a:srgbClr val="000000"/>
                </a:solidFill>
                <a:latin typeface="Arial"/>
                <a:ea typeface="微软雅黑"/>
                <a:cs typeface="+mn-ea"/>
                <a:sym typeface="+mn-lt"/>
              </a:endParaRPr>
            </a:p>
          </p:txBody>
        </p:sp>
        <p:sp>
          <p:nvSpPr>
            <p:cNvPr id="81" name="文本框 80">
              <a:extLst>
                <a:ext uri="{FF2B5EF4-FFF2-40B4-BE49-F238E27FC236}">
                  <a16:creationId xmlns:a16="http://schemas.microsoft.com/office/drawing/2014/main" id="{E0EA6C28-4FA3-4FA4-85AC-4F4B5511B949}"/>
                </a:ext>
              </a:extLst>
            </p:cNvPr>
            <p:cNvSpPr txBox="1"/>
            <p:nvPr/>
          </p:nvSpPr>
          <p:spPr>
            <a:xfrm>
              <a:off x="6834212" y="2899880"/>
              <a:ext cx="4522820" cy="362390"/>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600" dirty="0">
                  <a:solidFill>
                    <a:srgbClr val="000000">
                      <a:lumMod val="50000"/>
                      <a:lumOff val="50000"/>
                    </a:srgbClr>
                  </a:solidFill>
                  <a:latin typeface="Arial"/>
                  <a:ea typeface="微软雅黑"/>
                  <a:cs typeface="+mn-ea"/>
                  <a:sym typeface="+mn-lt"/>
                </a:rPr>
                <a:t>triplet loss </a:t>
              </a:r>
              <a:r>
                <a:rPr lang="zh-CN" altLang="en-US" sz="1600" dirty="0">
                  <a:solidFill>
                    <a:srgbClr val="000000">
                      <a:lumMod val="50000"/>
                      <a:lumOff val="50000"/>
                    </a:srgbClr>
                  </a:solidFill>
                  <a:latin typeface="Arial"/>
                  <a:ea typeface="微软雅黑"/>
                  <a:cs typeface="+mn-ea"/>
                  <a:sym typeface="+mn-lt"/>
                </a:rPr>
                <a:t>三元组损失</a:t>
              </a:r>
              <a:endParaRPr lang="en-US" altLang="zh-CN" sz="1600" dirty="0">
                <a:solidFill>
                  <a:srgbClr val="000000">
                    <a:lumMod val="50000"/>
                    <a:lumOff val="50000"/>
                  </a:srgbClr>
                </a:solidFill>
                <a:latin typeface="Arial"/>
                <a:ea typeface="微软雅黑"/>
                <a:cs typeface="+mn-ea"/>
                <a:sym typeface="+mn-lt"/>
              </a:endParaRPr>
            </a:p>
          </p:txBody>
        </p:sp>
      </p:grpSp>
      <p:grpSp>
        <p:nvGrpSpPr>
          <p:cNvPr id="82" name="组合 81">
            <a:extLst>
              <a:ext uri="{FF2B5EF4-FFF2-40B4-BE49-F238E27FC236}">
                <a16:creationId xmlns:a16="http://schemas.microsoft.com/office/drawing/2014/main" id="{800906EA-277D-405E-8E7E-F6AF7C87FD2E}"/>
              </a:ext>
            </a:extLst>
          </p:cNvPr>
          <p:cNvGrpSpPr/>
          <p:nvPr/>
        </p:nvGrpSpPr>
        <p:grpSpPr>
          <a:xfrm>
            <a:off x="7035115" y="3825666"/>
            <a:ext cx="5116612" cy="907226"/>
            <a:chOff x="6834211" y="2475574"/>
            <a:chExt cx="5991148" cy="854391"/>
          </a:xfrm>
        </p:grpSpPr>
        <p:sp>
          <p:nvSpPr>
            <p:cNvPr id="83" name="文本框 82">
              <a:extLst>
                <a:ext uri="{FF2B5EF4-FFF2-40B4-BE49-F238E27FC236}">
                  <a16:creationId xmlns:a16="http://schemas.microsoft.com/office/drawing/2014/main" id="{7407CFB6-9D57-4947-9435-1D4DA94698BD}"/>
                </a:ext>
              </a:extLst>
            </p:cNvPr>
            <p:cNvSpPr txBox="1"/>
            <p:nvPr/>
          </p:nvSpPr>
          <p:spPr>
            <a:xfrm>
              <a:off x="6834211" y="2475574"/>
              <a:ext cx="2544128" cy="550719"/>
            </a:xfrm>
            <a:prstGeom prst="rect">
              <a:avLst/>
            </a:prstGeom>
            <a:noFill/>
          </p:spPr>
          <p:txBody>
            <a:bodyPr wrap="square" rtlCol="0">
              <a:spAutoFit/>
              <a:scene3d>
                <a:camera prst="orthographicFront"/>
                <a:lightRig rig="threePt" dir="t"/>
              </a:scene3d>
              <a:sp3d contourW="12700"/>
            </a:bodyPr>
            <a:lstStyle/>
            <a:p>
              <a:pPr algn="dist" defTabSz="457154"/>
              <a:r>
                <a:rPr lang="zh-CN" altLang="en-US" sz="3200" b="1" dirty="0">
                  <a:solidFill>
                    <a:srgbClr val="000000"/>
                  </a:solidFill>
                  <a:latin typeface="Arial"/>
                  <a:ea typeface="微软雅黑"/>
                  <a:cs typeface="+mn-ea"/>
                  <a:sym typeface="+mn-lt"/>
                </a:rPr>
                <a:t>网络结构</a:t>
              </a:r>
            </a:p>
          </p:txBody>
        </p:sp>
        <p:sp>
          <p:nvSpPr>
            <p:cNvPr id="84" name="文本框 83">
              <a:extLst>
                <a:ext uri="{FF2B5EF4-FFF2-40B4-BE49-F238E27FC236}">
                  <a16:creationId xmlns:a16="http://schemas.microsoft.com/office/drawing/2014/main" id="{0D7424FC-B199-484F-A894-AFDE3D0485C7}"/>
                </a:ext>
              </a:extLst>
            </p:cNvPr>
            <p:cNvSpPr txBox="1"/>
            <p:nvPr/>
          </p:nvSpPr>
          <p:spPr>
            <a:xfrm>
              <a:off x="6858163" y="2969306"/>
              <a:ext cx="5967196" cy="360659"/>
            </a:xfrm>
            <a:prstGeom prst="rect">
              <a:avLst/>
            </a:prstGeom>
            <a:noFill/>
          </p:spPr>
          <p:txBody>
            <a:bodyPr wrap="square">
              <a:spAutoFit/>
              <a:scene3d>
                <a:camera prst="orthographicFront"/>
                <a:lightRig rig="threePt" dir="t"/>
              </a:scene3d>
              <a:sp3d contourW="12700"/>
            </a:bodyPr>
            <a:lstStyle/>
            <a:p>
              <a:pPr defTabSz="457154">
                <a:lnSpc>
                  <a:spcPct val="120000"/>
                </a:lnSpc>
                <a:defRPr/>
              </a:pPr>
              <a:r>
                <a:rPr lang="en-US" altLang="zh-CN" sz="1600" dirty="0">
                  <a:solidFill>
                    <a:srgbClr val="000000">
                      <a:lumMod val="50000"/>
                      <a:lumOff val="50000"/>
                    </a:srgbClr>
                  </a:solidFill>
                  <a:latin typeface="Arial"/>
                  <a:ea typeface="微软雅黑"/>
                  <a:cs typeface="+mn-ea"/>
                  <a:sym typeface="+mn-lt"/>
                </a:rPr>
                <a:t>Gaitset</a:t>
              </a:r>
            </a:p>
          </p:txBody>
        </p:sp>
      </p:grpSp>
    </p:spTree>
    <p:extLst>
      <p:ext uri="{BB962C8B-B14F-4D97-AF65-F5344CB8AC3E}">
        <p14:creationId xmlns:p14="http://schemas.microsoft.com/office/powerpoint/2010/main" val="25623161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down)">
                                      <p:cBhvr>
                                        <p:cTn id="13" dur="500"/>
                                        <p:tgtEl>
                                          <p:spTgt spid="91"/>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88"/>
                                        </p:tgtEl>
                                        <p:attrNameLst>
                                          <p:attrName>style.visibility</p:attrName>
                                        </p:attrNameLst>
                                      </p:cBhvr>
                                      <p:to>
                                        <p:strVal val="visible"/>
                                      </p:to>
                                    </p:set>
                                    <p:anim calcmode="lin" valueType="num">
                                      <p:cBhvr>
                                        <p:cTn id="17" dur="500" fill="hold"/>
                                        <p:tgtEl>
                                          <p:spTgt spid="88"/>
                                        </p:tgtEl>
                                        <p:attrNameLst>
                                          <p:attrName>ppt_w</p:attrName>
                                        </p:attrNameLst>
                                      </p:cBhvr>
                                      <p:tavLst>
                                        <p:tav tm="0">
                                          <p:val>
                                            <p:fltVal val="0"/>
                                          </p:val>
                                        </p:tav>
                                        <p:tav tm="100000">
                                          <p:val>
                                            <p:strVal val="#ppt_w"/>
                                          </p:val>
                                        </p:tav>
                                      </p:tavLst>
                                    </p:anim>
                                    <p:anim calcmode="lin" valueType="num">
                                      <p:cBhvr>
                                        <p:cTn id="18" dur="500" fill="hold"/>
                                        <p:tgtEl>
                                          <p:spTgt spid="88"/>
                                        </p:tgtEl>
                                        <p:attrNameLst>
                                          <p:attrName>ppt_h</p:attrName>
                                        </p:attrNameLst>
                                      </p:cBhvr>
                                      <p:tavLst>
                                        <p:tav tm="0">
                                          <p:val>
                                            <p:fltVal val="0"/>
                                          </p:val>
                                        </p:tav>
                                        <p:tav tm="100000">
                                          <p:val>
                                            <p:strVal val="#ppt_h"/>
                                          </p:val>
                                        </p:tav>
                                      </p:tavLst>
                                    </p:anim>
                                    <p:animEffect transition="in" filter="fade">
                                      <p:cBhvr>
                                        <p:cTn id="19" dur="500"/>
                                        <p:tgtEl>
                                          <p:spTgt spid="8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wipe(left)">
                                      <p:cBhvr>
                                        <p:cTn id="33" dur="500"/>
                                        <p:tgtEl>
                                          <p:spTgt spid="79"/>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fill="hold"/>
                                        <p:tgtEl>
                                          <p:spTgt spid="47"/>
                                        </p:tgtEl>
                                        <p:attrNameLst>
                                          <p:attrName>ppt_w</p:attrName>
                                        </p:attrNameLst>
                                      </p:cBhvr>
                                      <p:tavLst>
                                        <p:tav tm="0">
                                          <p:val>
                                            <p:fltVal val="0"/>
                                          </p:val>
                                        </p:tav>
                                        <p:tav tm="100000">
                                          <p:val>
                                            <p:strVal val="#ppt_w"/>
                                          </p:val>
                                        </p:tav>
                                      </p:tavLst>
                                    </p:anim>
                                    <p:anim calcmode="lin" valueType="num">
                                      <p:cBhvr>
                                        <p:cTn id="38" dur="500" fill="hold"/>
                                        <p:tgtEl>
                                          <p:spTgt spid="47"/>
                                        </p:tgtEl>
                                        <p:attrNameLst>
                                          <p:attrName>ppt_h</p:attrName>
                                        </p:attrNameLst>
                                      </p:cBhvr>
                                      <p:tavLst>
                                        <p:tav tm="0">
                                          <p:val>
                                            <p:fltVal val="0"/>
                                          </p:val>
                                        </p:tav>
                                        <p:tav tm="100000">
                                          <p:val>
                                            <p:strVal val="#ppt_h"/>
                                          </p:val>
                                        </p:tav>
                                      </p:tavLst>
                                    </p:anim>
                                    <p:animEffect transition="in" filter="fade">
                                      <p:cBhvr>
                                        <p:cTn id="39" dur="500"/>
                                        <p:tgtEl>
                                          <p:spTgt spid="47"/>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wipe(left)">
                                      <p:cBhvr>
                                        <p:cTn id="43" dur="500"/>
                                        <p:tgtEl>
                                          <p:spTgt spid="78"/>
                                        </p:tgtEl>
                                      </p:cBhvr>
                                    </p:animEffect>
                                  </p:childTnLst>
                                </p:cTn>
                              </p:par>
                            </p:childTnLst>
                          </p:cTn>
                        </p:par>
                        <p:par>
                          <p:cTn id="44" fill="hold">
                            <p:stCondLst>
                              <p:cond delay="4500"/>
                            </p:stCondLst>
                            <p:childTnLst>
                              <p:par>
                                <p:cTn id="45" presetID="22" presetClass="entr" presetSubtype="8"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500"/>
                                        <p:tgtEl>
                                          <p:spTgt spid="51"/>
                                        </p:tgtEl>
                                      </p:cBhvr>
                                    </p:animEffect>
                                  </p:childTnLst>
                                </p:cTn>
                              </p:par>
                              <p:par>
                                <p:cTn id="48" presetID="22" presetClass="entr" presetSubtype="8"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left)">
                                      <p:cBhvr>
                                        <p:cTn id="50" dur="500"/>
                                        <p:tgtEl>
                                          <p:spTgt spid="52"/>
                                        </p:tgtEl>
                                      </p:cBhvr>
                                    </p:animEffect>
                                  </p:childTnLst>
                                </p:cTn>
                              </p:par>
                              <p:par>
                                <p:cTn id="51" presetID="22" presetClass="entr" presetSubtype="8"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left)">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klqt0ly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15608</TotalTime>
  <Words>4503</Words>
  <Application>Microsoft Office PowerPoint</Application>
  <PresentationFormat>自定义</PresentationFormat>
  <Paragraphs>514</Paragraphs>
  <Slides>51</Slides>
  <Notes>51</Notes>
  <HiddenSlides>0</HiddenSlides>
  <MMClips>1</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51</vt:i4>
      </vt:variant>
    </vt:vector>
  </HeadingPairs>
  <TitlesOfParts>
    <vt:vector size="67" baseType="lpstr">
      <vt:lpstr>-apple-system</vt:lpstr>
      <vt:lpstr>Helvetica Neue</vt:lpstr>
      <vt:lpstr>Menlo</vt:lpstr>
      <vt:lpstr>Söhne</vt:lpstr>
      <vt:lpstr>SourceSansPro</vt:lpstr>
      <vt:lpstr>等线</vt:lpstr>
      <vt:lpstr>宋体</vt:lpstr>
      <vt:lpstr>微软雅黑</vt:lpstr>
      <vt:lpstr>Arial</vt:lpstr>
      <vt:lpstr>Calibri</vt:lpstr>
      <vt:lpstr>Lato</vt:lpstr>
      <vt:lpstr>Times New Roman</vt:lpstr>
      <vt:lpstr>Wingdings</vt:lpstr>
      <vt:lpstr>Office 主题</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岗位竞聘</dc:title>
  <dc:creator>第一PPT</dc:creator>
  <cp:keywords>www.1ppt.com</cp:keywords>
  <dc:description>www.1ppt.com</dc:description>
  <cp:lastModifiedBy>刘 玉婷</cp:lastModifiedBy>
  <cp:revision>302</cp:revision>
  <dcterms:created xsi:type="dcterms:W3CDTF">2019-12-24T09:15:27Z</dcterms:created>
  <dcterms:modified xsi:type="dcterms:W3CDTF">2023-06-14T15:38:49Z</dcterms:modified>
</cp:coreProperties>
</file>